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63" r:id="rId3"/>
    <p:sldId id="257" r:id="rId4"/>
    <p:sldId id="260" r:id="rId5"/>
    <p:sldId id="258" r:id="rId6"/>
    <p:sldId id="259" r:id="rId7"/>
    <p:sldId id="261" r:id="rId8"/>
    <p:sldId id="262" r:id="rId9"/>
    <p:sldId id="265" r:id="rId10"/>
    <p:sldId id="264" r:id="rId11"/>
    <p:sldId id="268" r:id="rId12"/>
    <p:sldId id="271" r:id="rId13"/>
    <p:sldId id="272" r:id="rId14"/>
    <p:sldId id="269" r:id="rId15"/>
    <p:sldId id="270" r:id="rId16"/>
    <p:sldId id="273" r:id="rId17"/>
    <p:sldId id="274"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5B50A9-8F45-4407-AD28-30A05A1F67A3}" type="datetimeFigureOut">
              <a:rPr lang="en-US" smtClean="0"/>
              <a:pPr/>
              <a:t>3/20/2012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999C3-454B-49A7-83ED-D1DBB77AED6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pancreas is a small organ that is located behind</a:t>
            </a:r>
            <a:r>
              <a:rPr lang="en-US" sz="1200" kern="1200" baseline="0" dirty="0" smtClean="0">
                <a:solidFill>
                  <a:schemeClr val="tx1"/>
                </a:solidFill>
                <a:latin typeface="+mn-lt"/>
                <a:ea typeface="+mn-ea"/>
                <a:cs typeface="+mn-cs"/>
              </a:rPr>
              <a:t> the stomach.  The main function of the </a:t>
            </a:r>
            <a:r>
              <a:rPr lang="en-US" sz="1200" kern="1200" baseline="0" dirty="0" smtClean="0">
                <a:solidFill>
                  <a:schemeClr val="tx1"/>
                </a:solidFill>
                <a:latin typeface="+mn-lt"/>
                <a:ea typeface="+mn-ea"/>
                <a:cs typeface="+mn-cs"/>
              </a:rPr>
              <a:t>pancreas </a:t>
            </a:r>
            <a:r>
              <a:rPr lang="en-US" sz="1200" kern="1200" baseline="0" dirty="0" smtClean="0">
                <a:solidFill>
                  <a:schemeClr val="tx1"/>
                </a:solidFill>
                <a:latin typeface="+mn-lt"/>
                <a:ea typeface="+mn-ea"/>
                <a:cs typeface="+mn-cs"/>
              </a:rPr>
              <a:t>is to produce insulin in order to main constant glucose levels. </a:t>
            </a:r>
            <a:r>
              <a:rPr lang="en-US" sz="1200" kern="1200" dirty="0" smtClean="0">
                <a:solidFill>
                  <a:schemeClr val="tx1"/>
                </a:solidFill>
                <a:latin typeface="+mn-lt"/>
                <a:ea typeface="+mn-ea"/>
                <a:cs typeface="+mn-cs"/>
              </a:rPr>
              <a:t> The body depends</a:t>
            </a:r>
            <a:r>
              <a:rPr lang="en-US" sz="1200" kern="1200" baseline="0" dirty="0" smtClean="0">
                <a:solidFill>
                  <a:schemeClr val="tx1"/>
                </a:solidFill>
                <a:latin typeface="+mn-lt"/>
                <a:ea typeface="+mn-ea"/>
                <a:cs typeface="+mn-cs"/>
              </a:rPr>
              <a:t> on a certain amount of sugar in the surrounding fluid of the cells. Too much sugar results in abnormal function of the cells.  Glucose is important because it is the main source of energy for the body. Too much glucose results in abnormal pancreas function which in turn results in i</a:t>
            </a:r>
            <a:r>
              <a:rPr lang="en-US" sz="1200" kern="1200" dirty="0" smtClean="0">
                <a:solidFill>
                  <a:schemeClr val="tx1"/>
                </a:solidFill>
                <a:latin typeface="+mn-lt"/>
                <a:ea typeface="+mn-ea"/>
                <a:cs typeface="+mn-cs"/>
              </a:rPr>
              <a:t>nsulin resistance.  Insulin</a:t>
            </a:r>
            <a:r>
              <a:rPr lang="en-US" sz="1200" kern="1200" baseline="0" dirty="0" smtClean="0">
                <a:solidFill>
                  <a:schemeClr val="tx1"/>
                </a:solidFill>
                <a:latin typeface="+mn-lt"/>
                <a:ea typeface="+mn-ea"/>
                <a:cs typeface="+mn-cs"/>
              </a:rPr>
              <a:t> resistance is when the cells in the pancreas stop responding to insulin and cells do not allow glucose to enter, which in turn builds up glucose in the blood.  T</a:t>
            </a:r>
            <a:r>
              <a:rPr lang="en-US" sz="1200" kern="1200" dirty="0" smtClean="0">
                <a:solidFill>
                  <a:schemeClr val="tx1"/>
                </a:solidFill>
                <a:latin typeface="+mn-lt"/>
                <a:ea typeface="+mn-ea"/>
                <a:cs typeface="+mn-cs"/>
              </a:rPr>
              <a:t>he pancreas keep producing insulin until the glucose level goes down; however, it never goes down because the cells are resistant…causing</a:t>
            </a:r>
            <a:r>
              <a:rPr lang="en-US" sz="1200" kern="1200" baseline="0" dirty="0" smtClean="0">
                <a:solidFill>
                  <a:schemeClr val="tx1"/>
                </a:solidFill>
                <a:latin typeface="+mn-lt"/>
                <a:ea typeface="+mn-ea"/>
                <a:cs typeface="+mn-cs"/>
              </a:rPr>
              <a:t> diabetes. (University of Cincinnati, 2012)</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form of diabetes</a:t>
            </a:r>
            <a:r>
              <a:rPr lang="en-US" baseline="0" dirty="0" smtClean="0"/>
              <a:t> that is seen in pregnant woman is known as gestational diabetes.  This is glucose intolerance during pregnancy. What happens is that pregnancy hormones block the insulin from doing its job. Glucose levels therefore increase.  There are many indicators for risks for women during pregnancy, such as 25 and older, family history of diabetes, high birth weigh or birth defects in previous pregnancies, high blood pressure, high amniotic fluid content, overweight before pregnancy, previous miscarriage or stillbirth.  The symptoms are the same as Type 2 and the treatment is the same as well, keep blood sugar at a normal level.  The only difference with gestational diabetes is that the fetus is carefully monitored throughout the </a:t>
            </a:r>
            <a:r>
              <a:rPr lang="en-US" baseline="0" dirty="0" smtClean="0"/>
              <a:t>pregnancy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diabetes are genetic, such as the onset of diabetes in children, Type 1; however, Type 2 can be genetic also.  It has been shown to be linked to family history.  For instance, obesity is genetic and obese individuals are at a higher risk for type 2; however, an individual’s lifestyle may play a more important role when it comes to diet and exercise.    There has been research, however, that has linked specific genes to Type 2.  </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Center for Disease Control,</a:t>
            </a:r>
            <a:r>
              <a:rPr lang="en-US" baseline="0" dirty="0" smtClean="0"/>
              <a:t> which is a federal government agency, responds to diabetes through it activities in health leadership, government policies, programs, such as the National Diabetes Surveillance System (NDSS).  The NDSS maintains diabetes data  nationally and statewide in order to continue their diabetes research.  They conduct research in order to prevent diabetes as well as for diabetes complications.  Research is also given focus on eye and vision loss in diabetic patients.</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the research conducted by </a:t>
            </a:r>
            <a:r>
              <a:rPr lang="en-US" dirty="0" err="1" smtClean="0"/>
              <a:t>Holtzer</a:t>
            </a:r>
            <a:r>
              <a:rPr lang="en-US" baseline="0" dirty="0" smtClean="0"/>
              <a:t> et al., 2011, they found that unsaturated fats provide a protective health benefit for people with diabetes.  They found that there are essential fatty acids that are in unsaturated fat that help breakdown sugar and</a:t>
            </a:r>
            <a:r>
              <a:rPr lang="en-US" dirty="0" smtClean="0"/>
              <a:t> enhance insulin sensitivity . It has been found that Polyunsaturated fatty acids such as omega-3</a:t>
            </a:r>
            <a:r>
              <a:rPr lang="en-US" baseline="0" dirty="0" smtClean="0"/>
              <a:t>, are being used for patients with</a:t>
            </a:r>
            <a:r>
              <a:rPr lang="en-US" dirty="0" smtClean="0"/>
              <a:t> high triglyceride levels.  It has shown that these</a:t>
            </a:r>
            <a:r>
              <a:rPr lang="en-US" baseline="0" dirty="0" smtClean="0"/>
              <a:t> can decrease both</a:t>
            </a:r>
            <a:r>
              <a:rPr lang="en-US" dirty="0" smtClean="0"/>
              <a:t> cardiovascular disease and type 2 diabetes.   The picture illustrates</a:t>
            </a:r>
            <a:r>
              <a:rPr lang="en-US" baseline="0" dirty="0" smtClean="0"/>
              <a:t> types of foods with omega-3 in it. </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Researchers</a:t>
            </a:r>
            <a:r>
              <a:rPr lang="en-US" baseline="0" dirty="0" smtClean="0"/>
              <a:t> have found that the brain plays an important role in diabetes. </a:t>
            </a:r>
            <a:r>
              <a:rPr lang="en-US" dirty="0" smtClean="0"/>
              <a:t>They discovered that insulin inside</a:t>
            </a:r>
            <a:r>
              <a:rPr lang="en-US" baseline="0" dirty="0" smtClean="0"/>
              <a:t> the hypothalamus of the brain controls the function of fat tissue.  Fat tissue is a major factor in energy and metabolism which in turn is important in </a:t>
            </a:r>
            <a:r>
              <a:rPr lang="en-US" dirty="0" smtClean="0"/>
              <a:t>type 2 diabetes. Fat tissues break down fatty acids for the body use and in type 2 diabetes,</a:t>
            </a:r>
            <a:r>
              <a:rPr lang="en-US" baseline="0" dirty="0" smtClean="0"/>
              <a:t> patients this occurs when energy is not needed and an excess amount of fatty acids circulates the body and contributes to insulin r</a:t>
            </a:r>
            <a:r>
              <a:rPr lang="en-US" dirty="0" smtClean="0"/>
              <a:t>esistance.  These researchers are the first to illustrate that the brain</a:t>
            </a:r>
            <a:r>
              <a:rPr lang="en-US" baseline="0" dirty="0" smtClean="0"/>
              <a:t> insulin signaling is the major factor in </a:t>
            </a:r>
            <a:r>
              <a:rPr lang="en-US" dirty="0" smtClean="0"/>
              <a:t>fat metabolism, and any impairment</a:t>
            </a:r>
            <a:r>
              <a:rPr lang="en-US" baseline="0" dirty="0" smtClean="0"/>
              <a:t> to </a:t>
            </a:r>
            <a:r>
              <a:rPr lang="en-US" dirty="0" smtClean="0"/>
              <a:t>brain insulin leads to uncontrolled breakdown of fat.   Current research is now</a:t>
            </a:r>
            <a:r>
              <a:rPr lang="en-US" baseline="0" dirty="0" smtClean="0"/>
              <a:t> underway to fix brain signaling of insulin.  There is a picture of your hypothalamus in the brain.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Conclusion, Diabetes is very common, disabling and deadly.  8.3% of the population has been diagnosed with diabetes and millions are undiagnosed.  It is also the leading cause of blindness, kidney failure and amputations.  Diabetes, however, can be controlled with a healthy lifestyle.  Diabetes is genetic, so be aware of your family history and stay healthy.  Government has funded research for diabetes due to the increasing cases.</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Total prevalence of </a:t>
            </a:r>
            <a:r>
              <a:rPr lang="en-US" dirty="0" smtClean="0"/>
              <a:t>Diabetes </a:t>
            </a:r>
            <a:r>
              <a:rPr lang="en-US" dirty="0" smtClean="0"/>
              <a:t>in the United States</a:t>
            </a:r>
            <a:r>
              <a:rPr lang="en-US" baseline="0" dirty="0" smtClean="0"/>
              <a:t> is 25.8 million people (children and adults).  That is 8.3% of the entire population.  Of those 18.8 million people are diagnosed and 7.0 million people have not been diagnosed yet.  There is also an estimated 79 million people with prediabetes, and 1.9 million new cases are diagnosed in people over 20 years of age. </a:t>
            </a:r>
            <a:r>
              <a:rPr lang="en-US" baseline="0" dirty="0" smtClean="0"/>
              <a:t>  As you can see there has been a rise in cases from 1980-2009 in adults from 500 to over 1600 each year. </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Type 2 Diabetes?  Type 2 Diabetes is the most common form of Diabetes.  It is a lifelong or chronic,</a:t>
            </a:r>
            <a:r>
              <a:rPr lang="en-US" baseline="0" dirty="0" smtClean="0"/>
              <a:t> lasting disease.  This occurs when the sugar levels, also known as glucose levels are high in the blood. </a:t>
            </a:r>
            <a:r>
              <a:rPr lang="en-US" sz="1200" kern="1200" dirty="0" smtClean="0">
                <a:solidFill>
                  <a:schemeClr val="tx1"/>
                </a:solidFill>
                <a:latin typeface="+mn-lt"/>
                <a:ea typeface="+mn-ea"/>
                <a:cs typeface="+mn-cs"/>
              </a:rPr>
              <a:t>Diabetes is caused by a problem in the way your body makes or uses insulin. Diabetes is caused by your body not being able to properly</a:t>
            </a:r>
            <a:r>
              <a:rPr lang="en-US" sz="1200" kern="1200" baseline="0" dirty="0" smtClean="0">
                <a:solidFill>
                  <a:schemeClr val="tx1"/>
                </a:solidFill>
                <a:latin typeface="+mn-lt"/>
                <a:ea typeface="+mn-ea"/>
                <a:cs typeface="+mn-cs"/>
              </a:rPr>
              <a:t> make insulin. </a:t>
            </a:r>
            <a:r>
              <a:rPr lang="en-US" sz="1200" kern="1200" dirty="0" smtClean="0">
                <a:solidFill>
                  <a:schemeClr val="tx1"/>
                </a:solidFill>
                <a:latin typeface="+mn-lt"/>
                <a:ea typeface="+mn-ea"/>
                <a:cs typeface="+mn-cs"/>
              </a:rPr>
              <a:t>Insulin is needed to move blood sugar (glucose) into cells, where it is stored and later used for energy.  As you can see in the picture,</a:t>
            </a:r>
            <a:r>
              <a:rPr lang="en-US" sz="1200" kern="1200" baseline="0" dirty="0" smtClean="0">
                <a:solidFill>
                  <a:schemeClr val="tx1"/>
                </a:solidFill>
                <a:latin typeface="+mn-lt"/>
                <a:ea typeface="+mn-ea"/>
                <a:cs typeface="+mn-cs"/>
              </a:rPr>
              <a:t> there is  a normal level of glucose in the blood vs. excessive amounts of glucose in the blood, in which we see in patients with diabetes.</a:t>
            </a:r>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you have type 2 diabetes, your fat, liver, and muscle cells do not respond correctly to insulin. is called insulin resistance. As a result, blood sugar does not get into these cells to be stored for energy. The sugar that</a:t>
            </a:r>
            <a:r>
              <a:rPr lang="en-US" baseline="0" dirty="0" smtClean="0"/>
              <a:t> can not enter the cells builds up in the person’s blood, which in turn caues hyperglycemia.  Type 2 diabetes occurs slowly over time.  In addition, most people with the type 2 diabetes are overweight because the increase in fat cells makes it harder to use insulin. Keep in mind that type 2 diabetes can occur in thing people as well and is more common in the elderly. </a:t>
            </a:r>
            <a:endParaRPr lang="en-US" dirty="0" smtClean="0"/>
          </a:p>
          <a:p>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Early symptoms of diabetes,</a:t>
            </a:r>
            <a:r>
              <a:rPr lang="en-US" baseline="0" dirty="0" smtClean="0"/>
              <a:t> per the pub med health (2012), are bladder, kidney, skin or other infections that occur more frequently and/or heal slowly, fatigue, hunger, increased thirst, increased urination, sweating, weakness, headache, an shaking.   There are also first symptoms to look for as well: Blurred vision, Erectile dysfunction, pain or numbness in the feet or hands.</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Your doctor may suspect that you have diabetes if your blood sugar level is higher than 200 milligram per deciliter. In order to confirm the diagnosis</a:t>
            </a:r>
            <a:r>
              <a:rPr lang="en-US" sz="1200" kern="1200" baseline="0" dirty="0" smtClean="0">
                <a:solidFill>
                  <a:schemeClr val="tx1"/>
                </a:solidFill>
                <a:latin typeface="+mn-lt"/>
                <a:ea typeface="+mn-ea"/>
                <a:cs typeface="+mn-cs"/>
              </a:rPr>
              <a:t> there are specific tests that area conducted.</a:t>
            </a:r>
          </a:p>
          <a:p>
            <a:r>
              <a:rPr lang="en-US" sz="1200" kern="1200" dirty="0" smtClean="0">
                <a:solidFill>
                  <a:schemeClr val="tx1"/>
                </a:solidFill>
                <a:latin typeface="+mn-lt"/>
                <a:ea typeface="+mn-ea"/>
                <a:cs typeface="+mn-cs"/>
              </a:rPr>
              <a:t>Diabetes blood tests: Fasting blood glucose level. Diabetes is diagnosed</a:t>
            </a:r>
            <a:r>
              <a:rPr lang="en-US" sz="1200" kern="1200" baseline="0" dirty="0" smtClean="0">
                <a:solidFill>
                  <a:schemeClr val="tx1"/>
                </a:solidFill>
                <a:latin typeface="+mn-lt"/>
                <a:ea typeface="+mn-ea"/>
                <a:cs typeface="+mn-cs"/>
              </a:rPr>
              <a:t> after the fasting blood glucose level is higher than 126 </a:t>
            </a:r>
            <a:r>
              <a:rPr lang="en-US" sz="1200" kern="1200" dirty="0" smtClean="0">
                <a:solidFill>
                  <a:schemeClr val="tx1"/>
                </a:solidFill>
                <a:latin typeface="+mn-lt"/>
                <a:ea typeface="+mn-ea"/>
                <a:cs typeface="+mn-cs"/>
              </a:rPr>
              <a:t>mg/dL two times. The Hemoglobin</a:t>
            </a:r>
            <a:r>
              <a:rPr lang="en-US" sz="1200" kern="1200" baseline="0" dirty="0" smtClean="0">
                <a:solidFill>
                  <a:schemeClr val="tx1"/>
                </a:solidFill>
                <a:latin typeface="+mn-lt"/>
                <a:ea typeface="+mn-ea"/>
                <a:cs typeface="+mn-cs"/>
              </a:rPr>
              <a:t> A1c test. If results are less than 5.7%, patient is normal, </a:t>
            </a:r>
            <a:r>
              <a:rPr lang="en-US" sz="1200" kern="1200" dirty="0" smtClean="0">
                <a:solidFill>
                  <a:schemeClr val="tx1"/>
                </a:solidFill>
                <a:latin typeface="+mn-lt"/>
                <a:ea typeface="+mn-ea"/>
                <a:cs typeface="+mn-cs"/>
              </a:rPr>
              <a:t>Normal: Less than 5.7%, Pre-diabetes: 5.7% - 6.4%, and Diabetes</a:t>
            </a:r>
            <a:r>
              <a:rPr lang="en-US" sz="1200" kern="1200" baseline="0" dirty="0" smtClean="0">
                <a:solidFill>
                  <a:schemeClr val="tx1"/>
                </a:solidFill>
                <a:latin typeface="+mn-lt"/>
                <a:ea typeface="+mn-ea"/>
                <a:cs typeface="+mn-cs"/>
              </a:rPr>
              <a:t> is </a:t>
            </a:r>
            <a:r>
              <a:rPr lang="en-US" sz="1200" kern="1200" dirty="0" smtClean="0">
                <a:solidFill>
                  <a:schemeClr val="tx1"/>
                </a:solidFill>
                <a:latin typeface="+mn-lt"/>
                <a:ea typeface="+mn-ea"/>
                <a:cs typeface="+mn-cs"/>
              </a:rPr>
              <a:t>6.5% or higher. In the Oral Glucose</a:t>
            </a:r>
            <a:r>
              <a:rPr lang="en-US" sz="1200" kern="1200" baseline="0" dirty="0" smtClean="0">
                <a:solidFill>
                  <a:schemeClr val="tx1"/>
                </a:solidFill>
                <a:latin typeface="+mn-lt"/>
                <a:ea typeface="+mn-ea"/>
                <a:cs typeface="+mn-cs"/>
              </a:rPr>
              <a:t> tolerance test</a:t>
            </a:r>
            <a:r>
              <a:rPr lang="en-US" sz="1200" kern="1200" dirty="0" smtClean="0">
                <a:solidFill>
                  <a:schemeClr val="tx1"/>
                </a:solidFill>
                <a:latin typeface="+mn-lt"/>
                <a:ea typeface="+mn-ea"/>
                <a:cs typeface="+mn-cs"/>
              </a:rPr>
              <a:t> diabetes is diagnosed if glucose level is higher than 200 mg/dL after 2 hours.  These</a:t>
            </a:r>
            <a:r>
              <a:rPr lang="en-US" sz="1200" kern="1200" baseline="0" dirty="0" smtClean="0">
                <a:solidFill>
                  <a:schemeClr val="tx1"/>
                </a:solidFill>
                <a:latin typeface="+mn-lt"/>
                <a:ea typeface="+mn-ea"/>
                <a:cs typeface="+mn-cs"/>
              </a:rPr>
              <a:t> screenings are also recommended for overweight children and adults.  For children, screening should start at age 10 and be repeated every 2 years.  For adults, the screening should occur at age 45 and be repeated every 3 years.</a:t>
            </a:r>
            <a:endParaRPr lang="en-US" sz="16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a:t>
            </a:r>
            <a:r>
              <a:rPr lang="en-US" baseline="0" dirty="0" smtClean="0"/>
              <a:t> of treatment is to lower the blood glucose levels and prevent any additional problems from diabetes.  The main treatment for diabetes is Exercise and Diet, as well as managing your diabetes.  Diabetes patients are given a diet plan specific to diabetes.     If Diet and exercise do not work, medications are prescribed.</a:t>
            </a:r>
          </a:p>
          <a:p>
            <a:r>
              <a:rPr lang="en-US" baseline="0" dirty="0" smtClean="0"/>
              <a:t>Understand what needs to be done. The patient checks blood glucose using a glucometer. If there is low blood sugar, the 15/15 rule should be followed. </a:t>
            </a:r>
            <a:r>
              <a:rPr lang="en-US" dirty="0" smtClean="0"/>
              <a:t>15 grams of carbohydrates are eaten and the patient waits 15 minutes. (The patient can take 3 glucose tablets, Half cup of fruit juice or regular soda, 6 or 7 hard candies, 1 tablespoon of sugar)</a:t>
            </a:r>
            <a:r>
              <a:rPr lang="en-US" baseline="0" dirty="0" smtClean="0"/>
              <a:t> After 15 minutes the </a:t>
            </a:r>
            <a:r>
              <a:rPr lang="en-US" dirty="0" smtClean="0"/>
              <a:t>blood sugar is checked to make sure it is within range.</a:t>
            </a:r>
          </a:p>
          <a:p>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specific specialist</a:t>
            </a:r>
            <a:r>
              <a:rPr lang="en-US" baseline="0" dirty="0" smtClean="0"/>
              <a:t> called an endocrinologist that usually deals with diabetic patients’ however, some primary care physicians or family practice doctors have experience with diabetic patients as well. Feel free to always talk to primary care physician and ask for referrals for a specialist.</a:t>
            </a:r>
          </a:p>
          <a:p>
            <a:r>
              <a:rPr lang="en-US" baseline="0" dirty="0" smtClean="0"/>
              <a:t>CDE’s also work with diabetic patients.  CDE’s are certified diabetes educations.  These individuals can be nurses, dietitians, pharmacists, podiatrist, counselors, or </a:t>
            </a:r>
            <a:r>
              <a:rPr lang="en-US" baseline="0" dirty="0" smtClean="0"/>
              <a:t>exercise </a:t>
            </a:r>
            <a:r>
              <a:rPr lang="en-US" baseline="0" dirty="0" smtClean="0"/>
              <a:t>physiologists.</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several complications</a:t>
            </a:r>
            <a:r>
              <a:rPr lang="en-US" baseline="0" dirty="0" smtClean="0"/>
              <a:t> that can arise from diabetes. Every organ system can be affected, starting with blood vessels. The high concentration of sugar in the blood vessels, weakens the walls and damages the organs in which the blood vessels are.</a:t>
            </a:r>
            <a:r>
              <a:rPr lang="en-US" dirty="0" smtClean="0"/>
              <a:t> Other major problems</a:t>
            </a:r>
            <a:r>
              <a:rPr lang="en-US" baseline="0" dirty="0" smtClean="0"/>
              <a:t> are heat disease and stroke, vision loss, kidney failure, amputation and coma.</a:t>
            </a:r>
            <a:endParaRPr lang="en-US" dirty="0"/>
          </a:p>
        </p:txBody>
      </p:sp>
      <p:sp>
        <p:nvSpPr>
          <p:cNvPr id="4" name="Slide Number Placeholder 3"/>
          <p:cNvSpPr>
            <a:spLocks noGrp="1"/>
          </p:cNvSpPr>
          <p:nvPr>
            <p:ph type="sldNum" sz="quarter" idx="10"/>
          </p:nvPr>
        </p:nvSpPr>
        <p:spPr/>
        <p:txBody>
          <a:bodyPr/>
          <a:lstStyle/>
          <a:p>
            <a:fld id="{F14999C3-454B-49A7-83ED-D1DBB77AED6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1708EC-93FC-4DF0-B20B-B778BFB0305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336A1F-4576-4AF1-ADB7-9293061ADA3B}" type="datetimeFigureOut">
              <a:rPr lang="en-US" smtClean="0"/>
              <a:pPr/>
              <a:t>3/20/2012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D1708EC-93FC-4DF0-B20B-B778BFB0305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2336A1F-4576-4AF1-ADB7-9293061ADA3B}" type="datetimeFigureOut">
              <a:rPr lang="en-US" smtClean="0"/>
              <a:pPr/>
              <a:t>3/20/2012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1708EC-93FC-4DF0-B20B-B778BFB0305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dc.gov/chronicdisease/resources/publications/AAG/ddt.htm" TargetMode="External"/><Relationship Id="rId2" Type="http://schemas.openxmlformats.org/officeDocument/2006/relationships/hyperlink" Target="http://www.diabetes.org/diabetes-basics/type-=2/?loc=DropDownDB-type2" TargetMode="External"/><Relationship Id="rId1" Type="http://schemas.openxmlformats.org/officeDocument/2006/relationships/slideLayout" Target="../slideLayouts/slideLayout2.xml"/><Relationship Id="rId6" Type="http://schemas.openxmlformats.org/officeDocument/2006/relationships/hyperlink" Target="http://www.netwellness.org/healthtopics/diabetes/pancreasdiabetes.cfm" TargetMode="External"/><Relationship Id="rId5" Type="http://schemas.openxmlformats.org/officeDocument/2006/relationships/hyperlink" Target="http://www.ncbi.nlm.nih.gov/pubmedhealth/PMH0001356/" TargetMode="External"/><Relationship Id="rId4" Type="http://schemas.openxmlformats.org/officeDocument/2006/relationships/hyperlink" Target="http://docnews.diabetesjournals.org/content/4/9/1.1.fu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 2 Diabetes</a:t>
            </a:r>
            <a:endParaRPr lang="en-US" dirty="0"/>
          </a:p>
        </p:txBody>
      </p:sp>
      <p:sp>
        <p:nvSpPr>
          <p:cNvPr id="3" name="Subtitle 2"/>
          <p:cNvSpPr>
            <a:spLocks noGrp="1"/>
          </p:cNvSpPr>
          <p:nvPr>
            <p:ph type="subTitle" idx="1"/>
          </p:nvPr>
        </p:nvSpPr>
        <p:spPr/>
        <p:txBody>
          <a:bodyPr/>
          <a:lstStyle/>
          <a:p>
            <a:r>
              <a:rPr lang="en-US" dirty="0" smtClean="0"/>
              <a:t>Adult Onset Diabetes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Complications with </a:t>
            </a:r>
            <a:r>
              <a:rPr lang="en-US" dirty="0" smtClean="0"/>
              <a:t>Diabetes </a:t>
            </a:r>
            <a:r>
              <a:rPr lang="en-US" sz="2800" dirty="0" smtClean="0"/>
              <a:t>(NCBI, 2012)</a:t>
            </a:r>
            <a:endParaRPr lang="en-US" sz="2800" dirty="0"/>
          </a:p>
        </p:txBody>
      </p:sp>
      <p:sp>
        <p:nvSpPr>
          <p:cNvPr id="3" name="Content Placeholder 2"/>
          <p:cNvSpPr>
            <a:spLocks noGrp="1"/>
          </p:cNvSpPr>
          <p:nvPr>
            <p:ph idx="1"/>
          </p:nvPr>
        </p:nvSpPr>
        <p:spPr/>
        <p:txBody>
          <a:bodyPr>
            <a:normAutofit/>
          </a:bodyPr>
          <a:lstStyle/>
          <a:p>
            <a:r>
              <a:rPr lang="en-US" dirty="0" smtClean="0"/>
              <a:t>Not properly managing the amount of sugar in the blood results in every organ system being possibly affected.</a:t>
            </a:r>
          </a:p>
          <a:p>
            <a:r>
              <a:rPr lang="en-US" dirty="0" smtClean="0"/>
              <a:t>Other problems:</a:t>
            </a:r>
          </a:p>
          <a:p>
            <a:pPr lvl="1"/>
            <a:r>
              <a:rPr lang="en-US" dirty="0" smtClean="0"/>
              <a:t>Heart Disease/Stroke</a:t>
            </a:r>
          </a:p>
          <a:p>
            <a:pPr lvl="1"/>
            <a:r>
              <a:rPr lang="en-US" dirty="0" smtClean="0"/>
              <a:t>Vision Loss…Blindness</a:t>
            </a:r>
          </a:p>
          <a:p>
            <a:pPr lvl="1"/>
            <a:r>
              <a:rPr lang="en-US" dirty="0" smtClean="0"/>
              <a:t>Kidney Failure</a:t>
            </a:r>
          </a:p>
          <a:p>
            <a:pPr lvl="1"/>
            <a:r>
              <a:rPr lang="en-US" dirty="0" smtClean="0"/>
              <a:t>Amputation</a:t>
            </a:r>
          </a:p>
          <a:p>
            <a:pPr lvl="1"/>
            <a:r>
              <a:rPr lang="en-US" dirty="0" smtClean="0"/>
              <a:t>Coma</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Gestational Diabetes	</a:t>
            </a:r>
            <a:r>
              <a:rPr lang="en-US" sz="2800" dirty="0" smtClean="0"/>
              <a:t>(NCBI, 2012)</a:t>
            </a:r>
            <a:endParaRPr lang="en-US" sz="2800" dirty="0"/>
          </a:p>
        </p:txBody>
      </p:sp>
      <p:sp>
        <p:nvSpPr>
          <p:cNvPr id="3" name="Content Placeholder 2"/>
          <p:cNvSpPr>
            <a:spLocks noGrp="1"/>
          </p:cNvSpPr>
          <p:nvPr>
            <p:ph idx="1"/>
          </p:nvPr>
        </p:nvSpPr>
        <p:spPr>
          <a:xfrm>
            <a:off x="457200" y="1935480"/>
            <a:ext cx="8229600" cy="4922520"/>
          </a:xfrm>
        </p:spPr>
        <p:txBody>
          <a:bodyPr>
            <a:normAutofit fontScale="77500" lnSpcReduction="20000"/>
          </a:bodyPr>
          <a:lstStyle/>
          <a:p>
            <a:r>
              <a:rPr lang="en-US" dirty="0" smtClean="0"/>
              <a:t>Another form of diabetes seen in adults (pregnancy)</a:t>
            </a:r>
          </a:p>
          <a:p>
            <a:pPr lvl="1"/>
            <a:r>
              <a:rPr lang="en-US" dirty="0" smtClean="0"/>
              <a:t>Glucose intolerance during pregnancy</a:t>
            </a:r>
          </a:p>
          <a:p>
            <a:pPr lvl="1"/>
            <a:r>
              <a:rPr lang="en-US" dirty="0" smtClean="0"/>
              <a:t>Gestational diabetes is high blood sugar that starts or is first diagnosed during pregnancy</a:t>
            </a:r>
          </a:p>
          <a:p>
            <a:pPr lvl="1"/>
            <a:r>
              <a:rPr lang="en-US" dirty="0" smtClean="0"/>
              <a:t>Pregnancy hormones can block insulin and glucose levels increase </a:t>
            </a:r>
          </a:p>
          <a:p>
            <a:pPr>
              <a:buNone/>
            </a:pPr>
            <a:r>
              <a:rPr lang="en-US" dirty="0" smtClean="0"/>
              <a:t>RISKS</a:t>
            </a:r>
          </a:p>
          <a:p>
            <a:pPr lvl="1"/>
            <a:r>
              <a:rPr lang="en-US" dirty="0" smtClean="0"/>
              <a:t>25 and older</a:t>
            </a:r>
          </a:p>
          <a:p>
            <a:pPr lvl="1"/>
            <a:r>
              <a:rPr lang="en-US" dirty="0" smtClean="0"/>
              <a:t>Family history of diabetes</a:t>
            </a:r>
          </a:p>
          <a:p>
            <a:pPr lvl="1"/>
            <a:r>
              <a:rPr lang="en-US" dirty="0" smtClean="0"/>
              <a:t>High birth weight baby or birth defect in baby</a:t>
            </a:r>
          </a:p>
          <a:p>
            <a:pPr lvl="1"/>
            <a:r>
              <a:rPr lang="en-US" dirty="0" smtClean="0"/>
              <a:t>High blood pressure</a:t>
            </a:r>
          </a:p>
          <a:p>
            <a:pPr lvl="1"/>
            <a:r>
              <a:rPr lang="en-US" dirty="0" smtClean="0"/>
              <a:t>High Amniotic fluid content</a:t>
            </a:r>
          </a:p>
          <a:p>
            <a:pPr lvl="1"/>
            <a:r>
              <a:rPr lang="en-US" dirty="0" smtClean="0"/>
              <a:t>Overweight before pregnancy</a:t>
            </a:r>
          </a:p>
          <a:p>
            <a:pPr lvl="1"/>
            <a:r>
              <a:rPr lang="en-US" dirty="0" smtClean="0"/>
              <a:t>Previous miscarriage or stillbirth</a:t>
            </a:r>
          </a:p>
          <a:p>
            <a:r>
              <a:rPr lang="en-US" dirty="0" smtClean="0"/>
              <a:t>Symptoms are same as Type 2 diabetes</a:t>
            </a:r>
          </a:p>
          <a:p>
            <a:r>
              <a:rPr lang="en-US" dirty="0" smtClean="0"/>
              <a:t>Treatment-goal to keep blood sugar normal</a:t>
            </a:r>
          </a:p>
          <a:p>
            <a:r>
              <a:rPr lang="en-US" dirty="0" smtClean="0"/>
              <a:t>Careful monitoring of fetus health during pregnancy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and Diabetes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Other types of </a:t>
            </a:r>
            <a:r>
              <a:rPr lang="en-US" b="1" dirty="0" smtClean="0"/>
              <a:t>diabetes can results from genetic conditions</a:t>
            </a:r>
          </a:p>
          <a:p>
            <a:pPr lvl="1"/>
            <a:r>
              <a:rPr lang="en-US" b="1" dirty="0" smtClean="0"/>
              <a:t>Ex. Maturity-onset diabetes in children</a:t>
            </a:r>
          </a:p>
          <a:p>
            <a:r>
              <a:rPr lang="en-US" dirty="0" smtClean="0"/>
              <a:t>Type 2 Diabetes can be genetic also.</a:t>
            </a:r>
          </a:p>
          <a:p>
            <a:pPr lvl="1"/>
            <a:r>
              <a:rPr lang="en-US" dirty="0" smtClean="0"/>
              <a:t>Linked to family history</a:t>
            </a:r>
          </a:p>
          <a:p>
            <a:pPr lvl="2"/>
            <a:r>
              <a:rPr lang="en-US" dirty="0" smtClean="0"/>
              <a:t>Obesity</a:t>
            </a:r>
          </a:p>
          <a:p>
            <a:pPr lvl="3"/>
            <a:r>
              <a:rPr lang="en-US" dirty="0" smtClean="0"/>
              <a:t>Lifestyle </a:t>
            </a:r>
            <a:br>
              <a:rPr lang="en-US" dirty="0" smtClean="0"/>
            </a:br>
            <a:r>
              <a:rPr lang="en-US" dirty="0" smtClean="0"/>
              <a:t>(Diet and exercise to decrease risk)</a:t>
            </a:r>
          </a:p>
          <a:p>
            <a:r>
              <a:rPr lang="en-US" dirty="0" smtClean="0"/>
              <a:t>New Research links genes to Type 2</a:t>
            </a:r>
          </a:p>
          <a:p>
            <a:pPr lvl="1"/>
            <a:r>
              <a:rPr lang="en-US" dirty="0" smtClean="0"/>
              <a:t>“New </a:t>
            </a:r>
            <a:r>
              <a:rPr lang="en-US" dirty="0" smtClean="0"/>
              <a:t>tools of molecular biology first identified single defective genes responsible for diseases such as cystic fibrosis, says Collins. Now multiple genes are being tagged for involvement in type 2 </a:t>
            </a:r>
            <a:r>
              <a:rPr lang="en-US" dirty="0" smtClean="0"/>
              <a:t>diabetes (Goldfarb, 2007)”	</a:t>
            </a:r>
            <a:endParaRPr lang="en-US" dirty="0"/>
          </a:p>
        </p:txBody>
      </p:sp>
      <p:pic>
        <p:nvPicPr>
          <p:cNvPr id="45058" name="Picture 2" descr="http://docnews.diabetesjournals.org/content/4/9/1.1/F1.medium.gif"/>
          <p:cNvPicPr>
            <a:picLocks noChangeAspect="1" noChangeArrowheads="1"/>
          </p:cNvPicPr>
          <p:nvPr/>
        </p:nvPicPr>
        <p:blipFill>
          <a:blip r:embed="rId3" cstate="print"/>
          <a:srcRect/>
          <a:stretch>
            <a:fillRect/>
          </a:stretch>
        </p:blipFill>
        <p:spPr bwMode="auto">
          <a:xfrm>
            <a:off x="6248400" y="2895600"/>
            <a:ext cx="2590800" cy="1780043"/>
          </a:xfrm>
          <a:prstGeom prst="rect">
            <a:avLst/>
          </a:prstGeom>
          <a:noFill/>
        </p:spPr>
      </p:pic>
      <p:sp>
        <p:nvSpPr>
          <p:cNvPr id="5" name="TextBox 4"/>
          <p:cNvSpPr txBox="1"/>
          <p:nvPr/>
        </p:nvSpPr>
        <p:spPr>
          <a:xfrm>
            <a:off x="6400800" y="2438400"/>
            <a:ext cx="2743200" cy="553998"/>
          </a:xfrm>
          <a:prstGeom prst="rect">
            <a:avLst/>
          </a:prstGeom>
          <a:noFill/>
        </p:spPr>
        <p:txBody>
          <a:bodyPr wrap="square" rtlCol="0">
            <a:spAutoFit/>
          </a:bodyPr>
          <a:lstStyle/>
          <a:p>
            <a:r>
              <a:rPr lang="en-US" sz="1500" dirty="0" smtClean="0"/>
              <a:t>http://docnews.diabetesjournals.org/content/4/9/1.1.full</a:t>
            </a:r>
            <a:endParaRPr lang="en-US" sz="15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for Disease Control </a:t>
            </a:r>
            <a:r>
              <a:rPr lang="en-US" sz="2800" dirty="0" smtClean="0"/>
              <a:t>(CDC, 2011)</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The government response to Diabetes</a:t>
            </a:r>
          </a:p>
          <a:p>
            <a:pPr lvl="1"/>
            <a:r>
              <a:rPr lang="en-US" b="1" dirty="0" smtClean="0"/>
              <a:t>Activities: Health Leadership,</a:t>
            </a:r>
          </a:p>
          <a:p>
            <a:pPr lvl="1"/>
            <a:r>
              <a:rPr lang="en-US" b="1" dirty="0" smtClean="0"/>
              <a:t>Policies</a:t>
            </a:r>
          </a:p>
          <a:p>
            <a:pPr lvl="1"/>
            <a:r>
              <a:rPr lang="en-US" b="1" dirty="0" smtClean="0"/>
              <a:t>Programs</a:t>
            </a:r>
          </a:p>
          <a:p>
            <a:pPr lvl="2"/>
            <a:r>
              <a:rPr lang="en-US" b="1" dirty="0" smtClean="0"/>
              <a:t>National Diabetes Surveillance System (NDSS)</a:t>
            </a:r>
          </a:p>
          <a:p>
            <a:pPr lvl="3"/>
            <a:r>
              <a:rPr lang="en-US" b="1" dirty="0" smtClean="0"/>
              <a:t>Maintains data from national and state</a:t>
            </a:r>
          </a:p>
          <a:p>
            <a:pPr lvl="1"/>
            <a:r>
              <a:rPr lang="en-US" b="1" dirty="0" smtClean="0"/>
              <a:t>Diabetes Research</a:t>
            </a:r>
          </a:p>
          <a:p>
            <a:pPr lvl="2"/>
            <a:r>
              <a:rPr lang="en-US" b="1" dirty="0" smtClean="0"/>
              <a:t>CDC conducts ongoing research with special emphasis on higher risk populations.</a:t>
            </a:r>
          </a:p>
          <a:p>
            <a:pPr lvl="3"/>
            <a:r>
              <a:rPr lang="en-US" b="1" dirty="0" smtClean="0"/>
              <a:t>Natural Experiments </a:t>
            </a:r>
          </a:p>
          <a:p>
            <a:pPr lvl="3"/>
            <a:r>
              <a:rPr lang="en-US" b="1" dirty="0" smtClean="0"/>
              <a:t>Diabetes Prevention</a:t>
            </a:r>
          </a:p>
          <a:p>
            <a:pPr lvl="3"/>
            <a:r>
              <a:rPr lang="en-US" b="1" dirty="0" smtClean="0"/>
              <a:t>Diabetes Complications</a:t>
            </a:r>
          </a:p>
          <a:p>
            <a:pPr lvl="3"/>
            <a:r>
              <a:rPr lang="en-US" b="1" dirty="0" smtClean="0"/>
              <a:t>Research in Eye and Vision Loss Prevention</a:t>
            </a:r>
            <a:endParaRPr lang="en-US" b="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fontScale="90000"/>
          </a:bodyPr>
          <a:lstStyle/>
          <a:p>
            <a:r>
              <a:rPr lang="en-US" dirty="0" smtClean="0"/>
              <a:t>Recent </a:t>
            </a:r>
            <a:r>
              <a:rPr lang="en-US" dirty="0" smtClean="0"/>
              <a:t>Research on Diabetes</a:t>
            </a:r>
            <a:endParaRPr lang="en-US" dirty="0"/>
          </a:p>
        </p:txBody>
      </p:sp>
      <p:sp>
        <p:nvSpPr>
          <p:cNvPr id="3" name="Content Placeholder 2"/>
          <p:cNvSpPr>
            <a:spLocks noGrp="1"/>
          </p:cNvSpPr>
          <p:nvPr>
            <p:ph idx="1"/>
          </p:nvPr>
        </p:nvSpPr>
        <p:spPr>
          <a:xfrm>
            <a:off x="304800" y="2468880"/>
            <a:ext cx="8229600" cy="4389120"/>
          </a:xfrm>
        </p:spPr>
        <p:txBody>
          <a:bodyPr/>
          <a:lstStyle/>
          <a:p>
            <a:r>
              <a:rPr lang="en-US" dirty="0" smtClean="0"/>
              <a:t>When eaten as part of a nutritious diet, unsaturated fats can provide protective health benefits for individuals with diabetes.</a:t>
            </a:r>
          </a:p>
          <a:p>
            <a:pPr lvl="1"/>
            <a:r>
              <a:rPr lang="en-US" dirty="0" smtClean="0"/>
              <a:t>Fatty acids breakdown sugar and increase insulin sensitivity.  </a:t>
            </a:r>
          </a:p>
          <a:p>
            <a:pPr lvl="1"/>
            <a:r>
              <a:rPr lang="en-US" dirty="0" smtClean="0"/>
              <a:t>Poly-unsaturated fats (Omega-3) </a:t>
            </a:r>
          </a:p>
          <a:p>
            <a:pPr lvl="2"/>
            <a:r>
              <a:rPr lang="en-US" dirty="0" smtClean="0"/>
              <a:t>Decrease Heart Disease and Type 2 Diabetes</a:t>
            </a:r>
          </a:p>
          <a:p>
            <a:pPr lvl="1">
              <a:buNone/>
            </a:pPr>
            <a:endParaRPr lang="en-US" dirty="0" smtClean="0"/>
          </a:p>
        </p:txBody>
      </p:sp>
      <p:sp>
        <p:nvSpPr>
          <p:cNvPr id="4" name="TextBox 3"/>
          <p:cNvSpPr txBox="1"/>
          <p:nvPr/>
        </p:nvSpPr>
        <p:spPr>
          <a:xfrm>
            <a:off x="304800" y="1219200"/>
            <a:ext cx="7010400" cy="1246495"/>
          </a:xfrm>
          <a:prstGeom prst="rect">
            <a:avLst/>
          </a:prstGeom>
          <a:noFill/>
        </p:spPr>
        <p:txBody>
          <a:bodyPr wrap="square" rtlCol="0">
            <a:spAutoFit/>
          </a:bodyPr>
          <a:lstStyle/>
          <a:p>
            <a:r>
              <a:rPr lang="en-US" sz="2500" b="1" dirty="0" smtClean="0"/>
              <a:t>“Saturated vs. Unsaturated: Why Some Fats are Healthier Than Others “ (</a:t>
            </a:r>
            <a:r>
              <a:rPr lang="en-US" sz="2500" b="1" dirty="0" err="1" smtClean="0"/>
              <a:t>Holtzer</a:t>
            </a:r>
            <a:r>
              <a:rPr lang="en-US" sz="2500" b="1" dirty="0" smtClean="0"/>
              <a:t> et al., 2011) </a:t>
            </a:r>
            <a:endParaRPr lang="en-US" sz="2500" dirty="0"/>
          </a:p>
        </p:txBody>
      </p:sp>
      <p:pic>
        <p:nvPicPr>
          <p:cNvPr id="4098" name="Picture 2" descr="http://www.realage.com/cm/realage/images/5V/omega3-md.jpg"/>
          <p:cNvPicPr>
            <a:picLocks noChangeAspect="1" noChangeArrowheads="1"/>
          </p:cNvPicPr>
          <p:nvPr/>
        </p:nvPicPr>
        <p:blipFill>
          <a:blip r:embed="rId3" cstate="print"/>
          <a:srcRect/>
          <a:stretch>
            <a:fillRect/>
          </a:stretch>
        </p:blipFill>
        <p:spPr bwMode="auto">
          <a:xfrm>
            <a:off x="6286500" y="3810000"/>
            <a:ext cx="2857500" cy="2857500"/>
          </a:xfrm>
          <a:prstGeom prst="rect">
            <a:avLst/>
          </a:prstGeom>
          <a:noFill/>
        </p:spPr>
      </p:pic>
      <p:sp>
        <p:nvSpPr>
          <p:cNvPr id="6" name="TextBox 5"/>
          <p:cNvSpPr txBox="1"/>
          <p:nvPr/>
        </p:nvSpPr>
        <p:spPr>
          <a:xfrm>
            <a:off x="5410200" y="6400800"/>
            <a:ext cx="3200400" cy="553998"/>
          </a:xfrm>
          <a:prstGeom prst="rect">
            <a:avLst/>
          </a:prstGeom>
          <a:noFill/>
        </p:spPr>
        <p:txBody>
          <a:bodyPr wrap="square" rtlCol="0">
            <a:spAutoFit/>
          </a:bodyPr>
          <a:lstStyle/>
          <a:p>
            <a:r>
              <a:rPr lang="en-US" sz="1500" dirty="0" smtClean="0"/>
              <a:t>http://www.realage.com/food/omega-3</a:t>
            </a:r>
            <a:endParaRPr lang="en-US" sz="1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fontScale="90000"/>
          </a:bodyPr>
          <a:lstStyle/>
          <a:p>
            <a:r>
              <a:rPr lang="en-US" dirty="0" smtClean="0"/>
              <a:t>More Recent </a:t>
            </a:r>
            <a:r>
              <a:rPr lang="en-US" dirty="0" smtClean="0"/>
              <a:t>Research</a:t>
            </a:r>
            <a:endParaRPr lang="en-US" dirty="0"/>
          </a:p>
        </p:txBody>
      </p:sp>
      <p:sp>
        <p:nvSpPr>
          <p:cNvPr id="3" name="Content Placeholder 2"/>
          <p:cNvSpPr>
            <a:spLocks noGrp="1"/>
          </p:cNvSpPr>
          <p:nvPr>
            <p:ph idx="1"/>
          </p:nvPr>
        </p:nvSpPr>
        <p:spPr>
          <a:xfrm>
            <a:off x="304800" y="2468880"/>
            <a:ext cx="8229600" cy="4389120"/>
          </a:xfrm>
        </p:spPr>
        <p:txBody>
          <a:bodyPr/>
          <a:lstStyle/>
          <a:p>
            <a:r>
              <a:rPr lang="en-US" dirty="0" smtClean="0"/>
              <a:t>Researchers found that the brain plays an important role in diabetes. (insulin and hypothalamus)</a:t>
            </a:r>
          </a:p>
          <a:p>
            <a:pPr lvl="1"/>
            <a:r>
              <a:rPr lang="en-US" dirty="0" smtClean="0"/>
              <a:t>Brain controlling the function and breakdown of fat.  </a:t>
            </a:r>
          </a:p>
          <a:p>
            <a:pPr lvl="1"/>
            <a:r>
              <a:rPr lang="en-US" dirty="0" smtClean="0"/>
              <a:t>Abnormal brain signaling=uncontrolled</a:t>
            </a:r>
          </a:p>
          <a:p>
            <a:pPr lvl="1">
              <a:buNone/>
            </a:pPr>
            <a:r>
              <a:rPr lang="en-US" dirty="0" smtClean="0"/>
              <a:t>    fat breakdown.</a:t>
            </a:r>
          </a:p>
          <a:p>
            <a:pPr lvl="1">
              <a:buNone/>
            </a:pPr>
            <a:endParaRPr lang="en-US" dirty="0" smtClean="0"/>
          </a:p>
          <a:p>
            <a:pPr lvl="1">
              <a:buNone/>
            </a:pPr>
            <a:r>
              <a:rPr lang="en-US" dirty="0" smtClean="0"/>
              <a:t>Current research underway for</a:t>
            </a:r>
          </a:p>
          <a:p>
            <a:pPr lvl="1">
              <a:buNone/>
            </a:pPr>
            <a:r>
              <a:rPr lang="en-US" dirty="0" smtClean="0"/>
              <a:t>Brain signaling recovery.</a:t>
            </a:r>
          </a:p>
          <a:p>
            <a:pPr lvl="1">
              <a:buNone/>
            </a:pPr>
            <a:endParaRPr lang="en-US" dirty="0" smtClean="0"/>
          </a:p>
        </p:txBody>
      </p:sp>
      <p:sp>
        <p:nvSpPr>
          <p:cNvPr id="4" name="TextBox 3"/>
          <p:cNvSpPr txBox="1"/>
          <p:nvPr/>
        </p:nvSpPr>
        <p:spPr>
          <a:xfrm>
            <a:off x="304800" y="1219200"/>
            <a:ext cx="7010400" cy="954107"/>
          </a:xfrm>
          <a:prstGeom prst="rect">
            <a:avLst/>
          </a:prstGeom>
          <a:noFill/>
        </p:spPr>
        <p:txBody>
          <a:bodyPr wrap="square" rtlCol="0">
            <a:spAutoFit/>
          </a:bodyPr>
          <a:lstStyle/>
          <a:p>
            <a:r>
              <a:rPr lang="en-US" sz="2500" b="1" dirty="0" smtClean="0"/>
              <a:t>“</a:t>
            </a:r>
            <a:r>
              <a:rPr lang="en-US" sz="2800" b="1" dirty="0" smtClean="0"/>
              <a:t>Insulin Signaling in the Brain Controls Fat Metabolism” (Scherer et al., 2011)</a:t>
            </a:r>
            <a:r>
              <a:rPr lang="en-US" sz="2500" b="1" dirty="0" smtClean="0"/>
              <a:t> </a:t>
            </a:r>
            <a:endParaRPr lang="en-US" sz="2500" dirty="0"/>
          </a:p>
        </p:txBody>
      </p:sp>
      <p:pic>
        <p:nvPicPr>
          <p:cNvPr id="40962" name="Picture 2" descr="http://endocrine.niddk.nih.gov/pubs/cushings/images/cushingsFinalmac.jpg"/>
          <p:cNvPicPr>
            <a:picLocks noChangeAspect="1" noChangeArrowheads="1"/>
          </p:cNvPicPr>
          <p:nvPr/>
        </p:nvPicPr>
        <p:blipFill>
          <a:blip r:embed="rId3" cstate="print"/>
          <a:srcRect/>
          <a:stretch>
            <a:fillRect/>
          </a:stretch>
        </p:blipFill>
        <p:spPr bwMode="auto">
          <a:xfrm>
            <a:off x="5791200" y="4191000"/>
            <a:ext cx="3171825" cy="2667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Diabetes Is </a:t>
            </a:r>
            <a:r>
              <a:rPr lang="en-US" b="1" dirty="0" smtClean="0"/>
              <a:t>Very Common</a:t>
            </a:r>
            <a:r>
              <a:rPr lang="en-US" b="1" dirty="0" smtClean="0"/>
              <a:t>, </a:t>
            </a:r>
            <a:r>
              <a:rPr lang="en-US" b="1" dirty="0" smtClean="0"/>
              <a:t>Can be Disabling</a:t>
            </a:r>
            <a:r>
              <a:rPr lang="en-US" b="1" dirty="0" smtClean="0"/>
              <a:t>, and </a:t>
            </a:r>
            <a:r>
              <a:rPr lang="en-US" b="1" dirty="0" smtClean="0"/>
              <a:t>Ultimately Deadly</a:t>
            </a:r>
            <a:endParaRPr lang="en-US" b="1" dirty="0" smtClean="0"/>
          </a:p>
          <a:p>
            <a:r>
              <a:rPr lang="en-US" dirty="0" smtClean="0"/>
              <a:t>8.3</a:t>
            </a:r>
            <a:r>
              <a:rPr lang="en-US" dirty="0" smtClean="0"/>
              <a:t>% of the </a:t>
            </a:r>
            <a:r>
              <a:rPr lang="en-US" dirty="0" smtClean="0"/>
              <a:t>population has diabetes, with millions undiagnosed</a:t>
            </a:r>
            <a:endParaRPr lang="en-US" dirty="0" smtClean="0"/>
          </a:p>
          <a:p>
            <a:r>
              <a:rPr lang="en-US" dirty="0" smtClean="0"/>
              <a:t>In </a:t>
            </a:r>
            <a:r>
              <a:rPr lang="en-US" dirty="0" smtClean="0"/>
              <a:t>adults, diabetes is the leading cause of new cases of blindness, kidney failure, and amputations of feet and </a:t>
            </a:r>
            <a:r>
              <a:rPr lang="en-US" dirty="0" smtClean="0"/>
              <a:t>legs</a:t>
            </a:r>
            <a:endParaRPr lang="en-US" dirty="0" smtClean="0"/>
          </a:p>
          <a:p>
            <a:r>
              <a:rPr lang="en-US" dirty="0" smtClean="0"/>
              <a:t>Diabetes can be controlled with a healthy lifestyle</a:t>
            </a:r>
          </a:p>
          <a:p>
            <a:r>
              <a:rPr lang="en-US" dirty="0" smtClean="0"/>
              <a:t>Diabetes is genetic, so know your family history and stay healthy</a:t>
            </a:r>
          </a:p>
          <a:p>
            <a:r>
              <a:rPr lang="en-US" dirty="0" smtClean="0"/>
              <a:t>The government is aware of diabetes situation, hence the research.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sz="1800" dirty="0" smtClean="0"/>
              <a:t>American Diabetes Association.  (2012)  Diabetes Basics.  Retrieved on March 	19, 2012 from: </a:t>
            </a:r>
            <a:r>
              <a:rPr lang="en-US" sz="1800" dirty="0" smtClean="0">
                <a:hlinkClick r:id="rId2"/>
              </a:rPr>
              <a:t>http://www.diabetes.org/diabetes-basics/type-=2/?loc=DropDownDB-type2</a:t>
            </a:r>
            <a:r>
              <a:rPr lang="en-US" sz="1800" dirty="0" smtClean="0"/>
              <a:t>.</a:t>
            </a:r>
          </a:p>
          <a:p>
            <a:r>
              <a:rPr lang="en-US" sz="1800" dirty="0" smtClean="0"/>
              <a:t>Center for Disease Control (CDC). (2011).  </a:t>
            </a:r>
            <a:r>
              <a:rPr lang="en-US" sz="1800" dirty="0" smtClean="0"/>
              <a:t>Retrieved on March 20, 2012 from: </a:t>
            </a:r>
            <a:r>
              <a:rPr lang="en-US" sz="1800" dirty="0" smtClean="0">
                <a:hlinkClick r:id="rId3"/>
              </a:rPr>
              <a:t>http://</a:t>
            </a:r>
            <a:r>
              <a:rPr lang="en-US" sz="1800" dirty="0" smtClean="0">
                <a:hlinkClick r:id="rId3"/>
              </a:rPr>
              <a:t>www.cdc.gov/chronicdisease/resources/publications/AAG/ddt.htm</a:t>
            </a:r>
            <a:r>
              <a:rPr lang="en-US" sz="1800" dirty="0" smtClean="0"/>
              <a:t>.</a:t>
            </a:r>
          </a:p>
          <a:p>
            <a:r>
              <a:rPr lang="en-US" sz="1800" dirty="0" smtClean="0"/>
              <a:t>Holzer </a:t>
            </a:r>
            <a:r>
              <a:rPr lang="en-US" sz="1800" dirty="0" smtClean="0"/>
              <a:t>RG, Park EJ, Li N, Tran H, Chen M, Choi C, Solinas G, Karin M.   </a:t>
            </a:r>
          </a:p>
          <a:p>
            <a:pPr>
              <a:buNone/>
            </a:pPr>
            <a:r>
              <a:rPr lang="en-US" sz="1800" dirty="0" smtClean="0"/>
              <a:t>                Saturated fatty acids induce c-Src clustering within membrane  </a:t>
            </a:r>
          </a:p>
          <a:p>
            <a:pPr>
              <a:buNone/>
            </a:pPr>
            <a:r>
              <a:rPr lang="en-US" sz="1800" dirty="0" smtClean="0"/>
              <a:t>                subdomains, leading to JNK activation. </a:t>
            </a:r>
            <a:r>
              <a:rPr lang="en-US" sz="1800" i="1" dirty="0" smtClean="0"/>
              <a:t>Cell</a:t>
            </a:r>
            <a:r>
              <a:rPr lang="en-US" sz="1800" dirty="0" smtClean="0"/>
              <a:t>. 2011 Sep 30; 147(1):173-84</a:t>
            </a:r>
            <a:r>
              <a:rPr lang="en-US" sz="1800" dirty="0" smtClean="0"/>
              <a:t>.)</a:t>
            </a:r>
          </a:p>
          <a:p>
            <a:r>
              <a:rPr lang="en-US" sz="1800" dirty="0" smtClean="0"/>
              <a:t>Golbfard, B. (2007) </a:t>
            </a:r>
            <a:r>
              <a:rPr lang="en-US" sz="1600" dirty="0" smtClean="0"/>
              <a:t>Research Implicates Multiple Genes in Type 2 </a:t>
            </a:r>
            <a:r>
              <a:rPr lang="en-US" sz="1600" dirty="0" smtClean="0"/>
              <a:t>Diabetes.  Retrieved on March 20,2012 from</a:t>
            </a:r>
            <a:r>
              <a:rPr lang="en-US" sz="1600" dirty="0" smtClean="0"/>
              <a:t>: </a:t>
            </a:r>
            <a:r>
              <a:rPr lang="en-US" sz="1600" dirty="0" smtClean="0">
                <a:hlinkClick r:id="rId4"/>
              </a:rPr>
              <a:t>http://</a:t>
            </a:r>
            <a:r>
              <a:rPr lang="en-US" sz="1600" dirty="0" smtClean="0">
                <a:hlinkClick r:id="rId4"/>
              </a:rPr>
              <a:t>docnews.diabetesjournals.org/content/4/9/1.1.full</a:t>
            </a:r>
            <a:r>
              <a:rPr lang="en-US" sz="1600" dirty="0" smtClean="0"/>
              <a:t>.  </a:t>
            </a:r>
            <a:r>
              <a:rPr lang="en-US" sz="1800" dirty="0" smtClean="0"/>
              <a:t> </a:t>
            </a:r>
          </a:p>
          <a:p>
            <a:r>
              <a:rPr lang="en-US" sz="1800" dirty="0" smtClean="0"/>
              <a:t>NCBI</a:t>
            </a:r>
            <a:r>
              <a:rPr lang="en-US" sz="1800" dirty="0" smtClean="0"/>
              <a:t>.  (2012).  Type 2 Diabetes. Retrieved on March 19, 2012 from: 	</a:t>
            </a:r>
            <a:r>
              <a:rPr lang="en-US" sz="1800" dirty="0" smtClean="0">
                <a:hlinkClick r:id="rId5"/>
              </a:rPr>
              <a:t>http://www.ncbi.nlm.nih.gov/pubmedhealth/PMH0001356/</a:t>
            </a:r>
            <a:r>
              <a:rPr lang="en-US" sz="1800" dirty="0" smtClean="0"/>
              <a:t>. </a:t>
            </a:r>
          </a:p>
          <a:p>
            <a:r>
              <a:rPr lang="en-US" sz="1800" dirty="0" smtClean="0"/>
              <a:t>Scherer T, O'Hare J, Diggs-Andrews K, Schweiger M, Cheng B, Lindtner C, Zielinski </a:t>
            </a:r>
            <a:endParaRPr lang="en-US" sz="1800" dirty="0" smtClean="0"/>
          </a:p>
          <a:p>
            <a:pPr>
              <a:buNone/>
            </a:pPr>
            <a:r>
              <a:rPr lang="en-US" sz="1800" dirty="0" smtClean="0"/>
              <a:t>	</a:t>
            </a:r>
            <a:r>
              <a:rPr lang="en-US" sz="1800" dirty="0" smtClean="0"/>
              <a:t>	</a:t>
            </a:r>
            <a:r>
              <a:rPr lang="en-US" sz="1800" dirty="0" smtClean="0"/>
              <a:t>E</a:t>
            </a:r>
            <a:r>
              <a:rPr lang="en-US" sz="1800" dirty="0" smtClean="0"/>
              <a:t>, Su K, Dighe S, Milsom T, Puchowicz M, Scheja L, Zechner R, Fisher S, </a:t>
            </a:r>
            <a:r>
              <a:rPr lang="en-US" sz="1800" dirty="0" smtClean="0"/>
              <a:t>	Previs </a:t>
            </a:r>
            <a:r>
              <a:rPr lang="en-US" sz="1800" dirty="0" smtClean="0"/>
              <a:t>S, Buettner C. Brain insulin controls adipose tissue function. </a:t>
            </a:r>
            <a:r>
              <a:rPr lang="en-US" sz="1800" i="1" dirty="0" smtClean="0"/>
              <a:t>Cell </a:t>
            </a:r>
            <a:r>
              <a:rPr lang="en-US" sz="1800" i="1" dirty="0" smtClean="0"/>
              <a:t>	Metabolism</a:t>
            </a:r>
            <a:r>
              <a:rPr lang="en-US" sz="1800" dirty="0" smtClean="0"/>
              <a:t>; 2011 February; 13(2): 183-194</a:t>
            </a:r>
          </a:p>
          <a:p>
            <a:r>
              <a:rPr lang="en-US" sz="1800" dirty="0" smtClean="0"/>
              <a:t>University of Cincinnati.  (2012). Diabetes. Retrieved on March 19, 2012 from: 	</a:t>
            </a:r>
            <a:r>
              <a:rPr lang="en-US" sz="1800" u="sng" dirty="0" smtClean="0">
                <a:hlinkClick r:id="rId6"/>
              </a:rPr>
              <a:t>http://www.netwellness.org/healthtopics/diabetes/pancreasdiabetes.cfm</a:t>
            </a:r>
            <a:r>
              <a:rPr lang="en-US" sz="1800" u="sng" dirty="0" smtClean="0"/>
              <a:t>.</a:t>
            </a:r>
          </a:p>
          <a:p>
            <a:endParaRPr lang="en-US" sz="18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Diabetes and the </a:t>
            </a:r>
            <a:r>
              <a:rPr lang="en-US" dirty="0" smtClean="0"/>
              <a:t>Pancreas </a:t>
            </a:r>
            <a:r>
              <a:rPr lang="en-US" sz="2800" dirty="0" smtClean="0"/>
              <a:t>(University of Cincinnati, 2011)</a:t>
            </a:r>
            <a:endParaRPr lang="en-US" sz="2800" dirty="0"/>
          </a:p>
        </p:txBody>
      </p:sp>
      <p:sp>
        <p:nvSpPr>
          <p:cNvPr id="3" name="Content Placeholder 2"/>
          <p:cNvSpPr>
            <a:spLocks noGrp="1"/>
          </p:cNvSpPr>
          <p:nvPr>
            <p:ph idx="1"/>
          </p:nvPr>
        </p:nvSpPr>
        <p:spPr/>
        <p:txBody>
          <a:bodyPr/>
          <a:lstStyle/>
          <a:p>
            <a:r>
              <a:rPr lang="en-US" dirty="0" smtClean="0"/>
              <a:t>Pancreas is small organ located behind the stomach. </a:t>
            </a:r>
          </a:p>
          <a:p>
            <a:pPr lvl="1"/>
            <a:r>
              <a:rPr lang="en-US" dirty="0" smtClean="0"/>
              <a:t>Main function: produce insulin to maintain constant glucose levels in the body.</a:t>
            </a:r>
          </a:p>
          <a:p>
            <a:pPr lvl="1"/>
            <a:r>
              <a:rPr lang="en-US" dirty="0" smtClean="0"/>
              <a:t>The body cells depend on a certain amount of sugar in the fluid. Too much sugar results in abnormal</a:t>
            </a:r>
          </a:p>
          <a:p>
            <a:pPr lvl="1"/>
            <a:r>
              <a:rPr lang="en-US" dirty="0" smtClean="0"/>
              <a:t>Why is glucose important?</a:t>
            </a:r>
          </a:p>
          <a:p>
            <a:pPr lvl="2"/>
            <a:r>
              <a:rPr lang="en-US" dirty="0" smtClean="0"/>
              <a:t>Main source of energy</a:t>
            </a:r>
          </a:p>
          <a:p>
            <a:pPr lvl="1"/>
            <a:r>
              <a:rPr lang="en-US" dirty="0" smtClean="0"/>
              <a:t>Too much glucose: abnormal pancreas function=insulin resistance.</a:t>
            </a:r>
          </a:p>
          <a:p>
            <a:pPr lvl="2"/>
            <a:r>
              <a:rPr lang="en-US" dirty="0" smtClean="0"/>
              <a:t>Cells will not accept insulin.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Diabetes Prevalence in the United </a:t>
            </a:r>
            <a:r>
              <a:rPr lang="en-US" dirty="0" smtClean="0"/>
              <a:t>States </a:t>
            </a:r>
            <a:r>
              <a:rPr lang="en-US" sz="2800" dirty="0" smtClean="0"/>
              <a:t>(NCBI, 2012)</a:t>
            </a:r>
            <a:endParaRPr lang="en-US" sz="2800" dirty="0"/>
          </a:p>
        </p:txBody>
      </p:sp>
      <p:sp>
        <p:nvSpPr>
          <p:cNvPr id="3" name="Content Placeholder 2"/>
          <p:cNvSpPr>
            <a:spLocks noGrp="1"/>
          </p:cNvSpPr>
          <p:nvPr>
            <p:ph idx="1"/>
          </p:nvPr>
        </p:nvSpPr>
        <p:spPr>
          <a:xfrm>
            <a:off x="457200" y="1935480"/>
            <a:ext cx="6781800" cy="3398520"/>
          </a:xfrm>
        </p:spPr>
        <p:txBody>
          <a:bodyPr>
            <a:normAutofit fontScale="77500" lnSpcReduction="20000"/>
          </a:bodyPr>
          <a:lstStyle/>
          <a:p>
            <a:pPr>
              <a:buNone/>
            </a:pPr>
            <a:endParaRPr lang="en-US" b="1" dirty="0" smtClean="0"/>
          </a:p>
          <a:p>
            <a:pPr>
              <a:buNone/>
            </a:pPr>
            <a:r>
              <a:rPr lang="en-US" b="1" dirty="0" smtClean="0"/>
              <a:t>Total prevalence (American Diabetes Association, 2011)</a:t>
            </a:r>
          </a:p>
          <a:p>
            <a:r>
              <a:rPr lang="en-US" dirty="0" smtClean="0"/>
              <a:t>25.8 million children and adults in the United States </a:t>
            </a:r>
            <a:br>
              <a:rPr lang="en-US" dirty="0" smtClean="0"/>
            </a:br>
            <a:r>
              <a:rPr lang="en-US" dirty="0" smtClean="0"/>
              <a:t>(8.3% of the population).</a:t>
            </a:r>
          </a:p>
          <a:p>
            <a:r>
              <a:rPr lang="en-US" b="1" dirty="0" smtClean="0"/>
              <a:t>Diagnosed:</a:t>
            </a:r>
            <a:r>
              <a:rPr lang="en-US" dirty="0" smtClean="0"/>
              <a:t> 18.8 million people</a:t>
            </a:r>
          </a:p>
          <a:p>
            <a:r>
              <a:rPr lang="en-US" b="1" dirty="0" smtClean="0"/>
              <a:t>Undiagnosed:</a:t>
            </a:r>
            <a:r>
              <a:rPr lang="en-US" dirty="0" smtClean="0"/>
              <a:t> 7.0 million people</a:t>
            </a:r>
          </a:p>
          <a:p>
            <a:r>
              <a:rPr lang="en-US" b="1" dirty="0" smtClean="0"/>
              <a:t>Prediabetes</a:t>
            </a:r>
            <a:r>
              <a:rPr lang="en-US" b="1" dirty="0" smtClean="0"/>
              <a:t>:</a:t>
            </a:r>
            <a:r>
              <a:rPr lang="en-US" dirty="0" smtClean="0"/>
              <a:t> 79 million people</a:t>
            </a:r>
          </a:p>
          <a:p>
            <a:r>
              <a:rPr lang="en-US" b="1" dirty="0" smtClean="0"/>
              <a:t>New Cases:</a:t>
            </a:r>
            <a:r>
              <a:rPr lang="en-US" dirty="0" smtClean="0"/>
              <a:t> 1.9 million new cases of </a:t>
            </a:r>
            <a:endParaRPr lang="en-US" dirty="0" smtClean="0"/>
          </a:p>
          <a:p>
            <a:pPr>
              <a:buNone/>
            </a:pPr>
            <a:r>
              <a:rPr lang="en-US" dirty="0" smtClean="0"/>
              <a:t> </a:t>
            </a:r>
            <a:r>
              <a:rPr lang="en-US" dirty="0" smtClean="0"/>
              <a:t>    </a:t>
            </a:r>
            <a:r>
              <a:rPr lang="en-US" dirty="0" smtClean="0"/>
              <a:t>diabetes</a:t>
            </a:r>
            <a:r>
              <a:rPr lang="en-US" dirty="0" smtClean="0"/>
              <a:t> are diagnosed in </a:t>
            </a:r>
            <a:r>
              <a:rPr lang="en-US" dirty="0" smtClean="0"/>
              <a:t>people</a:t>
            </a:r>
          </a:p>
          <a:p>
            <a:pPr>
              <a:buNone/>
            </a:pPr>
            <a:r>
              <a:rPr lang="en-US" dirty="0" smtClean="0"/>
              <a:t> </a:t>
            </a:r>
            <a:r>
              <a:rPr lang="en-US" dirty="0" smtClean="0"/>
              <a:t>    </a:t>
            </a:r>
            <a:r>
              <a:rPr lang="en-US" dirty="0" smtClean="0"/>
              <a:t> </a:t>
            </a:r>
            <a:r>
              <a:rPr lang="en-US" dirty="0" smtClean="0"/>
              <a:t>aged 20 years and older </a:t>
            </a:r>
            <a:endParaRPr lang="en-US" dirty="0" smtClean="0"/>
          </a:p>
          <a:p>
            <a:pPr>
              <a:buNone/>
            </a:pPr>
            <a:r>
              <a:rPr lang="en-US" dirty="0" smtClean="0"/>
              <a:t>(</a:t>
            </a:r>
            <a:r>
              <a:rPr lang="en-US" dirty="0" smtClean="0"/>
              <a:t>Type 2 Diabetes)</a:t>
            </a:r>
          </a:p>
          <a:p>
            <a:endParaRPr lang="en-US" dirty="0" smtClean="0"/>
          </a:p>
          <a:p>
            <a:endParaRPr lang="en-US" dirty="0" smtClean="0"/>
          </a:p>
          <a:p>
            <a:endParaRPr lang="en-US" dirty="0"/>
          </a:p>
        </p:txBody>
      </p:sp>
      <p:pic>
        <p:nvPicPr>
          <p:cNvPr id="24578" name="Picture 2" descr="Graph showing estimated new cases of diabetes diagnosed, text description below"/>
          <p:cNvPicPr>
            <a:picLocks noChangeAspect="1" noChangeArrowheads="1"/>
          </p:cNvPicPr>
          <p:nvPr/>
        </p:nvPicPr>
        <p:blipFill>
          <a:blip r:embed="rId3" cstate="print"/>
          <a:srcRect/>
          <a:stretch>
            <a:fillRect/>
          </a:stretch>
        </p:blipFill>
        <p:spPr bwMode="auto">
          <a:xfrm>
            <a:off x="4857750" y="3800474"/>
            <a:ext cx="4286250" cy="3057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Type 2 Diabetes</a:t>
            </a:r>
            <a:endParaRPr lang="en-US" dirty="0"/>
          </a:p>
        </p:txBody>
      </p:sp>
      <p:sp>
        <p:nvSpPr>
          <p:cNvPr id="3" name="Content Placeholder 2"/>
          <p:cNvSpPr>
            <a:spLocks noGrp="1"/>
          </p:cNvSpPr>
          <p:nvPr>
            <p:ph idx="1"/>
          </p:nvPr>
        </p:nvSpPr>
        <p:spPr/>
        <p:txBody>
          <a:bodyPr/>
          <a:lstStyle/>
          <a:p>
            <a:r>
              <a:rPr lang="en-US" dirty="0" smtClean="0"/>
              <a:t>Most common form of Diabetes</a:t>
            </a:r>
          </a:p>
          <a:p>
            <a:r>
              <a:rPr lang="en-US" dirty="0" smtClean="0"/>
              <a:t>Type 2 diabetes is a lifelong (chronic) disease.</a:t>
            </a:r>
          </a:p>
          <a:p>
            <a:r>
              <a:rPr lang="en-US" dirty="0" smtClean="0"/>
              <a:t> High levels of sugar (glucose) in the blood. </a:t>
            </a:r>
          </a:p>
          <a:p>
            <a:r>
              <a:rPr lang="en-US" dirty="0" smtClean="0"/>
              <a:t>People with diabetes can not properly make insulin. </a:t>
            </a:r>
          </a:p>
          <a:p>
            <a:pPr lvl="1"/>
            <a:r>
              <a:rPr lang="en-US" dirty="0" smtClean="0"/>
              <a:t>Insulin moves blood sugar (glucose) into body cells, where it is stored and later used for energy.</a:t>
            </a:r>
          </a:p>
          <a:p>
            <a:endParaRPr lang="en-US" dirty="0"/>
          </a:p>
        </p:txBody>
      </p:sp>
      <p:pic>
        <p:nvPicPr>
          <p:cNvPr id="4" name="Picture 3" descr="Glucose in blood"/>
          <p:cNvPicPr/>
          <p:nvPr/>
        </p:nvPicPr>
        <p:blipFill>
          <a:blip r:embed="rId3" cstate="print"/>
          <a:srcRect/>
          <a:stretch>
            <a:fillRect/>
          </a:stretch>
        </p:blipFill>
        <p:spPr bwMode="auto">
          <a:xfrm>
            <a:off x="3048000" y="4648200"/>
            <a:ext cx="3429000" cy="2209800"/>
          </a:xfrm>
          <a:prstGeom prst="rect">
            <a:avLst/>
          </a:prstGeom>
          <a:noFill/>
          <a:ln w="9525">
            <a:noFill/>
            <a:miter lim="800000"/>
            <a:headEnd/>
            <a:tailEnd/>
          </a:ln>
        </p:spPr>
      </p:pic>
      <p:sp>
        <p:nvSpPr>
          <p:cNvPr id="5" name="TextBox 4"/>
          <p:cNvSpPr txBox="1"/>
          <p:nvPr/>
        </p:nvSpPr>
        <p:spPr>
          <a:xfrm>
            <a:off x="6553200" y="5638800"/>
            <a:ext cx="2286000" cy="415498"/>
          </a:xfrm>
          <a:prstGeom prst="rect">
            <a:avLst/>
          </a:prstGeom>
          <a:noFill/>
        </p:spPr>
        <p:txBody>
          <a:bodyPr wrap="square" rtlCol="0">
            <a:spAutoFit/>
          </a:bodyPr>
          <a:lstStyle/>
          <a:p>
            <a:r>
              <a:rPr lang="en-US" sz="1050" dirty="0" smtClean="0">
                <a:solidFill>
                  <a:schemeClr val="accent1"/>
                </a:solidFill>
              </a:rPr>
              <a:t>www.ncbi.nlm.nih.gov/pubmedheaLth/OMH0001356/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2 Diabetes cont…</a:t>
            </a:r>
            <a:endParaRPr lang="en-US" dirty="0"/>
          </a:p>
        </p:txBody>
      </p:sp>
      <p:sp>
        <p:nvSpPr>
          <p:cNvPr id="3" name="Content Placeholder 2"/>
          <p:cNvSpPr>
            <a:spLocks noGrp="1"/>
          </p:cNvSpPr>
          <p:nvPr>
            <p:ph idx="1"/>
          </p:nvPr>
        </p:nvSpPr>
        <p:spPr/>
        <p:txBody>
          <a:bodyPr>
            <a:normAutofit fontScale="92500"/>
          </a:bodyPr>
          <a:lstStyle/>
          <a:p>
            <a:r>
              <a:rPr lang="en-US" dirty="0" smtClean="0"/>
              <a:t>In type </a:t>
            </a:r>
            <a:r>
              <a:rPr lang="en-US" dirty="0"/>
              <a:t>2 diabetes, your fat, liver, and muscle cells do not respond correctly to </a:t>
            </a:r>
            <a:r>
              <a:rPr lang="en-US" dirty="0" smtClean="0"/>
              <a:t>insulin result: insulin resistance</a:t>
            </a:r>
          </a:p>
          <a:p>
            <a:pPr lvl="1"/>
            <a:r>
              <a:rPr lang="en-US" dirty="0" smtClean="0"/>
              <a:t>Blood </a:t>
            </a:r>
            <a:r>
              <a:rPr lang="en-US" dirty="0"/>
              <a:t>sugar does not get into these cells to be stored for energy.</a:t>
            </a:r>
          </a:p>
          <a:p>
            <a:pPr lvl="1"/>
            <a:r>
              <a:rPr lang="en-US" dirty="0" smtClean="0"/>
              <a:t>Sugar that does not enter cells: builds up in blood and causes hyperglycemia</a:t>
            </a:r>
            <a:r>
              <a:rPr lang="en-US" dirty="0"/>
              <a:t>.</a:t>
            </a:r>
          </a:p>
          <a:p>
            <a:r>
              <a:rPr lang="en-US" dirty="0"/>
              <a:t>Type 2 diabetes usually occurs slowly over time. </a:t>
            </a:r>
            <a:endParaRPr lang="en-US" dirty="0" smtClean="0"/>
          </a:p>
          <a:p>
            <a:pPr lvl="1"/>
            <a:r>
              <a:rPr lang="en-US" dirty="0" smtClean="0"/>
              <a:t>Increase in weight makes it harder to use insulin and most people that are diagnoses are overweight. </a:t>
            </a:r>
          </a:p>
          <a:p>
            <a:r>
              <a:rPr lang="en-US" dirty="0" smtClean="0"/>
              <a:t>Type </a:t>
            </a:r>
            <a:r>
              <a:rPr lang="en-US" dirty="0"/>
              <a:t>2 diabetes can also develop in people who are thin. This is more common in the elderly.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Symptoms of Type </a:t>
            </a:r>
            <a:r>
              <a:rPr lang="en-US" dirty="0" smtClean="0"/>
              <a:t>2 </a:t>
            </a:r>
            <a:r>
              <a:rPr lang="en-US" sz="2800" dirty="0" smtClean="0"/>
              <a:t>(NCBI, 2012)</a:t>
            </a:r>
            <a:endParaRPr lang="en-US" sz="2800" dirty="0"/>
          </a:p>
        </p:txBody>
      </p:sp>
      <p:sp>
        <p:nvSpPr>
          <p:cNvPr id="3" name="Content Placeholder 2"/>
          <p:cNvSpPr>
            <a:spLocks noGrp="1"/>
          </p:cNvSpPr>
          <p:nvPr>
            <p:ph idx="1"/>
          </p:nvPr>
        </p:nvSpPr>
        <p:spPr>
          <a:xfrm>
            <a:off x="457200" y="1935480"/>
            <a:ext cx="8229600" cy="4693920"/>
          </a:xfrm>
        </p:spPr>
        <p:txBody>
          <a:bodyPr>
            <a:normAutofit fontScale="85000" lnSpcReduction="20000"/>
          </a:bodyPr>
          <a:lstStyle/>
          <a:p>
            <a:r>
              <a:rPr lang="en-US" dirty="0" smtClean="0"/>
              <a:t>Early symptoms of diabetes :</a:t>
            </a:r>
          </a:p>
          <a:p>
            <a:pPr lvl="1"/>
            <a:r>
              <a:rPr lang="en-US" dirty="0" smtClean="0"/>
              <a:t>Bladder, kidney, skin, or other infections that are more frequent or heal slowly</a:t>
            </a:r>
          </a:p>
          <a:p>
            <a:pPr lvl="1"/>
            <a:r>
              <a:rPr lang="en-US" dirty="0" smtClean="0"/>
              <a:t>Fatigue</a:t>
            </a:r>
          </a:p>
          <a:p>
            <a:pPr lvl="1"/>
            <a:r>
              <a:rPr lang="en-US" dirty="0" smtClean="0"/>
              <a:t>Hunger</a:t>
            </a:r>
          </a:p>
          <a:p>
            <a:pPr lvl="1"/>
            <a:r>
              <a:rPr lang="en-US" dirty="0" smtClean="0"/>
              <a:t>Increased thirst</a:t>
            </a:r>
          </a:p>
          <a:p>
            <a:pPr lvl="1"/>
            <a:r>
              <a:rPr lang="en-US" dirty="0" smtClean="0"/>
              <a:t>Increased urination</a:t>
            </a:r>
          </a:p>
          <a:p>
            <a:pPr lvl="1"/>
            <a:r>
              <a:rPr lang="en-US" dirty="0" smtClean="0"/>
              <a:t>Sweating</a:t>
            </a:r>
          </a:p>
          <a:p>
            <a:pPr lvl="1"/>
            <a:r>
              <a:rPr lang="en-US" dirty="0" smtClean="0"/>
              <a:t>Weakness</a:t>
            </a:r>
          </a:p>
          <a:p>
            <a:pPr lvl="1"/>
            <a:r>
              <a:rPr lang="en-US" dirty="0" smtClean="0"/>
              <a:t>Headache</a:t>
            </a:r>
          </a:p>
          <a:p>
            <a:pPr lvl="1"/>
            <a:r>
              <a:rPr lang="en-US" dirty="0" smtClean="0"/>
              <a:t>Shaking</a:t>
            </a:r>
          </a:p>
          <a:p>
            <a:r>
              <a:rPr lang="en-US" dirty="0" smtClean="0"/>
              <a:t>The first symptom may also be:</a:t>
            </a:r>
          </a:p>
          <a:p>
            <a:pPr lvl="1"/>
            <a:r>
              <a:rPr lang="en-US" dirty="0" smtClean="0"/>
              <a:t>Blurred vision</a:t>
            </a:r>
          </a:p>
          <a:p>
            <a:pPr lvl="1"/>
            <a:r>
              <a:rPr lang="en-US" dirty="0" smtClean="0"/>
              <a:t>Erectile dysfunction</a:t>
            </a:r>
          </a:p>
          <a:p>
            <a:pPr lvl="1"/>
            <a:r>
              <a:rPr lang="en-US" dirty="0" smtClean="0"/>
              <a:t>Pain or numbness in feet or hands</a:t>
            </a:r>
          </a:p>
          <a:p>
            <a:endParaRPr lang="en-US" dirty="0"/>
          </a:p>
        </p:txBody>
      </p:sp>
      <p:pic>
        <p:nvPicPr>
          <p:cNvPr id="4098" name="Picture 2" descr="Low blood sugar symptoms"/>
          <p:cNvPicPr>
            <a:picLocks noChangeAspect="1" noChangeArrowheads="1"/>
          </p:cNvPicPr>
          <p:nvPr/>
        </p:nvPicPr>
        <p:blipFill>
          <a:blip r:embed="rId3" cstate="print"/>
          <a:srcRect/>
          <a:stretch>
            <a:fillRect/>
          </a:stretch>
        </p:blipFill>
        <p:spPr bwMode="auto">
          <a:xfrm>
            <a:off x="4953000" y="2590800"/>
            <a:ext cx="3810000" cy="3048001"/>
          </a:xfrm>
          <a:prstGeom prst="rect">
            <a:avLst/>
          </a:prstGeom>
          <a:noFill/>
        </p:spPr>
      </p:pic>
      <p:sp>
        <p:nvSpPr>
          <p:cNvPr id="5" name="TextBox 4"/>
          <p:cNvSpPr txBox="1"/>
          <p:nvPr/>
        </p:nvSpPr>
        <p:spPr>
          <a:xfrm>
            <a:off x="6553200" y="5791200"/>
            <a:ext cx="2286000" cy="415498"/>
          </a:xfrm>
          <a:prstGeom prst="rect">
            <a:avLst/>
          </a:prstGeom>
          <a:noFill/>
        </p:spPr>
        <p:txBody>
          <a:bodyPr wrap="square" rtlCol="0">
            <a:spAutoFit/>
          </a:bodyPr>
          <a:lstStyle/>
          <a:p>
            <a:r>
              <a:rPr lang="en-US" sz="1050" dirty="0" smtClean="0">
                <a:solidFill>
                  <a:schemeClr val="accent1"/>
                </a:solidFill>
              </a:rPr>
              <a:t>www.ncbi.nlm.nih.gov/pubmedheaLth/OMH0001356/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Indicators and </a:t>
            </a:r>
            <a:r>
              <a:rPr lang="en-US" dirty="0" smtClean="0"/>
              <a:t>Screening </a:t>
            </a:r>
            <a:r>
              <a:rPr lang="en-US" sz="2800" dirty="0" smtClean="0"/>
              <a:t>(NCBI, 2012)</a:t>
            </a:r>
            <a:endParaRPr lang="en-US" sz="2800" dirty="0"/>
          </a:p>
        </p:txBody>
      </p:sp>
      <p:sp>
        <p:nvSpPr>
          <p:cNvPr id="3" name="Text Placeholder 2"/>
          <p:cNvSpPr>
            <a:spLocks noGrp="1"/>
          </p:cNvSpPr>
          <p:nvPr>
            <p:ph type="body" idx="1"/>
          </p:nvPr>
        </p:nvSpPr>
        <p:spPr/>
        <p:txBody>
          <a:bodyPr/>
          <a:lstStyle/>
          <a:p>
            <a:r>
              <a:rPr lang="en-US" dirty="0" smtClean="0"/>
              <a:t>Indicators</a:t>
            </a:r>
            <a:endParaRPr lang="en-US" dirty="0"/>
          </a:p>
        </p:txBody>
      </p:sp>
      <p:sp>
        <p:nvSpPr>
          <p:cNvPr id="4" name="Text Placeholder 3"/>
          <p:cNvSpPr>
            <a:spLocks noGrp="1"/>
          </p:cNvSpPr>
          <p:nvPr>
            <p:ph type="body" sz="half" idx="3"/>
          </p:nvPr>
        </p:nvSpPr>
        <p:spPr/>
        <p:txBody>
          <a:bodyPr/>
          <a:lstStyle/>
          <a:p>
            <a:r>
              <a:rPr lang="en-US" dirty="0" smtClean="0"/>
              <a:t>Diabetes Blood Tests</a:t>
            </a:r>
            <a:endParaRPr lang="en-US" dirty="0"/>
          </a:p>
        </p:txBody>
      </p:sp>
      <p:sp>
        <p:nvSpPr>
          <p:cNvPr id="5" name="Content Placeholder 4"/>
          <p:cNvSpPr>
            <a:spLocks noGrp="1"/>
          </p:cNvSpPr>
          <p:nvPr>
            <p:ph sz="quarter" idx="2"/>
          </p:nvPr>
        </p:nvSpPr>
        <p:spPr>
          <a:xfrm>
            <a:off x="457200" y="2514600"/>
            <a:ext cx="4040188" cy="1600200"/>
          </a:xfrm>
        </p:spPr>
        <p:txBody>
          <a:bodyPr/>
          <a:lstStyle/>
          <a:p>
            <a:r>
              <a:rPr lang="en-US" dirty="0" smtClean="0"/>
              <a:t>Blood Sugar level is higher than 200 mg/</a:t>
            </a:r>
            <a:r>
              <a:rPr lang="en-US" dirty="0" smtClean="0"/>
              <a:t>dL</a:t>
            </a:r>
            <a:endParaRPr lang="en-US" dirty="0" smtClean="0"/>
          </a:p>
          <a:p>
            <a:pPr lvl="1"/>
            <a:r>
              <a:rPr lang="en-US" dirty="0" smtClean="0"/>
              <a:t>Doctor may refer you to take a Diabetes Blood test</a:t>
            </a:r>
            <a:endParaRPr lang="en-US" dirty="0"/>
          </a:p>
        </p:txBody>
      </p:sp>
      <p:sp>
        <p:nvSpPr>
          <p:cNvPr id="6" name="Content Placeholder 5"/>
          <p:cNvSpPr>
            <a:spLocks noGrp="1"/>
          </p:cNvSpPr>
          <p:nvPr>
            <p:ph sz="quarter" idx="4"/>
          </p:nvPr>
        </p:nvSpPr>
        <p:spPr/>
        <p:txBody>
          <a:bodyPr/>
          <a:lstStyle/>
          <a:p>
            <a:r>
              <a:rPr lang="en-US" dirty="0" smtClean="0"/>
              <a:t>Fasting blood glucose level</a:t>
            </a:r>
          </a:p>
          <a:p>
            <a:pPr lvl="1"/>
            <a:r>
              <a:rPr lang="en-US" dirty="0" smtClean="0"/>
              <a:t>126mg/</a:t>
            </a:r>
            <a:r>
              <a:rPr lang="en-US" dirty="0" smtClean="0"/>
              <a:t>dL</a:t>
            </a:r>
            <a:r>
              <a:rPr lang="en-US" dirty="0" smtClean="0"/>
              <a:t>=Diabetes</a:t>
            </a:r>
          </a:p>
          <a:p>
            <a:r>
              <a:rPr lang="en-US" dirty="0" smtClean="0"/>
              <a:t>Hemoglobin A1c Test</a:t>
            </a:r>
          </a:p>
          <a:p>
            <a:pPr lvl="1"/>
            <a:r>
              <a:rPr lang="en-US" dirty="0" smtClean="0"/>
              <a:t>Normal=&lt;5.7%</a:t>
            </a:r>
          </a:p>
          <a:p>
            <a:pPr lvl="1"/>
            <a:r>
              <a:rPr lang="en-US" dirty="0" smtClean="0"/>
              <a:t>Pre-Diabetes=5.7-6.4%</a:t>
            </a:r>
          </a:p>
          <a:p>
            <a:pPr lvl="1"/>
            <a:r>
              <a:rPr lang="en-US" dirty="0" smtClean="0"/>
              <a:t>Diabetes=6.5% and up</a:t>
            </a:r>
          </a:p>
          <a:p>
            <a:r>
              <a:rPr lang="en-US" dirty="0" smtClean="0"/>
              <a:t>Oral glucose tolerance test</a:t>
            </a:r>
          </a:p>
          <a:p>
            <a:pPr lvl="1"/>
            <a:r>
              <a:rPr lang="en-US" dirty="0" smtClean="0"/>
              <a:t>200mg/dl after 2 hours</a:t>
            </a:r>
            <a:endParaRPr lang="en-US" dirty="0"/>
          </a:p>
        </p:txBody>
      </p:sp>
      <p:sp>
        <p:nvSpPr>
          <p:cNvPr id="7" name="TextBox 6"/>
          <p:cNvSpPr txBox="1"/>
          <p:nvPr/>
        </p:nvSpPr>
        <p:spPr>
          <a:xfrm>
            <a:off x="457200" y="4648200"/>
            <a:ext cx="4038600" cy="2031325"/>
          </a:xfrm>
          <a:prstGeom prst="rect">
            <a:avLst/>
          </a:prstGeom>
          <a:solidFill>
            <a:srgbClr val="FFFF00"/>
          </a:solidFill>
        </p:spPr>
        <p:txBody>
          <a:bodyPr wrap="square" rtlCol="0">
            <a:spAutoFit/>
          </a:bodyPr>
          <a:lstStyle/>
          <a:p>
            <a:r>
              <a:rPr lang="en-US" dirty="0" smtClean="0"/>
              <a:t>These screenings recommended for:</a:t>
            </a:r>
          </a:p>
          <a:p>
            <a:pPr lvl="0"/>
            <a:r>
              <a:rPr lang="en-US" dirty="0" smtClean="0"/>
              <a:t>-Overweight children starting at age 10 and repeated every 2 years.</a:t>
            </a:r>
          </a:p>
          <a:p>
            <a:pPr lvl="0"/>
            <a:r>
              <a:rPr lang="en-US" dirty="0" smtClean="0"/>
              <a:t>-Overweight adults (BMI greater than 25) who have other risk factors</a:t>
            </a:r>
          </a:p>
          <a:p>
            <a:pPr lvl="0"/>
            <a:r>
              <a:rPr lang="en-US" dirty="0" smtClean="0"/>
              <a:t>Adults over age 45 every 3 years.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Treatment </a:t>
            </a:r>
            <a:r>
              <a:rPr lang="en-US" sz="2500" dirty="0" smtClean="0"/>
              <a:t>(NCBI, 2012)</a:t>
            </a:r>
            <a:endParaRPr lang="en-US" sz="2500" dirty="0"/>
          </a:p>
        </p:txBody>
      </p:sp>
      <p:sp>
        <p:nvSpPr>
          <p:cNvPr id="3" name="Content Placeholder 2"/>
          <p:cNvSpPr>
            <a:spLocks noGrp="1"/>
          </p:cNvSpPr>
          <p:nvPr>
            <p:ph idx="1"/>
          </p:nvPr>
        </p:nvSpPr>
        <p:spPr>
          <a:xfrm>
            <a:off x="228600" y="1219200"/>
            <a:ext cx="7696200" cy="5410200"/>
          </a:xfrm>
        </p:spPr>
        <p:txBody>
          <a:bodyPr>
            <a:normAutofit fontScale="92500" lnSpcReduction="10000"/>
          </a:bodyPr>
          <a:lstStyle/>
          <a:p>
            <a:r>
              <a:rPr lang="en-US" dirty="0" smtClean="0"/>
              <a:t>Goal=Lower blood glucose</a:t>
            </a:r>
          </a:p>
          <a:p>
            <a:r>
              <a:rPr lang="en-US" dirty="0" smtClean="0"/>
              <a:t>Main Treatment=Exercise and Diet</a:t>
            </a:r>
          </a:p>
          <a:p>
            <a:pPr lvl="1"/>
            <a:r>
              <a:rPr lang="en-US" dirty="0" smtClean="0"/>
              <a:t>Manage Diabetes</a:t>
            </a:r>
          </a:p>
          <a:p>
            <a:pPr lvl="2"/>
            <a:r>
              <a:rPr lang="en-US" dirty="0" smtClean="0"/>
              <a:t>Test and record blood glucose</a:t>
            </a:r>
          </a:p>
          <a:p>
            <a:pPr lvl="2"/>
            <a:r>
              <a:rPr lang="en-US" dirty="0" smtClean="0"/>
              <a:t>Eat right and at the right time</a:t>
            </a:r>
          </a:p>
          <a:p>
            <a:pPr lvl="2"/>
            <a:r>
              <a:rPr lang="en-US" dirty="0" smtClean="0"/>
              <a:t>Medications</a:t>
            </a:r>
          </a:p>
          <a:p>
            <a:pPr lvl="2"/>
            <a:r>
              <a:rPr lang="en-US" dirty="0" smtClean="0"/>
              <a:t>Recognize low and high blood sugar</a:t>
            </a:r>
          </a:p>
          <a:p>
            <a:pPr lvl="2"/>
            <a:endParaRPr lang="en-US" dirty="0" smtClean="0"/>
          </a:p>
          <a:p>
            <a:pPr lvl="1"/>
            <a:r>
              <a:rPr lang="en-US" dirty="0" smtClean="0"/>
              <a:t>If Diet and Exercise do not keep </a:t>
            </a:r>
          </a:p>
          <a:p>
            <a:pPr lvl="1">
              <a:buNone/>
            </a:pPr>
            <a:r>
              <a:rPr lang="en-US" dirty="0" smtClean="0"/>
              <a:t>    blood sugar low, medications are </a:t>
            </a:r>
          </a:p>
          <a:p>
            <a:pPr lvl="1">
              <a:buNone/>
            </a:pPr>
            <a:r>
              <a:rPr lang="en-US" dirty="0" smtClean="0"/>
              <a:t>    suggested, such as Alpha-</a:t>
            </a:r>
            <a:r>
              <a:rPr lang="en-US" dirty="0" smtClean="0"/>
              <a:t>glucosidase</a:t>
            </a:r>
            <a:r>
              <a:rPr lang="en-US" dirty="0" smtClean="0"/>
              <a:t> </a:t>
            </a:r>
          </a:p>
          <a:p>
            <a:pPr lvl="1">
              <a:buNone/>
            </a:pPr>
            <a:r>
              <a:rPr lang="en-US" dirty="0" smtClean="0"/>
              <a:t>    inhibitor, </a:t>
            </a:r>
            <a:r>
              <a:rPr lang="en-US" dirty="0" smtClean="0"/>
              <a:t>Biguanide</a:t>
            </a:r>
            <a:r>
              <a:rPr lang="en-US" dirty="0" smtClean="0"/>
              <a:t>, </a:t>
            </a:r>
            <a:r>
              <a:rPr lang="en-US" dirty="0" smtClean="0"/>
              <a:t>injectable</a:t>
            </a:r>
            <a:r>
              <a:rPr lang="en-US" dirty="0" smtClean="0"/>
              <a:t> </a:t>
            </a:r>
          </a:p>
          <a:p>
            <a:pPr lvl="1">
              <a:buNone/>
            </a:pPr>
            <a:r>
              <a:rPr lang="en-US" dirty="0" smtClean="0"/>
              <a:t>    medicines, </a:t>
            </a:r>
            <a:r>
              <a:rPr lang="en-US" dirty="0" smtClean="0"/>
              <a:t>Meglitinides</a:t>
            </a:r>
            <a:r>
              <a:rPr lang="en-US" dirty="0" smtClean="0"/>
              <a:t>, </a:t>
            </a:r>
            <a:r>
              <a:rPr lang="en-US" dirty="0" smtClean="0"/>
              <a:t>Sulfonylureas</a:t>
            </a:r>
            <a:r>
              <a:rPr lang="en-US" dirty="0" smtClean="0"/>
              <a:t>, </a:t>
            </a:r>
          </a:p>
          <a:p>
            <a:pPr lvl="1">
              <a:buNone/>
            </a:pPr>
            <a:r>
              <a:rPr lang="en-US" dirty="0" smtClean="0"/>
              <a:t>    </a:t>
            </a:r>
            <a:r>
              <a:rPr lang="en-US" dirty="0" smtClean="0"/>
              <a:t>Thiazolindinediones</a:t>
            </a:r>
            <a:r>
              <a:rPr lang="en-US" dirty="0" smtClean="0"/>
              <a:t>.</a:t>
            </a:r>
          </a:p>
          <a:p>
            <a:pPr lvl="2"/>
            <a:endParaRPr lang="en-US" dirty="0" smtClean="0"/>
          </a:p>
        </p:txBody>
      </p:sp>
      <p:pic>
        <p:nvPicPr>
          <p:cNvPr id="26626" name="Picture 2" descr="15/15 rule"/>
          <p:cNvPicPr>
            <a:picLocks noChangeAspect="1" noChangeArrowheads="1"/>
          </p:cNvPicPr>
          <p:nvPr/>
        </p:nvPicPr>
        <p:blipFill>
          <a:blip r:embed="rId3" cstate="print"/>
          <a:srcRect/>
          <a:stretch>
            <a:fillRect/>
          </a:stretch>
        </p:blipFill>
        <p:spPr bwMode="auto">
          <a:xfrm>
            <a:off x="5562600" y="2514600"/>
            <a:ext cx="3352800" cy="3048001"/>
          </a:xfrm>
          <a:prstGeom prst="rect">
            <a:avLst/>
          </a:prstGeom>
          <a:noFill/>
        </p:spPr>
      </p:pic>
      <p:sp>
        <p:nvSpPr>
          <p:cNvPr id="5" name="TextBox 4"/>
          <p:cNvSpPr txBox="1"/>
          <p:nvPr/>
        </p:nvSpPr>
        <p:spPr>
          <a:xfrm>
            <a:off x="6553200" y="5791200"/>
            <a:ext cx="2286000" cy="415498"/>
          </a:xfrm>
          <a:prstGeom prst="rect">
            <a:avLst/>
          </a:prstGeom>
          <a:noFill/>
        </p:spPr>
        <p:txBody>
          <a:bodyPr wrap="square" rtlCol="0">
            <a:spAutoFit/>
          </a:bodyPr>
          <a:lstStyle/>
          <a:p>
            <a:r>
              <a:rPr lang="en-US" sz="1050" dirty="0" smtClean="0">
                <a:solidFill>
                  <a:schemeClr val="accent1"/>
                </a:solidFill>
              </a:rPr>
              <a:t>www.ncbi.nlm.nih.gov/pubmedheaLth/OMH0001356/</a:t>
            </a:r>
          </a:p>
        </p:txBody>
      </p:sp>
      <p:sp>
        <p:nvSpPr>
          <p:cNvPr id="8" name="TextBox 7"/>
          <p:cNvSpPr txBox="1"/>
          <p:nvPr/>
        </p:nvSpPr>
        <p:spPr>
          <a:xfrm>
            <a:off x="5715000" y="990600"/>
            <a:ext cx="2971800" cy="1200329"/>
          </a:xfrm>
          <a:prstGeom prst="rect">
            <a:avLst/>
          </a:prstGeom>
          <a:solidFill>
            <a:srgbClr val="FFFF00"/>
          </a:solidFill>
        </p:spPr>
        <p:txBody>
          <a:bodyPr wrap="square" rtlCol="0">
            <a:spAutoFit/>
          </a:bodyPr>
          <a:lstStyle/>
          <a:p>
            <a:r>
              <a:rPr lang="en-US" dirty="0" smtClean="0"/>
              <a:t>The 15:15 rule is followed, blood sugar is checked with blood glucose device, called a </a:t>
            </a:r>
            <a:r>
              <a:rPr lang="en-US" dirty="0" smtClean="0"/>
              <a:t>glucometer</a:t>
            </a:r>
            <a:r>
              <a:rPr lang="en-US" dirty="0" smtClean="0"/>
              <a:t> and is low.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Treats Diabetic Patients?</a:t>
            </a:r>
            <a:endParaRPr lang="en-US" dirty="0"/>
          </a:p>
        </p:txBody>
      </p:sp>
      <p:sp>
        <p:nvSpPr>
          <p:cNvPr id="3" name="Content Placeholder 2"/>
          <p:cNvSpPr>
            <a:spLocks noGrp="1"/>
          </p:cNvSpPr>
          <p:nvPr>
            <p:ph idx="1"/>
          </p:nvPr>
        </p:nvSpPr>
        <p:spPr/>
        <p:txBody>
          <a:bodyPr>
            <a:normAutofit lnSpcReduction="10000"/>
          </a:bodyPr>
          <a:lstStyle/>
          <a:p>
            <a:r>
              <a:rPr lang="en-US" dirty="0" smtClean="0"/>
              <a:t>A doctor with specific training in diabetes is an endocrinologist. </a:t>
            </a:r>
          </a:p>
          <a:p>
            <a:pPr lvl="1"/>
            <a:r>
              <a:rPr lang="en-US" dirty="0" smtClean="0"/>
              <a:t>If your health plan does not pay for an endocrinologist, look for a primary care physician or family practice doctor who has experience with diabetic patients.</a:t>
            </a:r>
          </a:p>
          <a:p>
            <a:pPr lvl="2"/>
            <a:r>
              <a:rPr lang="en-US" dirty="0" smtClean="0"/>
              <a:t>Also, ask your primary care physician for referrals for a specialist</a:t>
            </a:r>
          </a:p>
          <a:p>
            <a:r>
              <a:rPr lang="en-US" dirty="0" smtClean="0"/>
              <a:t>A CDE </a:t>
            </a:r>
          </a:p>
          <a:p>
            <a:pPr lvl="1"/>
            <a:r>
              <a:rPr lang="en-US" dirty="0" smtClean="0"/>
              <a:t>Certified diabetes educator. </a:t>
            </a:r>
          </a:p>
          <a:p>
            <a:pPr lvl="2"/>
            <a:r>
              <a:rPr lang="en-US" dirty="0" smtClean="0"/>
              <a:t>Consist of nurses, dietitians, doctors, pharmacists, podiatrists, counselors, or exercise physiologists</a:t>
            </a:r>
          </a:p>
          <a:p>
            <a:pPr lvl="2">
              <a:buNone/>
            </a:pPr>
            <a:r>
              <a:rPr lang="en-US" dirty="0" smtClean="0"/>
              <a:t>(American Diabetes Association, 2012)</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325</TotalTime>
  <Words>2730</Words>
  <Application>Microsoft Office PowerPoint</Application>
  <PresentationFormat>On-screen Show (4:3)</PresentationFormat>
  <Paragraphs>212</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Type 2 Diabetes</vt:lpstr>
      <vt:lpstr>Introduction: Diabetes and the Pancreas (University of Cincinnati, 2011)</vt:lpstr>
      <vt:lpstr>Diabetes Prevalence in the United States (NCBI, 2012)</vt:lpstr>
      <vt:lpstr>What is Type 2 Diabetes</vt:lpstr>
      <vt:lpstr>Type 2 Diabetes cont…</vt:lpstr>
      <vt:lpstr>Signs and Symptoms of Type 2 (NCBI, 2012)</vt:lpstr>
      <vt:lpstr>Indicators and Screening (NCBI, 2012)</vt:lpstr>
      <vt:lpstr>Treatment (NCBI, 2012)</vt:lpstr>
      <vt:lpstr>Who Treats Diabetic Patients?</vt:lpstr>
      <vt:lpstr>Complications with Diabetes (NCBI, 2012)</vt:lpstr>
      <vt:lpstr>Gestational Diabetes (NCBI, 2012)</vt:lpstr>
      <vt:lpstr>Genetics and Diabetes</vt:lpstr>
      <vt:lpstr>Center for Disease Control (CDC, 2011)</vt:lpstr>
      <vt:lpstr>Recent Research on Diabetes</vt:lpstr>
      <vt:lpstr>More Recent Research</vt:lpstr>
      <vt:lpstr>Conclusion</vt:lpstr>
      <vt:lpstr>Questions or Comments?</vt:lpstr>
      <vt:lpstr>References</vt:lpstr>
    </vt:vector>
  </TitlesOfParts>
  <Company>CH2M HILL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2 Diabetes</dc:title>
  <dc:creator>Dschafe3</dc:creator>
  <cp:lastModifiedBy>Dschafe3</cp:lastModifiedBy>
  <cp:revision>64</cp:revision>
  <dcterms:created xsi:type="dcterms:W3CDTF">2012-03-19T17:01:57Z</dcterms:created>
  <dcterms:modified xsi:type="dcterms:W3CDTF">2012-03-20T19:48:18Z</dcterms:modified>
</cp:coreProperties>
</file>