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60" r:id="rId3"/>
    <p:sldId id="257" r:id="rId4"/>
    <p:sldId id="258" r:id="rId5"/>
    <p:sldId id="259" r:id="rId6"/>
    <p:sldId id="261" r:id="rId7"/>
  </p:sldIdLst>
  <p:sldSz cx="9144000" cy="6858000" type="screen4x3"/>
  <p:notesSz cx="6858000" cy="9144000"/>
  <p:defaultTextStyle>
    <a:defPPr>
      <a:defRPr lang="fil-P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6" d="100"/>
          <a:sy n="36" d="100"/>
        </p:scale>
        <p:origin x="-88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l-PH"/>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CCFBD5-6BB5-430C-9A72-73DAFED33C44}" type="datetimeFigureOut">
              <a:rPr lang="fil-PH" smtClean="0"/>
              <a:t>2/20/2012</a:t>
            </a:fld>
            <a:endParaRPr lang="fil-PH"/>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l-PH"/>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l-PH"/>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9E310C-ECFD-4C9C-BB3F-25FA14FC2CC2}" type="slidenum">
              <a:rPr lang="fil-PH" smtClean="0"/>
              <a:t>‹#›</a:t>
            </a:fld>
            <a:endParaRPr lang="fil-PH"/>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Unlike the regular stories of heroism about soldiers fighting in wars, this story represents the more devastating</a:t>
            </a:r>
            <a:r>
              <a:rPr lang="en-US" baseline="0" dirty="0" smtClean="0"/>
              <a:t> side of being a soldier. </a:t>
            </a:r>
          </a:p>
          <a:p>
            <a:r>
              <a:rPr lang="en-US" baseline="0" dirty="0" smtClean="0"/>
              <a:t>Apart from heroism comes the unsung hardships of the life of a person who is entangled between the disagreements of nations they at some point do not even understand. </a:t>
            </a:r>
            <a:br>
              <a:rPr lang="en-US" baseline="0" dirty="0" smtClean="0"/>
            </a:br>
            <a:r>
              <a:rPr lang="en-US" baseline="0" dirty="0" smtClean="0"/>
              <a:t>In this presentation, this assumption of </a:t>
            </a:r>
            <a:r>
              <a:rPr lang="en-US" baseline="0" dirty="0" err="1" smtClean="0"/>
              <a:t>soldierhood</a:t>
            </a:r>
            <a:r>
              <a:rPr lang="en-US" baseline="0" dirty="0" smtClean="0"/>
              <a:t> shall be realized in the character of </a:t>
            </a:r>
            <a:r>
              <a:rPr lang="en-US" baseline="0" dirty="0" err="1" smtClean="0"/>
              <a:t>Tjaden</a:t>
            </a:r>
            <a:r>
              <a:rPr lang="en-US" baseline="0" dirty="0" smtClean="0"/>
              <a:t>. </a:t>
            </a:r>
            <a:endParaRPr lang="fil-PH" dirty="0"/>
          </a:p>
        </p:txBody>
      </p:sp>
      <p:sp>
        <p:nvSpPr>
          <p:cNvPr id="4" name="Slide Number Placeholder 3"/>
          <p:cNvSpPr>
            <a:spLocks noGrp="1"/>
          </p:cNvSpPr>
          <p:nvPr>
            <p:ph type="sldNum" sz="quarter" idx="10"/>
          </p:nvPr>
        </p:nvSpPr>
        <p:spPr/>
        <p:txBody>
          <a:bodyPr/>
          <a:lstStyle/>
          <a:p>
            <a:fld id="{AB9E310C-ECFD-4C9C-BB3F-25FA14FC2CC2}" type="slidenum">
              <a:rPr lang="fil-PH" smtClean="0"/>
              <a:t>1</a:t>
            </a:fld>
            <a:endParaRPr lang="fil-PH"/>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Being a basic person having a basic life, </a:t>
            </a:r>
            <a:r>
              <a:rPr lang="en-US" dirty="0" err="1" smtClean="0"/>
              <a:t>Tjaden</a:t>
            </a:r>
            <a:r>
              <a:rPr lang="en-US" baseline="0" dirty="0" smtClean="0"/>
              <a:t> was described to be somewhat a regular individual who had his own attitudes and own perceptions in life. </a:t>
            </a:r>
            <a:endParaRPr lang="fil-PH" dirty="0"/>
          </a:p>
        </p:txBody>
      </p:sp>
      <p:sp>
        <p:nvSpPr>
          <p:cNvPr id="4" name="Slide Number Placeholder 3"/>
          <p:cNvSpPr>
            <a:spLocks noGrp="1"/>
          </p:cNvSpPr>
          <p:nvPr>
            <p:ph type="sldNum" sz="quarter" idx="10"/>
          </p:nvPr>
        </p:nvSpPr>
        <p:spPr/>
        <p:txBody>
          <a:bodyPr/>
          <a:lstStyle/>
          <a:p>
            <a:fld id="{AB9E310C-ECFD-4C9C-BB3F-25FA14FC2CC2}" type="slidenum">
              <a:rPr lang="fil-PH" smtClean="0"/>
              <a:t>2</a:t>
            </a:fld>
            <a:endParaRPr lang="fil-PH"/>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story shows that some</a:t>
            </a:r>
            <a:r>
              <a:rPr lang="en-US" baseline="0" dirty="0" smtClean="0"/>
              <a:t> of the soldiers [in the past] have been recruited and at some point even forced to join the army just so to make sure that the man power is able to content with the army of the enemies. Do they have the right training? Do they have the right mindset? It did not matter as much as they can add up to the number of soldiers who would face combat. </a:t>
            </a:r>
            <a:endParaRPr lang="fil-PH" dirty="0"/>
          </a:p>
        </p:txBody>
      </p:sp>
      <p:sp>
        <p:nvSpPr>
          <p:cNvPr id="4" name="Slide Number Placeholder 3"/>
          <p:cNvSpPr>
            <a:spLocks noGrp="1"/>
          </p:cNvSpPr>
          <p:nvPr>
            <p:ph type="sldNum" sz="quarter" idx="10"/>
          </p:nvPr>
        </p:nvSpPr>
        <p:spPr/>
        <p:txBody>
          <a:bodyPr/>
          <a:lstStyle/>
          <a:p>
            <a:fld id="{AB9E310C-ECFD-4C9C-BB3F-25FA14FC2CC2}" type="slidenum">
              <a:rPr lang="fil-PH" smtClean="0"/>
              <a:t>3</a:t>
            </a:fld>
            <a:endParaRPr lang="fil-PH"/>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script from the story</a:t>
            </a:r>
            <a:r>
              <a:rPr lang="en-US" baseline="0" dirty="0" smtClean="0"/>
              <a:t> shows how much confused </a:t>
            </a:r>
            <a:r>
              <a:rPr lang="en-US" baseline="0" dirty="0" err="1" smtClean="0"/>
              <a:t>Tjaden</a:t>
            </a:r>
            <a:r>
              <a:rPr lang="en-US" baseline="0" dirty="0" smtClean="0"/>
              <a:t> was as he tried to create a reason for him to stay longer alongside the army and continue with the war. </a:t>
            </a:r>
            <a:endParaRPr lang="fil-PH" dirty="0"/>
          </a:p>
        </p:txBody>
      </p:sp>
      <p:sp>
        <p:nvSpPr>
          <p:cNvPr id="4" name="Slide Number Placeholder 3"/>
          <p:cNvSpPr>
            <a:spLocks noGrp="1"/>
          </p:cNvSpPr>
          <p:nvPr>
            <p:ph type="sldNum" sz="quarter" idx="10"/>
          </p:nvPr>
        </p:nvSpPr>
        <p:spPr/>
        <p:txBody>
          <a:bodyPr/>
          <a:lstStyle/>
          <a:p>
            <a:fld id="{AB9E310C-ECFD-4C9C-BB3F-25FA14FC2CC2}" type="slidenum">
              <a:rPr lang="fil-PH" smtClean="0"/>
              <a:t>4</a:t>
            </a:fld>
            <a:endParaRPr lang="fil-PH"/>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make his stay a little bit more meaningful, </a:t>
            </a:r>
            <a:r>
              <a:rPr lang="en-US" dirty="0" err="1" smtClean="0"/>
              <a:t>Tjaden</a:t>
            </a:r>
            <a:r>
              <a:rPr lang="en-US" dirty="0" smtClean="0"/>
              <a:t> believes that he is fighting alongside the Keiser</a:t>
            </a:r>
            <a:r>
              <a:rPr lang="en-US" baseline="0" dirty="0" smtClean="0"/>
              <a:t> hence giving him more worth in the field. Nonetheless, when the Keiser has gone home, he found no reason for him to stay in the war at all. </a:t>
            </a:r>
            <a:endParaRPr lang="fil-PH" dirty="0"/>
          </a:p>
        </p:txBody>
      </p:sp>
      <p:sp>
        <p:nvSpPr>
          <p:cNvPr id="4" name="Slide Number Placeholder 3"/>
          <p:cNvSpPr>
            <a:spLocks noGrp="1"/>
          </p:cNvSpPr>
          <p:nvPr>
            <p:ph type="sldNum" sz="quarter" idx="10"/>
          </p:nvPr>
        </p:nvSpPr>
        <p:spPr/>
        <p:txBody>
          <a:bodyPr/>
          <a:lstStyle/>
          <a:p>
            <a:fld id="{AB9E310C-ECFD-4C9C-BB3F-25FA14FC2CC2}" type="slidenum">
              <a:rPr lang="fil-PH" smtClean="0"/>
              <a:t>5</a:t>
            </a:fld>
            <a:endParaRPr lang="fil-PH"/>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Soldiers</a:t>
            </a:r>
            <a:r>
              <a:rPr lang="en-US" baseline="0" dirty="0" smtClean="0"/>
              <a:t> then and now may have different starting points. Today, instead of being forced to join the army, most soldiers are allured by the heroism and reputation of being a man of war. Nonetheless, the situations they face are the same. Is it really worth it to fight for life when you are running after death? </a:t>
            </a:r>
            <a:endParaRPr lang="fil-PH" dirty="0"/>
          </a:p>
        </p:txBody>
      </p:sp>
      <p:sp>
        <p:nvSpPr>
          <p:cNvPr id="4" name="Slide Number Placeholder 3"/>
          <p:cNvSpPr>
            <a:spLocks noGrp="1"/>
          </p:cNvSpPr>
          <p:nvPr>
            <p:ph type="sldNum" sz="quarter" idx="10"/>
          </p:nvPr>
        </p:nvSpPr>
        <p:spPr/>
        <p:txBody>
          <a:bodyPr/>
          <a:lstStyle/>
          <a:p>
            <a:fld id="{AB9E310C-ECFD-4C9C-BB3F-25FA14FC2CC2}" type="slidenum">
              <a:rPr lang="fil-PH" smtClean="0"/>
              <a:t>6</a:t>
            </a:fld>
            <a:endParaRPr lang="fil-PH"/>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A2F9E2C-3665-4D56-B359-B9CAA4C4F141}" type="datetimeFigureOut">
              <a:rPr lang="fil-PH" smtClean="0"/>
              <a:t>2/19/2012</a:t>
            </a:fld>
            <a:endParaRPr lang="fil-PH"/>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il-PH"/>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8C948A4-08CF-4683-9676-E067F2F02E97}" type="slidenum">
              <a:rPr lang="fil-PH" smtClean="0"/>
              <a:t>‹#›</a:t>
            </a:fld>
            <a:endParaRPr lang="fil-P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A2F9E2C-3665-4D56-B359-B9CAA4C4F141}" type="datetimeFigureOut">
              <a:rPr lang="fil-PH" smtClean="0"/>
              <a:t>2/19/2012</a:t>
            </a:fld>
            <a:endParaRPr lang="fil-PH"/>
          </a:p>
        </p:txBody>
      </p:sp>
      <p:sp>
        <p:nvSpPr>
          <p:cNvPr id="5" name="Footer Placeholder 4"/>
          <p:cNvSpPr>
            <a:spLocks noGrp="1"/>
          </p:cNvSpPr>
          <p:nvPr>
            <p:ph type="ftr" sz="quarter" idx="11"/>
          </p:nvPr>
        </p:nvSpPr>
        <p:spPr/>
        <p:txBody>
          <a:bodyPr/>
          <a:lstStyle>
            <a:extLst/>
          </a:lstStyle>
          <a:p>
            <a:endParaRPr lang="fil-PH"/>
          </a:p>
        </p:txBody>
      </p:sp>
      <p:sp>
        <p:nvSpPr>
          <p:cNvPr id="6" name="Slide Number Placeholder 5"/>
          <p:cNvSpPr>
            <a:spLocks noGrp="1"/>
          </p:cNvSpPr>
          <p:nvPr>
            <p:ph type="sldNum" sz="quarter" idx="12"/>
          </p:nvPr>
        </p:nvSpPr>
        <p:spPr/>
        <p:txBody>
          <a:bodyPr/>
          <a:lstStyle>
            <a:extLst/>
          </a:lstStyle>
          <a:p>
            <a:fld id="{58C948A4-08CF-4683-9676-E067F2F02E97}" type="slidenum">
              <a:rPr lang="fil-PH" smtClean="0"/>
              <a:t>‹#›</a:t>
            </a:fld>
            <a:endParaRPr lang="fil-P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A2F9E2C-3665-4D56-B359-B9CAA4C4F141}" type="datetimeFigureOut">
              <a:rPr lang="fil-PH" smtClean="0"/>
              <a:t>2/19/2012</a:t>
            </a:fld>
            <a:endParaRPr lang="fil-PH"/>
          </a:p>
        </p:txBody>
      </p:sp>
      <p:sp>
        <p:nvSpPr>
          <p:cNvPr id="5" name="Footer Placeholder 4"/>
          <p:cNvSpPr>
            <a:spLocks noGrp="1"/>
          </p:cNvSpPr>
          <p:nvPr>
            <p:ph type="ftr" sz="quarter" idx="11"/>
          </p:nvPr>
        </p:nvSpPr>
        <p:spPr/>
        <p:txBody>
          <a:bodyPr/>
          <a:lstStyle>
            <a:extLst/>
          </a:lstStyle>
          <a:p>
            <a:endParaRPr lang="fil-PH"/>
          </a:p>
        </p:txBody>
      </p:sp>
      <p:sp>
        <p:nvSpPr>
          <p:cNvPr id="6" name="Slide Number Placeholder 5"/>
          <p:cNvSpPr>
            <a:spLocks noGrp="1"/>
          </p:cNvSpPr>
          <p:nvPr>
            <p:ph type="sldNum" sz="quarter" idx="12"/>
          </p:nvPr>
        </p:nvSpPr>
        <p:spPr/>
        <p:txBody>
          <a:bodyPr/>
          <a:lstStyle>
            <a:extLst/>
          </a:lstStyle>
          <a:p>
            <a:fld id="{58C948A4-08CF-4683-9676-E067F2F02E97}" type="slidenum">
              <a:rPr lang="fil-PH" smtClean="0"/>
              <a:t>‹#›</a:t>
            </a:fld>
            <a:endParaRPr lang="fil-P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A2F9E2C-3665-4D56-B359-B9CAA4C4F141}" type="datetimeFigureOut">
              <a:rPr lang="fil-PH" smtClean="0"/>
              <a:t>2/19/2012</a:t>
            </a:fld>
            <a:endParaRPr lang="fil-PH"/>
          </a:p>
        </p:txBody>
      </p:sp>
      <p:sp>
        <p:nvSpPr>
          <p:cNvPr id="5" name="Footer Placeholder 4"/>
          <p:cNvSpPr>
            <a:spLocks noGrp="1"/>
          </p:cNvSpPr>
          <p:nvPr>
            <p:ph type="ftr" sz="quarter" idx="11"/>
          </p:nvPr>
        </p:nvSpPr>
        <p:spPr/>
        <p:txBody>
          <a:bodyPr/>
          <a:lstStyle>
            <a:extLst/>
          </a:lstStyle>
          <a:p>
            <a:endParaRPr lang="fil-PH"/>
          </a:p>
        </p:txBody>
      </p:sp>
      <p:sp>
        <p:nvSpPr>
          <p:cNvPr id="6" name="Slide Number Placeholder 5"/>
          <p:cNvSpPr>
            <a:spLocks noGrp="1"/>
          </p:cNvSpPr>
          <p:nvPr>
            <p:ph type="sldNum" sz="quarter" idx="12"/>
          </p:nvPr>
        </p:nvSpPr>
        <p:spPr/>
        <p:txBody>
          <a:bodyPr/>
          <a:lstStyle>
            <a:extLst/>
          </a:lstStyle>
          <a:p>
            <a:fld id="{58C948A4-08CF-4683-9676-E067F2F02E97}" type="slidenum">
              <a:rPr lang="fil-PH" smtClean="0"/>
              <a:t>‹#›</a:t>
            </a:fld>
            <a:endParaRPr lang="fil-PH"/>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A2F9E2C-3665-4D56-B359-B9CAA4C4F141}" type="datetimeFigureOut">
              <a:rPr lang="fil-PH" smtClean="0"/>
              <a:t>2/19/2012</a:t>
            </a:fld>
            <a:endParaRPr lang="fil-PH"/>
          </a:p>
        </p:txBody>
      </p:sp>
      <p:sp>
        <p:nvSpPr>
          <p:cNvPr id="5" name="Footer Placeholder 4"/>
          <p:cNvSpPr>
            <a:spLocks noGrp="1"/>
          </p:cNvSpPr>
          <p:nvPr>
            <p:ph type="ftr" sz="quarter" idx="11"/>
          </p:nvPr>
        </p:nvSpPr>
        <p:spPr/>
        <p:txBody>
          <a:bodyPr/>
          <a:lstStyle>
            <a:extLst/>
          </a:lstStyle>
          <a:p>
            <a:endParaRPr lang="fil-PH"/>
          </a:p>
        </p:txBody>
      </p:sp>
      <p:sp>
        <p:nvSpPr>
          <p:cNvPr id="6" name="Slide Number Placeholder 5"/>
          <p:cNvSpPr>
            <a:spLocks noGrp="1"/>
          </p:cNvSpPr>
          <p:nvPr>
            <p:ph type="sldNum" sz="quarter" idx="12"/>
          </p:nvPr>
        </p:nvSpPr>
        <p:spPr/>
        <p:txBody>
          <a:bodyPr/>
          <a:lstStyle>
            <a:extLst/>
          </a:lstStyle>
          <a:p>
            <a:fld id="{58C948A4-08CF-4683-9676-E067F2F02E97}" type="slidenum">
              <a:rPr lang="fil-PH" smtClean="0"/>
              <a:t>‹#›</a:t>
            </a:fld>
            <a:endParaRPr lang="fil-PH"/>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A2F9E2C-3665-4D56-B359-B9CAA4C4F141}" type="datetimeFigureOut">
              <a:rPr lang="fil-PH" smtClean="0"/>
              <a:t>2/19/2012</a:t>
            </a:fld>
            <a:endParaRPr lang="fil-PH"/>
          </a:p>
        </p:txBody>
      </p:sp>
      <p:sp>
        <p:nvSpPr>
          <p:cNvPr id="6" name="Footer Placeholder 5"/>
          <p:cNvSpPr>
            <a:spLocks noGrp="1"/>
          </p:cNvSpPr>
          <p:nvPr>
            <p:ph type="ftr" sz="quarter" idx="11"/>
          </p:nvPr>
        </p:nvSpPr>
        <p:spPr/>
        <p:txBody>
          <a:bodyPr/>
          <a:lstStyle>
            <a:extLst/>
          </a:lstStyle>
          <a:p>
            <a:endParaRPr lang="fil-PH"/>
          </a:p>
        </p:txBody>
      </p:sp>
      <p:sp>
        <p:nvSpPr>
          <p:cNvPr id="7" name="Slide Number Placeholder 6"/>
          <p:cNvSpPr>
            <a:spLocks noGrp="1"/>
          </p:cNvSpPr>
          <p:nvPr>
            <p:ph type="sldNum" sz="quarter" idx="12"/>
          </p:nvPr>
        </p:nvSpPr>
        <p:spPr/>
        <p:txBody>
          <a:bodyPr/>
          <a:lstStyle>
            <a:extLst/>
          </a:lstStyle>
          <a:p>
            <a:fld id="{58C948A4-08CF-4683-9676-E067F2F02E97}" type="slidenum">
              <a:rPr lang="fil-PH" smtClean="0"/>
              <a:t>‹#›</a:t>
            </a:fld>
            <a:endParaRPr lang="fil-PH"/>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A2F9E2C-3665-4D56-B359-B9CAA4C4F141}" type="datetimeFigureOut">
              <a:rPr lang="fil-PH" smtClean="0"/>
              <a:t>2/19/2012</a:t>
            </a:fld>
            <a:endParaRPr lang="fil-PH"/>
          </a:p>
        </p:txBody>
      </p:sp>
      <p:sp>
        <p:nvSpPr>
          <p:cNvPr id="8" name="Footer Placeholder 7"/>
          <p:cNvSpPr>
            <a:spLocks noGrp="1"/>
          </p:cNvSpPr>
          <p:nvPr>
            <p:ph type="ftr" sz="quarter" idx="11"/>
          </p:nvPr>
        </p:nvSpPr>
        <p:spPr/>
        <p:txBody>
          <a:bodyPr/>
          <a:lstStyle>
            <a:extLst/>
          </a:lstStyle>
          <a:p>
            <a:endParaRPr lang="fil-PH"/>
          </a:p>
        </p:txBody>
      </p:sp>
      <p:sp>
        <p:nvSpPr>
          <p:cNvPr id="9" name="Slide Number Placeholder 8"/>
          <p:cNvSpPr>
            <a:spLocks noGrp="1"/>
          </p:cNvSpPr>
          <p:nvPr>
            <p:ph type="sldNum" sz="quarter" idx="12"/>
          </p:nvPr>
        </p:nvSpPr>
        <p:spPr/>
        <p:txBody>
          <a:bodyPr/>
          <a:lstStyle>
            <a:extLst/>
          </a:lstStyle>
          <a:p>
            <a:fld id="{58C948A4-08CF-4683-9676-E067F2F02E97}" type="slidenum">
              <a:rPr lang="fil-PH" smtClean="0"/>
              <a:t>‹#›</a:t>
            </a:fld>
            <a:endParaRPr lang="fil-PH"/>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A2F9E2C-3665-4D56-B359-B9CAA4C4F141}" type="datetimeFigureOut">
              <a:rPr lang="fil-PH" smtClean="0"/>
              <a:t>2/19/2012</a:t>
            </a:fld>
            <a:endParaRPr lang="fil-PH"/>
          </a:p>
        </p:txBody>
      </p:sp>
      <p:sp>
        <p:nvSpPr>
          <p:cNvPr id="4" name="Footer Placeholder 3"/>
          <p:cNvSpPr>
            <a:spLocks noGrp="1"/>
          </p:cNvSpPr>
          <p:nvPr>
            <p:ph type="ftr" sz="quarter" idx="11"/>
          </p:nvPr>
        </p:nvSpPr>
        <p:spPr/>
        <p:txBody>
          <a:bodyPr/>
          <a:lstStyle>
            <a:extLst/>
          </a:lstStyle>
          <a:p>
            <a:endParaRPr lang="fil-PH"/>
          </a:p>
        </p:txBody>
      </p:sp>
      <p:sp>
        <p:nvSpPr>
          <p:cNvPr id="5" name="Slide Number Placeholder 4"/>
          <p:cNvSpPr>
            <a:spLocks noGrp="1"/>
          </p:cNvSpPr>
          <p:nvPr>
            <p:ph type="sldNum" sz="quarter" idx="12"/>
          </p:nvPr>
        </p:nvSpPr>
        <p:spPr/>
        <p:txBody>
          <a:bodyPr/>
          <a:lstStyle>
            <a:extLst/>
          </a:lstStyle>
          <a:p>
            <a:fld id="{58C948A4-08CF-4683-9676-E067F2F02E97}" type="slidenum">
              <a:rPr lang="fil-PH" smtClean="0"/>
              <a:t>‹#›</a:t>
            </a:fld>
            <a:endParaRPr lang="fil-PH"/>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A2F9E2C-3665-4D56-B359-B9CAA4C4F141}" type="datetimeFigureOut">
              <a:rPr lang="fil-PH" smtClean="0"/>
              <a:t>2/19/2012</a:t>
            </a:fld>
            <a:endParaRPr lang="fil-PH"/>
          </a:p>
        </p:txBody>
      </p:sp>
      <p:sp>
        <p:nvSpPr>
          <p:cNvPr id="3" name="Footer Placeholder 2"/>
          <p:cNvSpPr>
            <a:spLocks noGrp="1"/>
          </p:cNvSpPr>
          <p:nvPr>
            <p:ph type="ftr" sz="quarter" idx="11"/>
          </p:nvPr>
        </p:nvSpPr>
        <p:spPr/>
        <p:txBody>
          <a:bodyPr/>
          <a:lstStyle>
            <a:extLst/>
          </a:lstStyle>
          <a:p>
            <a:endParaRPr lang="fil-PH"/>
          </a:p>
        </p:txBody>
      </p:sp>
      <p:sp>
        <p:nvSpPr>
          <p:cNvPr id="4" name="Slide Number Placeholder 3"/>
          <p:cNvSpPr>
            <a:spLocks noGrp="1"/>
          </p:cNvSpPr>
          <p:nvPr>
            <p:ph type="sldNum" sz="quarter" idx="12"/>
          </p:nvPr>
        </p:nvSpPr>
        <p:spPr/>
        <p:txBody>
          <a:bodyPr/>
          <a:lstStyle>
            <a:extLst/>
          </a:lstStyle>
          <a:p>
            <a:fld id="{58C948A4-08CF-4683-9676-E067F2F02E97}" type="slidenum">
              <a:rPr lang="fil-PH" smtClean="0"/>
              <a:t>‹#›</a:t>
            </a:fld>
            <a:endParaRPr lang="fil-P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A2F9E2C-3665-4D56-B359-B9CAA4C4F141}" type="datetimeFigureOut">
              <a:rPr lang="fil-PH" smtClean="0"/>
              <a:t>2/19/2012</a:t>
            </a:fld>
            <a:endParaRPr lang="fil-PH"/>
          </a:p>
        </p:txBody>
      </p:sp>
      <p:sp>
        <p:nvSpPr>
          <p:cNvPr id="6" name="Footer Placeholder 5"/>
          <p:cNvSpPr>
            <a:spLocks noGrp="1"/>
          </p:cNvSpPr>
          <p:nvPr>
            <p:ph type="ftr" sz="quarter" idx="11"/>
          </p:nvPr>
        </p:nvSpPr>
        <p:spPr/>
        <p:txBody>
          <a:bodyPr/>
          <a:lstStyle>
            <a:extLst/>
          </a:lstStyle>
          <a:p>
            <a:endParaRPr lang="fil-PH"/>
          </a:p>
        </p:txBody>
      </p:sp>
      <p:sp>
        <p:nvSpPr>
          <p:cNvPr id="7" name="Slide Number Placeholder 6"/>
          <p:cNvSpPr>
            <a:spLocks noGrp="1"/>
          </p:cNvSpPr>
          <p:nvPr>
            <p:ph type="sldNum" sz="quarter" idx="12"/>
          </p:nvPr>
        </p:nvSpPr>
        <p:spPr/>
        <p:txBody>
          <a:bodyPr/>
          <a:lstStyle>
            <a:extLst/>
          </a:lstStyle>
          <a:p>
            <a:fld id="{58C948A4-08CF-4683-9676-E067F2F02E97}" type="slidenum">
              <a:rPr lang="fil-PH" smtClean="0"/>
              <a:t>‹#›</a:t>
            </a:fld>
            <a:endParaRPr lang="fil-PH"/>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A2F9E2C-3665-4D56-B359-B9CAA4C4F141}" type="datetimeFigureOut">
              <a:rPr lang="fil-PH" smtClean="0"/>
              <a:t>2/19/2012</a:t>
            </a:fld>
            <a:endParaRPr lang="fil-PH"/>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il-PH"/>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8C948A4-08CF-4683-9676-E067F2F02E97}" type="slidenum">
              <a:rPr lang="fil-PH" smtClean="0"/>
              <a:t>‹#›</a:t>
            </a:fld>
            <a:endParaRPr lang="fil-PH"/>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A2F9E2C-3665-4D56-B359-B9CAA4C4F141}" type="datetimeFigureOut">
              <a:rPr lang="fil-PH" smtClean="0"/>
              <a:t>2/19/2012</a:t>
            </a:fld>
            <a:endParaRPr lang="fil-PH"/>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il-PH"/>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8C948A4-08CF-4683-9676-E067F2F02E97}" type="slidenum">
              <a:rPr lang="fil-PH" smtClean="0"/>
              <a:t>‹#›</a:t>
            </a:fld>
            <a:endParaRPr lang="fil-PH"/>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imdb.com/name/nm0938464/" TargetMode="External"/><Relationship Id="rId5" Type="http://schemas.openxmlformats.org/officeDocument/2006/relationships/hyperlink" Target="http://www.imdb.com/name/nm0049055/" TargetMode="External"/><Relationship Id="rId4" Type="http://schemas.openxmlformats.org/officeDocument/2006/relationships/hyperlink" Target="http://www.imdb.com/name/nm0838843/"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imdb.com/name/nm0838843/"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429000" y="3505200"/>
            <a:ext cx="4953000" cy="1199704"/>
          </a:xfrm>
        </p:spPr>
        <p:style>
          <a:lnRef idx="2">
            <a:schemeClr val="accent1"/>
          </a:lnRef>
          <a:fillRef idx="1">
            <a:schemeClr val="lt1"/>
          </a:fillRef>
          <a:effectRef idx="0">
            <a:schemeClr val="accent1"/>
          </a:effectRef>
          <a:fontRef idx="minor">
            <a:schemeClr val="dk1"/>
          </a:fontRef>
        </p:style>
        <p:txBody>
          <a:bodyPr/>
          <a:lstStyle/>
          <a:p>
            <a:r>
              <a:rPr lang="en-US" dirty="0" smtClean="0"/>
              <a:t>…In Reference to the Character of </a:t>
            </a:r>
            <a:r>
              <a:rPr lang="en-US" dirty="0" err="1" smtClean="0"/>
              <a:t>Tjaden</a:t>
            </a:r>
            <a:r>
              <a:rPr lang="en-US" dirty="0" smtClean="0"/>
              <a:t> </a:t>
            </a:r>
            <a:endParaRPr lang="fil-PH" dirty="0"/>
          </a:p>
        </p:txBody>
      </p:sp>
      <p:pic>
        <p:nvPicPr>
          <p:cNvPr id="11266" name="Picture 2" descr="http://upload.wikimedia.org/wikipedia/en/thumb/7/76/AllQuietOnTheWesternFront.jpg/200px-AllQuietOnTheWesternFront.jpg"/>
          <p:cNvPicPr>
            <a:picLocks noChangeAspect="1" noChangeArrowheads="1"/>
          </p:cNvPicPr>
          <p:nvPr/>
        </p:nvPicPr>
        <p:blipFill>
          <a:blip r:embed="rId3"/>
          <a:srcRect/>
          <a:stretch>
            <a:fillRect/>
          </a:stretch>
        </p:blipFill>
        <p:spPr bwMode="auto">
          <a:xfrm>
            <a:off x="228600" y="381000"/>
            <a:ext cx="2714624" cy="4343400"/>
          </a:xfrm>
          <a:prstGeom prst="rect">
            <a:avLst/>
          </a:prstGeom>
          <a:noFill/>
        </p:spPr>
      </p:pic>
      <p:sp>
        <p:nvSpPr>
          <p:cNvPr id="7" name="Rectangle 6"/>
          <p:cNvSpPr/>
          <p:nvPr/>
        </p:nvSpPr>
        <p:spPr>
          <a:xfrm>
            <a:off x="3048000" y="533400"/>
            <a:ext cx="6040436" cy="2585323"/>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Understanding</a:t>
            </a:r>
          </a:p>
          <a:p>
            <a:pPr algn="ct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The LIFE of </a:t>
            </a:r>
          </a:p>
          <a:p>
            <a:pPr algn="ct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Soldiers </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box(in)">
                                      <p:cBhvr>
                                        <p:cTn id="7" dur="500"/>
                                        <p:tgtEl>
                                          <p:spTgt spid="1126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bg/>
                                          </p:spTgt>
                                        </p:tgtEl>
                                        <p:attrNameLst>
                                          <p:attrName>style.visibility</p:attrName>
                                        </p:attrNameLst>
                                      </p:cBhvr>
                                      <p:to>
                                        <p:strVal val="visible"/>
                                      </p:to>
                                    </p:set>
                                    <p:animEffect transition="in" filter="checkerboard(across)">
                                      <p:cBhvr>
                                        <p:cTn id="17" dur="500"/>
                                        <p:tgtEl>
                                          <p:spTgt spid="3">
                                            <p:bg/>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checkerboard(across)">
                                      <p:cBhvr>
                                        <p:cTn id="2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438400"/>
            <a:ext cx="6324600" cy="3568891"/>
          </a:xfrm>
        </p:spPr>
        <p:txBody>
          <a:bodyPr/>
          <a:lstStyle/>
          <a:p>
            <a:r>
              <a:rPr lang="en-US" dirty="0" err="1" smtClean="0"/>
              <a:t>Tjaden</a:t>
            </a:r>
            <a:r>
              <a:rPr lang="en-US" dirty="0" smtClean="0"/>
              <a:t> was known to be among the friends of Paul </a:t>
            </a:r>
            <a:r>
              <a:rPr lang="en-US" dirty="0" err="1" smtClean="0"/>
              <a:t>Baumer</a:t>
            </a:r>
            <a:r>
              <a:rPr lang="en-US" dirty="0" smtClean="0"/>
              <a:t> who was not a school-mate. </a:t>
            </a:r>
          </a:p>
          <a:p>
            <a:r>
              <a:rPr lang="en-US" dirty="0" smtClean="0"/>
              <a:t>Known as a locksmith </a:t>
            </a:r>
          </a:p>
          <a:p>
            <a:r>
              <a:rPr lang="en-US" dirty="0" smtClean="0"/>
              <a:t>A person with big appetite</a:t>
            </a:r>
          </a:p>
          <a:p>
            <a:r>
              <a:rPr lang="en-US" dirty="0" smtClean="0"/>
              <a:t>A person who has great grudge against the post-man turned corporal </a:t>
            </a:r>
            <a:r>
              <a:rPr lang="en-US" dirty="0" err="1" smtClean="0"/>
              <a:t>Himmelsto</a:t>
            </a:r>
            <a:r>
              <a:rPr lang="el-GR" dirty="0" smtClean="0"/>
              <a:t>β</a:t>
            </a:r>
            <a:endParaRPr lang="fil-PH" dirty="0"/>
          </a:p>
        </p:txBody>
      </p:sp>
      <p:sp>
        <p:nvSpPr>
          <p:cNvPr id="3" name="Title 2"/>
          <p:cNvSpPr>
            <a:spLocks noGrp="1"/>
          </p:cNvSpPr>
          <p:nvPr>
            <p:ph type="title"/>
          </p:nvPr>
        </p:nvSpPr>
        <p:spPr>
          <a:xfrm>
            <a:off x="457200" y="274638"/>
            <a:ext cx="4343400" cy="1143000"/>
          </a:xfrm>
        </p:spPr>
        <p:txBody>
          <a:bodyPr/>
          <a:lstStyle/>
          <a:p>
            <a:r>
              <a:rPr lang="en-US" dirty="0" smtClean="0"/>
              <a:t>The Character</a:t>
            </a:r>
            <a:endParaRPr lang="fil-PH" dirty="0"/>
          </a:p>
        </p:txBody>
      </p:sp>
      <p:cxnSp>
        <p:nvCxnSpPr>
          <p:cNvPr id="4" name="Straight Connector 3"/>
          <p:cNvCxnSpPr/>
          <p:nvPr/>
        </p:nvCxnSpPr>
        <p:spPr>
          <a:xfrm>
            <a:off x="0" y="20574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0" y="2133600"/>
            <a:ext cx="9144000" cy="1588"/>
          </a:xfrm>
          <a:prstGeom prst="line">
            <a:avLst/>
          </a:prstGeom>
          <a:ln w="762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pic>
        <p:nvPicPr>
          <p:cNvPr id="28674" name="Picture 2" descr="http://beeillustrated.files.wordpress.com/2010/12/soldier.gif"/>
          <p:cNvPicPr>
            <a:picLocks noChangeAspect="1" noChangeArrowheads="1"/>
          </p:cNvPicPr>
          <p:nvPr/>
        </p:nvPicPr>
        <p:blipFill>
          <a:blip r:embed="rId3"/>
          <a:srcRect/>
          <a:stretch>
            <a:fillRect/>
          </a:stretch>
        </p:blipFill>
        <p:spPr bwMode="auto">
          <a:xfrm>
            <a:off x="6248400" y="381000"/>
            <a:ext cx="2514600" cy="4727449"/>
          </a:xfrm>
          <a:prstGeom prst="rect">
            <a:avLst/>
          </a:prstGeom>
          <a:noFill/>
          <a:effectLst>
            <a:softEdge rad="1270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diamond(in)">
                                      <p:cBhvr>
                                        <p:cTn id="7" dur="2000"/>
                                        <p:tgtEl>
                                          <p:spTgt spid="2867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
                                            <p:txEl>
                                              <p:pRg st="0" end="0"/>
                                            </p:txEl>
                                          </p:spTgt>
                                        </p:tgtEl>
                                        <p:attrNameLst>
                                          <p:attrName>style.visibility</p:attrName>
                                        </p:attrNameLst>
                                      </p:cBhvr>
                                      <p:to>
                                        <p:strVal val="visible"/>
                                      </p:to>
                                    </p:set>
                                    <p:animEffect transition="in" filter="blinds(horizontal)">
                                      <p:cBhvr>
                                        <p:cTn id="18" dur="500"/>
                                        <p:tgtEl>
                                          <p:spTgt spid="2">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animEffect transition="in" filter="blinds(horizontal)">
                                      <p:cBhvr>
                                        <p:cTn id="23" dur="500"/>
                                        <p:tgtEl>
                                          <p:spTgt spid="2">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blinds(horizontal)">
                                      <p:cBhvr>
                                        <p:cTn id="28" dur="500"/>
                                        <p:tgtEl>
                                          <p:spTgt spid="2">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2">
                                            <p:txEl>
                                              <p:pRg st="3" end="3"/>
                                            </p:txEl>
                                          </p:spTgt>
                                        </p:tgtEl>
                                        <p:attrNameLst>
                                          <p:attrName>style.visibility</p:attrName>
                                        </p:attrNameLst>
                                      </p:cBhvr>
                                      <p:to>
                                        <p:strVal val="visible"/>
                                      </p:to>
                                    </p:set>
                                    <p:animEffect transition="in" filter="blinds(horizontal)">
                                      <p:cBhvr>
                                        <p:cTn id="33"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20574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0" y="2133600"/>
            <a:ext cx="9144000" cy="1588"/>
          </a:xfrm>
          <a:prstGeom prst="line">
            <a:avLst/>
          </a:prstGeom>
          <a:ln w="762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 name="Content Placeholder 1"/>
          <p:cNvSpPr>
            <a:spLocks noGrp="1"/>
          </p:cNvSpPr>
          <p:nvPr>
            <p:ph idx="1"/>
          </p:nvPr>
        </p:nvSpPr>
        <p:spPr>
          <a:xfrm>
            <a:off x="457200" y="3733800"/>
            <a:ext cx="8229600" cy="1981200"/>
          </a:xfrm>
        </p:spPr>
        <p:txBody>
          <a:bodyPr>
            <a:normAutofit/>
          </a:bodyPr>
          <a:lstStyle/>
          <a:p>
            <a:r>
              <a:rPr lang="en-US" sz="2800" b="1" dirty="0" smtClean="0">
                <a:effectLst>
                  <a:outerShdw blurRad="38100" dist="38100" dir="2700000" algn="tl">
                    <a:srgbClr val="000000">
                      <a:alpha val="43137"/>
                    </a:srgbClr>
                  </a:outerShdw>
                </a:effectLst>
                <a:latin typeface="Aharoni" pitchFamily="2" charset="-79"/>
                <a:cs typeface="Aharoni" pitchFamily="2" charset="-79"/>
              </a:rPr>
              <a:t>Like other soldiers of their time, </a:t>
            </a:r>
            <a:r>
              <a:rPr lang="en-US" sz="2800" b="1" dirty="0" err="1" smtClean="0">
                <a:effectLst>
                  <a:outerShdw blurRad="38100" dist="38100" dir="2700000" algn="tl">
                    <a:srgbClr val="000000">
                      <a:alpha val="43137"/>
                    </a:srgbClr>
                  </a:outerShdw>
                </a:effectLst>
                <a:latin typeface="Aharoni" pitchFamily="2" charset="-79"/>
                <a:cs typeface="Aharoni" pitchFamily="2" charset="-79"/>
              </a:rPr>
              <a:t>Tjaden</a:t>
            </a:r>
            <a:r>
              <a:rPr lang="en-US" sz="2800" b="1" dirty="0" smtClean="0">
                <a:effectLst>
                  <a:outerShdw blurRad="38100" dist="38100" dir="2700000" algn="tl">
                    <a:srgbClr val="000000">
                      <a:alpha val="43137"/>
                    </a:srgbClr>
                  </a:outerShdw>
                </a:effectLst>
                <a:latin typeface="Aharoni" pitchFamily="2" charset="-79"/>
                <a:cs typeface="Aharoni" pitchFamily="2" charset="-79"/>
              </a:rPr>
              <a:t> was recruited. Out of his young manhood, he was given the chance to join the army and face the real picture of an actual war. </a:t>
            </a:r>
            <a:endParaRPr lang="fil-PH" sz="2800" b="1" dirty="0">
              <a:effectLst>
                <a:outerShdw blurRad="38100" dist="38100" dir="2700000" algn="tl">
                  <a:srgbClr val="000000">
                    <a:alpha val="43137"/>
                  </a:srgbClr>
                </a:outerShdw>
              </a:effectLst>
              <a:latin typeface="Aharoni" pitchFamily="2" charset="-79"/>
              <a:cs typeface="Aharoni" pitchFamily="2" charset="-79"/>
            </a:endParaRPr>
          </a:p>
        </p:txBody>
      </p:sp>
      <p:sp>
        <p:nvSpPr>
          <p:cNvPr id="3" name="Title 2"/>
          <p:cNvSpPr>
            <a:spLocks noGrp="1"/>
          </p:cNvSpPr>
          <p:nvPr>
            <p:ph type="title"/>
          </p:nvPr>
        </p:nvSpPr>
        <p:spPr>
          <a:xfrm>
            <a:off x="4953000" y="609600"/>
            <a:ext cx="3810000" cy="1143000"/>
          </a:xfrm>
        </p:spPr>
        <p:txBody>
          <a:bodyPr>
            <a:normAutofit fontScale="90000"/>
          </a:bodyPr>
          <a:lstStyle/>
          <a:p>
            <a:pPr algn="ctr"/>
            <a:r>
              <a:rPr lang="en-US" dirty="0" smtClean="0"/>
              <a:t>The Recruitment of Soldiers </a:t>
            </a:r>
            <a:endParaRPr lang="fil-PH" dirty="0"/>
          </a:p>
        </p:txBody>
      </p:sp>
      <p:pic>
        <p:nvPicPr>
          <p:cNvPr id="26626" name="Picture 2" descr="http://i.telegraph.co.uk/multimedia/archive/01643/marines_1643254c.jpg"/>
          <p:cNvPicPr>
            <a:picLocks noChangeAspect="1" noChangeArrowheads="1"/>
          </p:cNvPicPr>
          <p:nvPr/>
        </p:nvPicPr>
        <p:blipFill>
          <a:blip r:embed="rId3"/>
          <a:srcRect/>
          <a:stretch>
            <a:fillRect/>
          </a:stretch>
        </p:blipFill>
        <p:spPr bwMode="auto">
          <a:xfrm>
            <a:off x="304800" y="457200"/>
            <a:ext cx="4381500" cy="274320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diamond(in)">
                                      <p:cBhvr>
                                        <p:cTn id="7" dur="2000"/>
                                        <p:tgtEl>
                                          <p:spTgt spid="2662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2">
                                            <p:txEl>
                                              <p:pRg st="0" end="0"/>
                                            </p:txEl>
                                          </p:spTgt>
                                        </p:tgtEl>
                                        <p:attrNameLst>
                                          <p:attrName>style.visibility</p:attrName>
                                        </p:attrNameLst>
                                      </p:cBhvr>
                                      <p:to>
                                        <p:strVal val="visible"/>
                                      </p:to>
                                    </p:set>
                                    <p:animEffect transition="in" filter="box(in)">
                                      <p:cBhvr>
                                        <p:cTn id="18"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a:off x="0" y="20574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2133600"/>
            <a:ext cx="9144000" cy="1588"/>
          </a:xfrm>
          <a:prstGeom prst="line">
            <a:avLst/>
          </a:prstGeom>
          <a:ln w="762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457200" y="274638"/>
            <a:ext cx="3810000" cy="2011362"/>
          </a:xfrm>
        </p:spPr>
        <p:txBody>
          <a:bodyPr/>
          <a:lstStyle/>
          <a:p>
            <a:r>
              <a:rPr lang="en-US" dirty="0" smtClean="0"/>
              <a:t>Looking for a Reason: </a:t>
            </a:r>
            <a:endParaRPr lang="fil-PH" dirty="0"/>
          </a:p>
        </p:txBody>
      </p:sp>
      <p:pic>
        <p:nvPicPr>
          <p:cNvPr id="27650" name="Picture 2" descr="http://www.greanvillepost.com/wp-content/uploads/2012/01/war-World-War2-soldiers-2.jpg"/>
          <p:cNvPicPr>
            <a:picLocks noChangeAspect="1" noChangeArrowheads="1"/>
          </p:cNvPicPr>
          <p:nvPr/>
        </p:nvPicPr>
        <p:blipFill>
          <a:blip r:embed="rId3"/>
          <a:srcRect/>
          <a:stretch>
            <a:fillRect/>
          </a:stretch>
        </p:blipFill>
        <p:spPr bwMode="auto">
          <a:xfrm>
            <a:off x="5353051" y="304801"/>
            <a:ext cx="3047998" cy="2438399"/>
          </a:xfrm>
          <a:prstGeom prst="rect">
            <a:avLst/>
          </a:prstGeom>
          <a:noFill/>
        </p:spPr>
      </p:pic>
      <p:sp>
        <p:nvSpPr>
          <p:cNvPr id="5" name="Rectangle 4"/>
          <p:cNvSpPr/>
          <p:nvPr/>
        </p:nvSpPr>
        <p:spPr>
          <a:xfrm>
            <a:off x="304800" y="2590800"/>
            <a:ext cx="7924800" cy="3139321"/>
          </a:xfrm>
          <a:prstGeom prst="rect">
            <a:avLst/>
          </a:prstGeom>
        </p:spPr>
        <p:txBody>
          <a:bodyPr wrap="square">
            <a:spAutoFit/>
          </a:bodyPr>
          <a:lstStyle/>
          <a:p>
            <a:r>
              <a:rPr lang="en-PH" b="1" dirty="0" err="1">
                <a:hlinkClick r:id="rId4"/>
              </a:rPr>
              <a:t>Tjaden</a:t>
            </a:r>
            <a:r>
              <a:rPr lang="en-PH" dirty="0"/>
              <a:t>: Well. how do they start a war? </a:t>
            </a:r>
            <a:r>
              <a:rPr lang="en-PH" dirty="0" smtClean="0"/>
              <a:t/>
            </a:r>
            <a:br>
              <a:rPr lang="en-PH" dirty="0" smtClean="0"/>
            </a:br>
            <a:r>
              <a:rPr lang="en-PH" b="1" dirty="0">
                <a:hlinkClick r:id="rId5"/>
              </a:rPr>
              <a:t>Albert </a:t>
            </a:r>
            <a:r>
              <a:rPr lang="en-PH" b="1" dirty="0" err="1">
                <a:hlinkClick r:id="rId5"/>
              </a:rPr>
              <a:t>Kropp</a:t>
            </a:r>
            <a:r>
              <a:rPr lang="en-PH" dirty="0"/>
              <a:t>: Well, one country offends another. </a:t>
            </a:r>
            <a:r>
              <a:rPr lang="en-PH" dirty="0" smtClean="0"/>
              <a:t/>
            </a:r>
            <a:br>
              <a:rPr lang="en-PH" dirty="0" smtClean="0"/>
            </a:br>
            <a:r>
              <a:rPr lang="en-PH" b="1" dirty="0" err="1">
                <a:hlinkClick r:id="rId4"/>
              </a:rPr>
              <a:t>Tjaden</a:t>
            </a:r>
            <a:r>
              <a:rPr lang="en-PH" dirty="0"/>
              <a:t>: How could one country offend another? </a:t>
            </a:r>
            <a:r>
              <a:rPr lang="en-PH" dirty="0" smtClean="0"/>
              <a:t/>
            </a:r>
            <a:br>
              <a:rPr lang="en-PH" dirty="0" smtClean="0"/>
            </a:br>
            <a:r>
              <a:rPr lang="en-PH" b="1" dirty="0" err="1">
                <a:hlinkClick r:id="rId4"/>
              </a:rPr>
              <a:t>Tjaden</a:t>
            </a:r>
            <a:r>
              <a:rPr lang="en-PH" dirty="0"/>
              <a:t>: You mean there's a mountain over in Germany gets mad at a field over in France? </a:t>
            </a:r>
            <a:r>
              <a:rPr lang="en-PH" dirty="0" smtClean="0"/>
              <a:t/>
            </a:r>
            <a:br>
              <a:rPr lang="en-PH" dirty="0" smtClean="0"/>
            </a:br>
            <a:r>
              <a:rPr lang="en-PH" dirty="0"/>
              <a:t>[</a:t>
            </a:r>
            <a:r>
              <a:rPr lang="en-PH" i="1" dirty="0"/>
              <a:t>Everyone laughs</a:t>
            </a:r>
            <a:r>
              <a:rPr lang="en-PH" dirty="0"/>
              <a:t>] </a:t>
            </a:r>
            <a:r>
              <a:rPr lang="en-PH" dirty="0" smtClean="0"/>
              <a:t/>
            </a:r>
            <a:br>
              <a:rPr lang="en-PH" dirty="0" smtClean="0"/>
            </a:br>
            <a:r>
              <a:rPr lang="en-PH" b="1" dirty="0">
                <a:hlinkClick r:id="rId5"/>
              </a:rPr>
              <a:t>Albert </a:t>
            </a:r>
            <a:r>
              <a:rPr lang="en-PH" b="1" dirty="0" err="1">
                <a:hlinkClick r:id="rId5"/>
              </a:rPr>
              <a:t>Kropp</a:t>
            </a:r>
            <a:r>
              <a:rPr lang="en-PH" dirty="0"/>
              <a:t>: Well, stupid, one people offends another. </a:t>
            </a:r>
            <a:r>
              <a:rPr lang="en-PH" dirty="0" smtClean="0"/>
              <a:t/>
            </a:r>
            <a:br>
              <a:rPr lang="en-PH" dirty="0" smtClean="0"/>
            </a:br>
            <a:r>
              <a:rPr lang="en-PH" b="1" dirty="0" err="1">
                <a:hlinkClick r:id="rId4"/>
              </a:rPr>
              <a:t>Tjaden</a:t>
            </a:r>
            <a:r>
              <a:rPr lang="en-PH" dirty="0"/>
              <a:t>: Oh, well, if that's it, I shouldn't be here at all. I don't feel offended. </a:t>
            </a:r>
            <a:r>
              <a:rPr lang="en-PH" dirty="0" smtClean="0"/>
              <a:t/>
            </a:r>
            <a:br>
              <a:rPr lang="en-PH" dirty="0" smtClean="0"/>
            </a:br>
            <a:r>
              <a:rPr lang="en-PH" b="1" dirty="0" err="1">
                <a:hlinkClick r:id="rId6"/>
              </a:rPr>
              <a:t>Katczinsky</a:t>
            </a:r>
            <a:r>
              <a:rPr lang="en-PH" dirty="0"/>
              <a:t>: It don't apply to tramps like you. </a:t>
            </a:r>
            <a:r>
              <a:rPr lang="en-PH" dirty="0" smtClean="0"/>
              <a:t/>
            </a:r>
            <a:br>
              <a:rPr lang="en-PH" dirty="0" smtClean="0"/>
            </a:br>
            <a:r>
              <a:rPr lang="en-PH" b="1" dirty="0" err="1">
                <a:hlinkClick r:id="rId4"/>
              </a:rPr>
              <a:t>Tjaden</a:t>
            </a:r>
            <a:r>
              <a:rPr lang="en-PH" dirty="0"/>
              <a:t>: Good. Then I could be </a:t>
            </a:r>
            <a:r>
              <a:rPr lang="en-PH" dirty="0" err="1"/>
              <a:t>goin</a:t>
            </a:r>
            <a:r>
              <a:rPr lang="en-PH" dirty="0"/>
              <a:t>' home right away. </a:t>
            </a:r>
            <a:endParaRPr lang="fil-PH"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diamond(in)">
                                      <p:cBhvr>
                                        <p:cTn id="7" dur="2000"/>
                                        <p:tgtEl>
                                          <p:spTgt spid="2765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linds(horizontal)">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20574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0" y="2133600"/>
            <a:ext cx="9144000" cy="1588"/>
          </a:xfrm>
          <a:prstGeom prst="line">
            <a:avLst/>
          </a:prstGeom>
          <a:ln w="762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pic>
        <p:nvPicPr>
          <p:cNvPr id="29698" name="Picture 2" descr="http://upload.wikimedia.org/wikipedia/commons/thumb/0/09/Friedrich_von_Amerling_003.jpg/220px-Friedrich_von_Amerling_003.jpg"/>
          <p:cNvPicPr>
            <a:picLocks noChangeAspect="1" noChangeArrowheads="1"/>
          </p:cNvPicPr>
          <p:nvPr/>
        </p:nvPicPr>
        <p:blipFill>
          <a:blip r:embed="rId3"/>
          <a:srcRect/>
          <a:stretch>
            <a:fillRect/>
          </a:stretch>
        </p:blipFill>
        <p:spPr bwMode="auto">
          <a:xfrm>
            <a:off x="457200" y="381000"/>
            <a:ext cx="2171700" cy="3178579"/>
          </a:xfrm>
          <a:prstGeom prst="rect">
            <a:avLst/>
          </a:prstGeom>
          <a:noFill/>
        </p:spPr>
      </p:pic>
      <p:sp>
        <p:nvSpPr>
          <p:cNvPr id="7" name="Title 2"/>
          <p:cNvSpPr>
            <a:spLocks noGrp="1"/>
          </p:cNvSpPr>
          <p:nvPr>
            <p:ph type="title"/>
          </p:nvPr>
        </p:nvSpPr>
        <p:spPr>
          <a:xfrm>
            <a:off x="3429000" y="228600"/>
            <a:ext cx="5410200" cy="1706562"/>
          </a:xfrm>
        </p:spPr>
        <p:txBody>
          <a:bodyPr/>
          <a:lstStyle/>
          <a:p>
            <a:r>
              <a:rPr lang="en-US" dirty="0" smtClean="0"/>
              <a:t>Fighting Alongside the Keiser </a:t>
            </a:r>
            <a:endParaRPr lang="fil-PH" dirty="0"/>
          </a:p>
        </p:txBody>
      </p:sp>
      <p:sp>
        <p:nvSpPr>
          <p:cNvPr id="8" name="Rectangle 7"/>
          <p:cNvSpPr/>
          <p:nvPr/>
        </p:nvSpPr>
        <p:spPr>
          <a:xfrm>
            <a:off x="4343400" y="2438400"/>
            <a:ext cx="4572000" cy="923330"/>
          </a:xfrm>
          <a:prstGeom prst="rect">
            <a:avLst/>
          </a:prstGeom>
        </p:spPr>
        <p:txBody>
          <a:bodyPr>
            <a:spAutoFit/>
          </a:bodyPr>
          <a:lstStyle/>
          <a:p>
            <a:r>
              <a:rPr lang="en-PH" b="1" dirty="0" err="1">
                <a:hlinkClick r:id="rId4"/>
              </a:rPr>
              <a:t>Tjaden</a:t>
            </a:r>
            <a:r>
              <a:rPr lang="en-PH" dirty="0"/>
              <a:t>: Me and the Kaiser, we are both fighting. The only difference is the Kaiser isn't here! </a:t>
            </a:r>
            <a:endParaRPr lang="fil-PH" dirty="0"/>
          </a:p>
        </p:txBody>
      </p:sp>
      <p:sp>
        <p:nvSpPr>
          <p:cNvPr id="9" name="Rectangle 8"/>
          <p:cNvSpPr/>
          <p:nvPr/>
        </p:nvSpPr>
        <p:spPr>
          <a:xfrm>
            <a:off x="4267200" y="3886200"/>
            <a:ext cx="4572000" cy="1200329"/>
          </a:xfrm>
          <a:prstGeom prst="rect">
            <a:avLst/>
          </a:prstGeom>
        </p:spPr>
        <p:txBody>
          <a:bodyPr>
            <a:spAutoFit/>
          </a:bodyPr>
          <a:lstStyle/>
          <a:p>
            <a:r>
              <a:rPr lang="en-PH" b="1" dirty="0" err="1">
                <a:hlinkClick r:id="rId4"/>
              </a:rPr>
              <a:t>Tjaden</a:t>
            </a:r>
            <a:r>
              <a:rPr lang="en-PH" dirty="0"/>
              <a:t>: Me and the </a:t>
            </a:r>
            <a:r>
              <a:rPr lang="en-PH" dirty="0" err="1"/>
              <a:t>kaiser</a:t>
            </a:r>
            <a:r>
              <a:rPr lang="en-PH" dirty="0"/>
              <a:t> felt just alike about this war. We didn't either of us want any war, so I'm going home. He's there already. </a:t>
            </a:r>
            <a:endParaRPr lang="fil-PH" dirty="0"/>
          </a:p>
        </p:txBody>
      </p:sp>
      <p:cxnSp>
        <p:nvCxnSpPr>
          <p:cNvPr id="10" name="Straight Connector 9"/>
          <p:cNvCxnSpPr/>
          <p:nvPr/>
        </p:nvCxnSpPr>
        <p:spPr>
          <a:xfrm>
            <a:off x="4038600" y="3505200"/>
            <a:ext cx="5105400" cy="887"/>
          </a:xfrm>
          <a:prstGeom prst="line">
            <a:avLst/>
          </a:prstGeom>
          <a:ln w="762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457200" y="3733800"/>
            <a:ext cx="3555782" cy="2062103"/>
          </a:xfrm>
          <a:prstGeom prst="rect">
            <a:avLst/>
          </a:prstGeom>
          <a:noFill/>
        </p:spPr>
        <p:txBody>
          <a:bodyPr wrap="none" lIns="91440" tIns="45720" rIns="91440" bIns="45720">
            <a:spAutoFit/>
          </a:bodyPr>
          <a:lstStyle/>
          <a:p>
            <a:pPr algn="ct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Keiser is a term </a:t>
            </a:r>
          </a:p>
          <a:p>
            <a:pPr algn="ct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used to refer </a:t>
            </a:r>
          </a:p>
          <a:p>
            <a:pPr algn="ctr"/>
            <a:r>
              <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 the </a:t>
            </a:r>
          </a:p>
          <a:p>
            <a:pPr algn="ct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German Emperor</a:t>
            </a:r>
            <a:endParaRPr lang="en-US" sz="32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diamond(in)">
                                      <p:cBhvr>
                                        <p:cTn id="7" dur="2000"/>
                                        <p:tgtEl>
                                          <p:spTgt spid="2969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3" presetClass="entr" presetSubtype="16"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plus(in)">
                                      <p:cBhvr>
                                        <p:cTn id="18" dur="20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checkerboard(across)">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diamond(in)">
                                      <p:cBhvr>
                                        <p:cTn id="28" dur="20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13" presetClass="entr" presetSubtype="16"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plus(in)">
                                      <p:cBhvr>
                                        <p:cTn id="33"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2133600"/>
            <a:ext cx="9144000" cy="1588"/>
          </a:xfrm>
          <a:prstGeom prst="line">
            <a:avLst/>
          </a:prstGeom>
          <a:ln w="762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0" y="20574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pic>
        <p:nvPicPr>
          <p:cNvPr id="30722" name="Picture 2" descr="Going Away Soldier Desert"/>
          <p:cNvPicPr>
            <a:picLocks noChangeAspect="1" noChangeArrowheads="1"/>
          </p:cNvPicPr>
          <p:nvPr/>
        </p:nvPicPr>
        <p:blipFill>
          <a:blip r:embed="rId3"/>
          <a:srcRect/>
          <a:stretch>
            <a:fillRect/>
          </a:stretch>
        </p:blipFill>
        <p:spPr bwMode="auto">
          <a:xfrm>
            <a:off x="5638800" y="304800"/>
            <a:ext cx="3324225" cy="4600576"/>
          </a:xfrm>
          <a:prstGeom prst="rect">
            <a:avLst/>
          </a:prstGeom>
          <a:noFill/>
          <a:effectLst>
            <a:softEdge rad="317500"/>
          </a:effectLst>
        </p:spPr>
      </p:pic>
      <p:sp>
        <p:nvSpPr>
          <p:cNvPr id="2" name="Content Placeholder 1"/>
          <p:cNvSpPr>
            <a:spLocks noGrp="1"/>
          </p:cNvSpPr>
          <p:nvPr>
            <p:ph idx="1"/>
          </p:nvPr>
        </p:nvSpPr>
        <p:spPr>
          <a:xfrm>
            <a:off x="381000" y="2133600"/>
            <a:ext cx="6781800" cy="4525963"/>
          </a:xfrm>
        </p:spPr>
        <p:txBody>
          <a:bodyPr/>
          <a:lstStyle/>
          <a:p>
            <a:r>
              <a:rPr lang="en-US" dirty="0" smtClean="0"/>
              <a:t>A soldier forced to face the war</a:t>
            </a:r>
          </a:p>
          <a:p>
            <a:r>
              <a:rPr lang="en-US" dirty="0" smtClean="0"/>
              <a:t>A person forced to face the </a:t>
            </a:r>
          </a:p>
          <a:p>
            <a:pPr>
              <a:buNone/>
            </a:pPr>
            <a:r>
              <a:rPr lang="en-US" dirty="0" smtClean="0"/>
              <a:t>	</a:t>
            </a:r>
            <a:r>
              <a:rPr lang="en-US" dirty="0" smtClean="0"/>
              <a:t>hostility of life in the middle of fighting for life while running away from death</a:t>
            </a:r>
          </a:p>
          <a:p>
            <a:r>
              <a:rPr lang="en-US" dirty="0" smtClean="0"/>
              <a:t>A regular individual who wanted nothing but peace and yet is in the middle of a crunch between bullets, integrity and respect for life. </a:t>
            </a:r>
            <a:endParaRPr lang="fil-PH" dirty="0"/>
          </a:p>
        </p:txBody>
      </p:sp>
      <p:sp>
        <p:nvSpPr>
          <p:cNvPr id="3" name="Title 2"/>
          <p:cNvSpPr>
            <a:spLocks noGrp="1"/>
          </p:cNvSpPr>
          <p:nvPr>
            <p:ph type="title"/>
          </p:nvPr>
        </p:nvSpPr>
        <p:spPr/>
        <p:txBody>
          <a:bodyPr>
            <a:normAutofit fontScale="90000"/>
          </a:bodyPr>
          <a:lstStyle/>
          <a:p>
            <a:r>
              <a:rPr lang="en-US" dirty="0" smtClean="0"/>
              <a:t>Implications of</a:t>
            </a:r>
            <a:br>
              <a:rPr lang="en-US" dirty="0" smtClean="0"/>
            </a:br>
            <a:r>
              <a:rPr lang="en-US" dirty="0" smtClean="0"/>
              <a:t> </a:t>
            </a:r>
            <a:r>
              <a:rPr lang="en-US" dirty="0" err="1" smtClean="0"/>
              <a:t>Tjaden’s</a:t>
            </a:r>
            <a:r>
              <a:rPr lang="en-US" dirty="0" smtClean="0"/>
              <a:t> Character</a:t>
            </a:r>
            <a:endParaRPr lang="fil-PH"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diamond(in)">
                                      <p:cBhvr>
                                        <p:cTn id="7" dur="2000"/>
                                        <p:tgtEl>
                                          <p:spTgt spid="3072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
                                            <p:txEl>
                                              <p:pRg st="0" end="0"/>
                                            </p:txEl>
                                          </p:spTgt>
                                        </p:tgtEl>
                                        <p:attrNameLst>
                                          <p:attrName>style.visibility</p:attrName>
                                        </p:attrNameLst>
                                      </p:cBhvr>
                                      <p:to>
                                        <p:strVal val="visible"/>
                                      </p:to>
                                    </p:set>
                                    <p:animEffect transition="in" filter="blinds(horizontal)">
                                      <p:cBhvr>
                                        <p:cTn id="18" dur="500"/>
                                        <p:tgtEl>
                                          <p:spTgt spid="2">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animEffect transition="in" filter="blinds(horizontal)">
                                      <p:cBhvr>
                                        <p:cTn id="23" dur="500"/>
                                        <p:tgtEl>
                                          <p:spTgt spid="2">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blinds(horizontal)">
                                      <p:cBhvr>
                                        <p:cTn id="28" dur="500"/>
                                        <p:tgtEl>
                                          <p:spTgt spid="2">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2">
                                            <p:txEl>
                                              <p:pRg st="3" end="3"/>
                                            </p:txEl>
                                          </p:spTgt>
                                        </p:tgtEl>
                                        <p:attrNameLst>
                                          <p:attrName>style.visibility</p:attrName>
                                        </p:attrNameLst>
                                      </p:cBhvr>
                                      <p:to>
                                        <p:strVal val="visible"/>
                                      </p:to>
                                    </p:set>
                                    <p:animEffect transition="in" filter="blinds(horizontal)">
                                      <p:cBhvr>
                                        <p:cTn id="33"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133</TotalTime>
  <Words>508</Words>
  <Application>Microsoft Office PowerPoint</Application>
  <PresentationFormat>On-screen Show (4:3)</PresentationFormat>
  <Paragraphs>38</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Slide 1</vt:lpstr>
      <vt:lpstr>The Character</vt:lpstr>
      <vt:lpstr>The Recruitment of Soldiers </vt:lpstr>
      <vt:lpstr>Looking for a Reason: </vt:lpstr>
      <vt:lpstr>Fighting Alongside the Keiser </vt:lpstr>
      <vt:lpstr>Implications of  Tjaden’s Character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Writer</dc:creator>
  <cp:lastModifiedBy>Writer</cp:lastModifiedBy>
  <cp:revision>10</cp:revision>
  <dcterms:created xsi:type="dcterms:W3CDTF">2012-02-19T15:04:48Z</dcterms:created>
  <dcterms:modified xsi:type="dcterms:W3CDTF">2012-02-19T17:17:55Z</dcterms:modified>
</cp:coreProperties>
</file>