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09" autoAdjust="0"/>
  </p:normalViewPr>
  <p:slideViewPr>
    <p:cSldViewPr>
      <p:cViewPr varScale="1">
        <p:scale>
          <a:sx n="55" d="100"/>
          <a:sy n="55" d="100"/>
        </p:scale>
        <p:origin x="-158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74E26-CEEA-488B-BAF9-1B6B2A92EB2E}" type="datetimeFigureOut">
              <a:rPr lang="en-US" smtClean="0"/>
              <a:t>7/6/2013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DCEC9-4E64-4E1D-820B-E855F8FD4B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help of Henry</a:t>
            </a:r>
            <a:r>
              <a:rPr lang="en-US" baseline="0" dirty="0" smtClean="0"/>
              <a:t> Clay, John Quincy Adams was selected President by the House of Representatives in 1824. Adams then appointed Clay to Secretary of State. Andrew Jackson was outraged by this, calling the dealings between Adams and Clay a “corrupt bargain.” Jackson vowed to avenge himself, and he spent the next four years preparing to run for President in the 1828 election. Jackson campaigned in all 22 states, and developed a new populist and democratic approach to electioneering that was in marked contrast to the republicanism of earlier campaigns. Adams ran on his record as President, and made campaign promises about developing land in the West and promoting American manufacturing interests, but he made these promises from the comfort of the White House. Jackson, meanwhile, turned his campaigns into rallies and public gatherings that were replete with alcohol, food, and entertainment.  In so doing, Jackson helped to set the stage for a new form of campaigning that set the tone for the nation’s future. His influence on campaigning, with its advertisements and appeals to the public, is still seen in contemporary political campaigns.</a:t>
            </a:r>
            <a:endParaRPr lang="en-US" dirty="0"/>
          </a:p>
        </p:txBody>
      </p:sp>
      <p:sp>
        <p:nvSpPr>
          <p:cNvPr id="4" name="Slide Number Placeholder 3"/>
          <p:cNvSpPr>
            <a:spLocks noGrp="1"/>
          </p:cNvSpPr>
          <p:nvPr>
            <p:ph type="sldNum" sz="quarter" idx="10"/>
          </p:nvPr>
        </p:nvSpPr>
        <p:spPr/>
        <p:txBody>
          <a:bodyPr/>
          <a:lstStyle/>
          <a:p>
            <a:fld id="{5C9DCEC9-4E64-4E1D-820B-E855F8FD4B8A}"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political cartoon</a:t>
            </a:r>
            <a:r>
              <a:rPr lang="en-US" baseline="0" dirty="0" smtClean="0"/>
              <a:t> takes an exaggerated view of life in America during and after the Panic of 1837.  People are living in tents, pawnshops are open, and banks have signs announcing their refusal to accept paper currency. </a:t>
            </a:r>
            <a:endParaRPr lang="en-US" dirty="0"/>
          </a:p>
        </p:txBody>
      </p:sp>
      <p:sp>
        <p:nvSpPr>
          <p:cNvPr id="4" name="Slide Number Placeholder 3"/>
          <p:cNvSpPr>
            <a:spLocks noGrp="1"/>
          </p:cNvSpPr>
          <p:nvPr>
            <p:ph type="sldNum" sz="quarter" idx="10"/>
          </p:nvPr>
        </p:nvSpPr>
        <p:spPr/>
        <p:txBody>
          <a:bodyPr/>
          <a:lstStyle/>
          <a:p>
            <a:fld id="{5C9DCEC9-4E64-4E1D-820B-E855F8FD4B8A}"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poster for Andrew Jackson’s 1828 campaign proclaims that he is the “Hero of Two Wars” and a “Man of the People.” Although Jackson was a strong proponent of a powerful central</a:t>
            </a:r>
            <a:r>
              <a:rPr lang="en-US" baseline="0" dirty="0" smtClean="0"/>
              <a:t> government, he was also heavily influenced by democratic, Jeffersonian ideals. Jackson combined his influences and political outlook into an entirely new style of campaigning. </a:t>
            </a:r>
            <a:endParaRPr lang="en-US" dirty="0"/>
          </a:p>
        </p:txBody>
      </p:sp>
      <p:sp>
        <p:nvSpPr>
          <p:cNvPr id="4" name="Slide Number Placeholder 3"/>
          <p:cNvSpPr>
            <a:spLocks noGrp="1"/>
          </p:cNvSpPr>
          <p:nvPr>
            <p:ph type="sldNum" sz="quarter" idx="10"/>
          </p:nvPr>
        </p:nvSpPr>
        <p:spPr/>
        <p:txBody>
          <a:bodyPr/>
          <a:lstStyle/>
          <a:p>
            <a:fld id="{5C9DCEC9-4E64-4E1D-820B-E855F8FD4B8A}"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issue of states’ rights vs. the federal government’s rights was a</a:t>
            </a:r>
            <a:r>
              <a:rPr lang="en-US" baseline="0" dirty="0" smtClean="0"/>
              <a:t> contentious issue from the earliest days of the new nation. The Articles of Confederation, which comprised the first effort to develop a national government, left almost all power in the hands of the states. The U.S. Constitution granted more power to the federal government, but still left the states with a significant degree of autonomy. Regarding the issue of tariffs, however, the federal government had, from the outset, assumed authority. By the early 1800s, some states in the South felt that the economic benefits of U.S. Tariff policy were being felt in the North and the West, but not in the South.  Believing that the Southern states were largely subsidizing the economic boon in other parts of the nation, South Carolina threatened to nullify the tariffs. In 1832, it declared the U.S. tariffs null and void, forcing a political showdown with Congress and President Jackson. While Jackson threatened to use the military to force South Carolina to comply with the tariffs, Congress passed compromise legislation, and the crisis was eventually averted.</a:t>
            </a:r>
            <a:endParaRPr lang="en-US" dirty="0"/>
          </a:p>
        </p:txBody>
      </p:sp>
      <p:sp>
        <p:nvSpPr>
          <p:cNvPr id="4" name="Slide Number Placeholder 3"/>
          <p:cNvSpPr>
            <a:spLocks noGrp="1"/>
          </p:cNvSpPr>
          <p:nvPr>
            <p:ph type="sldNum" sz="quarter" idx="10"/>
          </p:nvPr>
        </p:nvSpPr>
        <p:spPr/>
        <p:txBody>
          <a:bodyPr/>
          <a:lstStyle/>
          <a:p>
            <a:fld id="{5C9DCEC9-4E64-4E1D-820B-E855F8FD4B8A}"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political</a:t>
            </a:r>
            <a:r>
              <a:rPr lang="en-US" baseline="0" dirty="0" smtClean="0"/>
              <a:t> cartoon shows a powerful South Carolina smashing through the brick wall of U.S. tariff policy. Despite the hard line taken by the cartoonist, South Carolina relented in the face of opposition and political maneuvering by Congress and President Jackson</a:t>
            </a:r>
            <a:endParaRPr lang="en-US" dirty="0"/>
          </a:p>
        </p:txBody>
      </p:sp>
      <p:sp>
        <p:nvSpPr>
          <p:cNvPr id="4" name="Slide Number Placeholder 3"/>
          <p:cNvSpPr>
            <a:spLocks noGrp="1"/>
          </p:cNvSpPr>
          <p:nvPr>
            <p:ph type="sldNum" sz="quarter" idx="10"/>
          </p:nvPr>
        </p:nvSpPr>
        <p:spPr/>
        <p:txBody>
          <a:bodyPr/>
          <a:lstStyle/>
          <a:p>
            <a:fld id="{5C9DCEC9-4E64-4E1D-820B-E855F8FD4B8A}"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lost money in a bank in the years prior to his presidency, Andrew</a:t>
            </a:r>
            <a:r>
              <a:rPr lang="en-US" baseline="0" dirty="0" smtClean="0"/>
              <a:t> Jackson was distrustful and suspicious of the power of large banks. When Nicholas Biddle, the head of the Second Bank of the U.S., applied for renewal of the bank’s charter in 1832, Congress voted to approve the measure. Jackson immediately vetoed the charter, and vowed to crush the bank. Jackson argued that the bank was an instrument of the rich and powerful, and that it did not serve the best interests of the common man whom Jackson had promoted and defended throughout his campaign and his presidency. Jackson also asserted that the National Bank was Unconstitutional, as the Constitution had no provisions for, and granted no authority for, the federal government to create a national bank. Jackson’s decision was popular with many in the South and the West, who agreed that the national bank represented the narrow interests of an elite few. The destruction of the National Bank, however, would have significant negative consequences, as it opened the doors to the “wildcat banks,” currency speculation, and a number of other problems in the coming years.</a:t>
            </a:r>
            <a:endParaRPr lang="en-US" dirty="0"/>
          </a:p>
        </p:txBody>
      </p:sp>
      <p:sp>
        <p:nvSpPr>
          <p:cNvPr id="4" name="Slide Number Placeholder 3"/>
          <p:cNvSpPr>
            <a:spLocks noGrp="1"/>
          </p:cNvSpPr>
          <p:nvPr>
            <p:ph type="sldNum" sz="quarter" idx="10"/>
          </p:nvPr>
        </p:nvSpPr>
        <p:spPr/>
        <p:txBody>
          <a:bodyPr/>
          <a:lstStyle/>
          <a:p>
            <a:fld id="{5C9DCEC9-4E64-4E1D-820B-E855F8FD4B8A}"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political cartoon shows Andrew Jackson, as President, fighting off a multi-headed monster that represents the wealthy and powerful interests that comprised and supported the National Bank.</a:t>
            </a:r>
            <a:endParaRPr lang="en-US" dirty="0"/>
          </a:p>
        </p:txBody>
      </p:sp>
      <p:sp>
        <p:nvSpPr>
          <p:cNvPr id="4" name="Slide Number Placeholder 3"/>
          <p:cNvSpPr>
            <a:spLocks noGrp="1"/>
          </p:cNvSpPr>
          <p:nvPr>
            <p:ph type="sldNum" sz="quarter" idx="10"/>
          </p:nvPr>
        </p:nvSpPr>
        <p:spPr/>
        <p:txBody>
          <a:bodyPr/>
          <a:lstStyle/>
          <a:p>
            <a:fld id="{5C9DCEC9-4E64-4E1D-820B-E855F8FD4B8A}"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1830 Congress passed</a:t>
            </a:r>
            <a:r>
              <a:rPr lang="en-US" baseline="0" dirty="0" smtClean="0"/>
              <a:t> the Indian Removal Act, which was supported by Andrew Jackson. The Indian Removal Act allowed the government to “trade” land in the West for land East of the Mississippi River which was occupied by Indians. Some Indian tribes fought the decision to forcibly remove them fro their land; the Cherokee Indians of Georgia took their fight all the way to the Supreme Court. While the Supreme Court ruled in favor of the Cherokee, proclaiming their territory to be a sovereign nation, Jackson simply ignored the court and forced the Cherokee off their land. The march from East to West for the Cherokee  became known as the Trail of Tears, as many Indians died en route. Jackson publicly proclaimed that he had the best interests of the Indians at heart, and that the Indian Removal Act would protect Indians from the greed and violence of white men. This paternalistic position that Jackson claimed to hold is not borne out by the facts of history.</a:t>
            </a:r>
            <a:endParaRPr lang="en-US" dirty="0"/>
          </a:p>
        </p:txBody>
      </p:sp>
      <p:sp>
        <p:nvSpPr>
          <p:cNvPr id="4" name="Slide Number Placeholder 3"/>
          <p:cNvSpPr>
            <a:spLocks noGrp="1"/>
          </p:cNvSpPr>
          <p:nvPr>
            <p:ph type="sldNum" sz="quarter" idx="10"/>
          </p:nvPr>
        </p:nvSpPr>
        <p:spPr/>
        <p:txBody>
          <a:bodyPr/>
          <a:lstStyle/>
          <a:p>
            <a:fld id="{5C9DCEC9-4E64-4E1D-820B-E855F8FD4B8A}"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political cartoon mocks and satirizes Jackson’s professed paternalism towards the Indians. It shows Jackson as a benevolent, grandfatherly type, and the Indians as children or dolls that he is holding and protecting.</a:t>
            </a:r>
            <a:endParaRPr lang="en-US" dirty="0"/>
          </a:p>
        </p:txBody>
      </p:sp>
      <p:sp>
        <p:nvSpPr>
          <p:cNvPr id="4" name="Slide Number Placeholder 3"/>
          <p:cNvSpPr>
            <a:spLocks noGrp="1"/>
          </p:cNvSpPr>
          <p:nvPr>
            <p:ph type="sldNum" sz="quarter" idx="10"/>
          </p:nvPr>
        </p:nvSpPr>
        <p:spPr/>
        <p:txBody>
          <a:bodyPr/>
          <a:lstStyle/>
          <a:p>
            <a:fld id="{5C9DCEC9-4E64-4E1D-820B-E855F8FD4B8A}"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number of economic factors came to a head in 1837, leading to a serious crisis in the U.S. economy. Jackson’s</a:t>
            </a:r>
            <a:r>
              <a:rPr lang="en-US" baseline="0" dirty="0" smtClean="0"/>
              <a:t> earlier decision to force the closing of the national bank and to redistribute the bank’s holdings to state banks led to problems associated with the conflicting and competing currencies issued by those banks. Counterfeiting was rampant, and speculators attempted to guess which currencies would hold or grow their value. The lenders and credit that helped fuel the development of western territories was undermined as these currencies started to collapse. Banks in New York and elsewhere began refusing to trade full value of specie (silver) for paper bank notes, further driving down the value of the paper currency. Meanwhile, as the economy in Britain rebounded after the war with Napoleon, overseas demand for U.S. cotton and other goods slumped. These and other factors combined to plummet the U.S. into an economic recession that would last for years. Many Americans blamed President Jackson for the economic calamity, and there I no question that some of his policies and decisions did help contribute to the problem. The recession was not entirely his fault, however, but the fact that many people </a:t>
            </a:r>
            <a:r>
              <a:rPr lang="en-US" baseline="0" dirty="0" err="1" smtClean="0"/>
              <a:t>balmed</a:t>
            </a:r>
            <a:r>
              <a:rPr lang="en-US" baseline="0" dirty="0" smtClean="0"/>
              <a:t> him for the problems showed the downside of being a man of the people.</a:t>
            </a:r>
            <a:endParaRPr lang="en-US" dirty="0"/>
          </a:p>
        </p:txBody>
      </p:sp>
      <p:sp>
        <p:nvSpPr>
          <p:cNvPr id="4" name="Slide Number Placeholder 3"/>
          <p:cNvSpPr>
            <a:spLocks noGrp="1"/>
          </p:cNvSpPr>
          <p:nvPr>
            <p:ph type="sldNum" sz="quarter" idx="10"/>
          </p:nvPr>
        </p:nvSpPr>
        <p:spPr/>
        <p:txBody>
          <a:bodyPr/>
          <a:lstStyle/>
          <a:p>
            <a:fld id="{5C9DCEC9-4E64-4E1D-820B-E855F8FD4B8A}"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E562E8A-3BC7-4489-82D2-95F22B9DCF91}" type="datetimeFigureOut">
              <a:rPr lang="en-US" smtClean="0"/>
              <a:t>7/6/2013</a:t>
            </a:fld>
            <a:endParaRPr lang="en-US"/>
          </a:p>
        </p:txBody>
      </p:sp>
      <p:sp>
        <p:nvSpPr>
          <p:cNvPr id="16" name="Slide Number Placeholder 15"/>
          <p:cNvSpPr>
            <a:spLocks noGrp="1"/>
          </p:cNvSpPr>
          <p:nvPr>
            <p:ph type="sldNum" sz="quarter" idx="11"/>
          </p:nvPr>
        </p:nvSpPr>
        <p:spPr/>
        <p:txBody>
          <a:bodyPr/>
          <a:lstStyle/>
          <a:p>
            <a:fld id="{0B1F1417-E635-40B2-8E57-61202692C88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62E8A-3BC7-4489-82D2-95F22B9DCF91}" type="datetimeFigureOut">
              <a:rPr lang="en-US" smtClean="0"/>
              <a:t>7/6/2013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F1417-E635-40B2-8E57-61202692C8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62E8A-3BC7-4489-82D2-95F22B9DCF91}" type="datetimeFigureOut">
              <a:rPr lang="en-US" smtClean="0"/>
              <a:t>7/6/2013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F1417-E635-40B2-8E57-61202692C8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E562E8A-3BC7-4489-82D2-95F22B9DCF91}" type="datetimeFigureOut">
              <a:rPr lang="en-US" smtClean="0"/>
              <a:t>7/6/2013</a:t>
            </a:fld>
            <a:endParaRPr lang="en-US"/>
          </a:p>
        </p:txBody>
      </p:sp>
      <p:sp>
        <p:nvSpPr>
          <p:cNvPr id="15" name="Slide Number Placeholder 14"/>
          <p:cNvSpPr>
            <a:spLocks noGrp="1"/>
          </p:cNvSpPr>
          <p:nvPr>
            <p:ph type="sldNum" sz="quarter" idx="15"/>
          </p:nvPr>
        </p:nvSpPr>
        <p:spPr/>
        <p:txBody>
          <a:bodyPr/>
          <a:lstStyle>
            <a:lvl1pPr algn="ctr">
              <a:defRPr/>
            </a:lvl1pPr>
          </a:lstStyle>
          <a:p>
            <a:fld id="{0B1F1417-E635-40B2-8E57-61202692C880}"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562E8A-3BC7-4489-82D2-95F22B9DCF91}" type="datetimeFigureOut">
              <a:rPr lang="en-US" smtClean="0"/>
              <a:t>7/6/2013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F1417-E635-40B2-8E57-61202692C880}"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562E8A-3BC7-4489-82D2-95F22B9DCF91}" type="datetimeFigureOut">
              <a:rPr lang="en-US" smtClean="0"/>
              <a:t>7/6/2013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F1417-E635-40B2-8E57-61202692C88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B1F1417-E635-40B2-8E57-61202692C880}"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E562E8A-3BC7-4489-82D2-95F22B9DCF91}" type="datetimeFigureOut">
              <a:rPr lang="en-US" smtClean="0"/>
              <a:t>7/6/2013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562E8A-3BC7-4489-82D2-95F22B9DCF91}" type="datetimeFigureOut">
              <a:rPr lang="en-US" smtClean="0"/>
              <a:t>7/6/2013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F1417-E635-40B2-8E57-61202692C88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62E8A-3BC7-4489-82D2-95F22B9DCF91}" type="datetimeFigureOut">
              <a:rPr lang="en-US" smtClean="0"/>
              <a:t>7/6/2013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F1417-E635-40B2-8E57-61202692C8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E562E8A-3BC7-4489-82D2-95F22B9DCF91}" type="datetimeFigureOut">
              <a:rPr lang="en-US" smtClean="0"/>
              <a:t>7/6/2013</a:t>
            </a:fld>
            <a:endParaRPr lang="en-US"/>
          </a:p>
        </p:txBody>
      </p:sp>
      <p:sp>
        <p:nvSpPr>
          <p:cNvPr id="9" name="Slide Number Placeholder 8"/>
          <p:cNvSpPr>
            <a:spLocks noGrp="1"/>
          </p:cNvSpPr>
          <p:nvPr>
            <p:ph type="sldNum" sz="quarter" idx="15"/>
          </p:nvPr>
        </p:nvSpPr>
        <p:spPr/>
        <p:txBody>
          <a:bodyPr/>
          <a:lstStyle/>
          <a:p>
            <a:fld id="{0B1F1417-E635-40B2-8E57-61202692C880}"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E562E8A-3BC7-4489-82D2-95F22B9DCF91}" type="datetimeFigureOut">
              <a:rPr lang="en-US" smtClean="0"/>
              <a:t>7/6/2013</a:t>
            </a:fld>
            <a:endParaRPr lang="en-US"/>
          </a:p>
        </p:txBody>
      </p:sp>
      <p:sp>
        <p:nvSpPr>
          <p:cNvPr id="9" name="Slide Number Placeholder 8"/>
          <p:cNvSpPr>
            <a:spLocks noGrp="1"/>
          </p:cNvSpPr>
          <p:nvPr>
            <p:ph type="sldNum" sz="quarter" idx="11"/>
          </p:nvPr>
        </p:nvSpPr>
        <p:spPr/>
        <p:txBody>
          <a:bodyPr/>
          <a:lstStyle/>
          <a:p>
            <a:fld id="{0B1F1417-E635-40B2-8E57-61202692C88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E562E8A-3BC7-4489-82D2-95F22B9DCF91}" type="datetimeFigureOut">
              <a:rPr lang="en-US" smtClean="0"/>
              <a:t>7/6/2013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B1F1417-E635-40B2-8E57-61202692C880}"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1862796"/>
          </a:xfrm>
        </p:spPr>
        <p:txBody>
          <a:bodyPr/>
          <a:lstStyle/>
          <a:p>
            <a:r>
              <a:rPr lang="en-US" sz="3200" dirty="0" smtClean="0"/>
              <a:t>The Challenges Facing the Seventh President of the United States</a:t>
            </a:r>
            <a:endParaRPr lang="en-US" sz="3200" dirty="0"/>
          </a:p>
        </p:txBody>
      </p:sp>
      <p:sp>
        <p:nvSpPr>
          <p:cNvPr id="2" name="Title 1"/>
          <p:cNvSpPr>
            <a:spLocks noGrp="1"/>
          </p:cNvSpPr>
          <p:nvPr>
            <p:ph type="ctrTitle"/>
          </p:nvPr>
        </p:nvSpPr>
        <p:spPr/>
        <p:txBody>
          <a:bodyPr/>
          <a:lstStyle/>
          <a:p>
            <a:r>
              <a:rPr lang="en-US" sz="8000" dirty="0" smtClean="0">
                <a:latin typeface="Blackadder ITC" pitchFamily="82" charset="0"/>
              </a:rPr>
              <a:t>Andrew Jackson</a:t>
            </a:r>
            <a:endParaRPr lang="en-US" sz="8000" dirty="0">
              <a:latin typeface="Blackadder ITC"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Combination of Factors Combined to Undermine the U.S. Economy in 1837</a:t>
            </a:r>
          </a:p>
          <a:p>
            <a:r>
              <a:rPr lang="en-US" dirty="0" smtClean="0"/>
              <a:t>Land Speculation in the West Was Paid For With Currency From the “Wildcat Banks”</a:t>
            </a:r>
          </a:p>
          <a:p>
            <a:r>
              <a:rPr lang="en-US" dirty="0" smtClean="0"/>
              <a:t>Unstable Currency  Prompted Banks to refuse to Trade for Specie, Rendering Paper Money Valueless</a:t>
            </a:r>
          </a:p>
          <a:p>
            <a:r>
              <a:rPr lang="en-US" dirty="0" smtClean="0"/>
              <a:t>Banks Across the Country Closed Down, and the U.S. Plunged Into Recession</a:t>
            </a:r>
          </a:p>
          <a:p>
            <a:r>
              <a:rPr lang="en-US" dirty="0" smtClean="0"/>
              <a:t>Many Americans Blamed Jackson for the Panic</a:t>
            </a:r>
          </a:p>
          <a:p>
            <a:endParaRPr lang="en-US" dirty="0"/>
          </a:p>
        </p:txBody>
      </p:sp>
      <p:sp>
        <p:nvSpPr>
          <p:cNvPr id="3" name="Title 2"/>
          <p:cNvSpPr>
            <a:spLocks noGrp="1"/>
          </p:cNvSpPr>
          <p:nvPr>
            <p:ph type="title"/>
          </p:nvPr>
        </p:nvSpPr>
        <p:spPr/>
        <p:txBody>
          <a:bodyPr>
            <a:normAutofit/>
          </a:bodyPr>
          <a:lstStyle/>
          <a:p>
            <a:r>
              <a:rPr lang="en-US" sz="6600" dirty="0" smtClean="0">
                <a:latin typeface="Blackadder ITC" pitchFamily="82" charset="0"/>
              </a:rPr>
              <a:t>                  Panic of 1837</a:t>
            </a:r>
            <a:endParaRPr lang="en-US" sz="6600" dirty="0">
              <a:latin typeface="Blackadder ITC"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_times_panic_1837.jpg"/>
          <p:cNvPicPr>
            <a:picLocks noGrp="1" noChangeAspect="1"/>
          </p:cNvPicPr>
          <p:nvPr>
            <p:ph idx="1"/>
          </p:nvPr>
        </p:nvPicPr>
        <p:blipFill>
          <a:blip r:embed="rId3" cstate="print"/>
          <a:stretch>
            <a:fillRect/>
          </a:stretch>
        </p:blipFill>
        <p:spPr>
          <a:xfrm>
            <a:off x="1270837" y="1524000"/>
            <a:ext cx="6602325" cy="4572000"/>
          </a:xfrm>
        </p:spPr>
      </p:pic>
      <p:sp>
        <p:nvSpPr>
          <p:cNvPr id="3" name="Title 2"/>
          <p:cNvSpPr>
            <a:spLocks noGrp="1"/>
          </p:cNvSpPr>
          <p:nvPr>
            <p:ph type="title"/>
          </p:nvPr>
        </p:nvSpPr>
        <p:spPr/>
        <p:txBody>
          <a:bodyPr/>
          <a:lstStyle/>
          <a:p>
            <a:r>
              <a:rPr lang="en-US" dirty="0" smtClean="0"/>
              <a:t>Political Cartoon- Panic of 1837</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http://</a:t>
            </a:r>
            <a:r>
              <a:rPr lang="en-US" sz="2000" dirty="0" smtClean="0"/>
              <a:t>falconinvestigators.wikispaces.com/Jacksonian+Democracy</a:t>
            </a:r>
          </a:p>
          <a:p>
            <a:r>
              <a:rPr lang="en-US" sz="2000" dirty="0" smtClean="0"/>
              <a:t>http://kis-ushistory.wikispaces.com/States'+Rights+and+the+Nullification+Crisis</a:t>
            </a:r>
          </a:p>
          <a:p>
            <a:r>
              <a:rPr lang="en-US" sz="2000" dirty="0" smtClean="0"/>
              <a:t>http</a:t>
            </a:r>
            <a:r>
              <a:rPr lang="en-US" sz="2000" dirty="0" smtClean="0"/>
              <a:t>://</a:t>
            </a:r>
            <a:r>
              <a:rPr lang="en-US" sz="2000" dirty="0" smtClean="0"/>
              <a:t>www.neh.gov/humanities/2008/januaryfebruary/feature/king-andrew-and-the-bank</a:t>
            </a:r>
          </a:p>
          <a:p>
            <a:r>
              <a:rPr lang="en-US" sz="2000" dirty="0" smtClean="0"/>
              <a:t>http://origins.osu.edu/article/40/images</a:t>
            </a:r>
            <a:r>
              <a:rPr lang="en-US" sz="2000" dirty="0" smtClean="0"/>
              <a:t>/</a:t>
            </a:r>
          </a:p>
          <a:p>
            <a:r>
              <a:rPr lang="en-US" sz="2000" dirty="0" smtClean="0"/>
              <a:t>http</a:t>
            </a:r>
            <a:r>
              <a:rPr lang="en-US" sz="2000" dirty="0" smtClean="0"/>
              <a:t>://</a:t>
            </a:r>
            <a:r>
              <a:rPr lang="en-US" sz="2000" dirty="0" smtClean="0"/>
              <a:t>www.picturehistory.com/product/id/21</a:t>
            </a:r>
          </a:p>
          <a:p>
            <a:r>
              <a:rPr lang="en-US" sz="2000" dirty="0" smtClean="0"/>
              <a:t> Schultz, K. M. (2012). HIST2, Volume 1. Retrieved from The University of </a:t>
            </a:r>
            <a:r>
              <a:rPr lang="en-US" sz="2000" dirty="0" smtClean="0"/>
              <a:t>Phoenix eBook </a:t>
            </a:r>
            <a:r>
              <a:rPr lang="en-US" sz="2000" dirty="0" smtClean="0"/>
              <a:t>Collection.</a:t>
            </a:r>
          </a:p>
          <a:p>
            <a:endParaRPr lang="en-US" dirty="0"/>
          </a:p>
        </p:txBody>
      </p:sp>
      <p:sp>
        <p:nvSpPr>
          <p:cNvPr id="3" name="Title 2"/>
          <p:cNvSpPr>
            <a:spLocks noGrp="1"/>
          </p:cNvSpPr>
          <p:nvPr>
            <p:ph type="title"/>
          </p:nvPr>
        </p:nvSpPr>
        <p:spPr/>
        <p:txBody>
          <a:bodyPr>
            <a:normAutofit/>
          </a:bodyPr>
          <a:lstStyle/>
          <a:p>
            <a:r>
              <a:rPr lang="en-US" sz="4800" dirty="0" smtClean="0">
                <a:latin typeface="Blackadder ITC" pitchFamily="82" charset="0"/>
              </a:rPr>
              <a:t>                                    References</a:t>
            </a:r>
            <a:endParaRPr lang="en-US" sz="4800" dirty="0">
              <a:latin typeface="Blackadder ITC"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Andrew Jackson Ran Against Incumbent President John Quincy Adams in 1828</a:t>
            </a:r>
          </a:p>
          <a:p>
            <a:r>
              <a:rPr lang="en-US" sz="2800" dirty="0" smtClean="0"/>
              <a:t>Jackson Was Still Outraged By the “Corrupt Bargain” Between Adams and Henry Clay That Had Denied Jackson the Presidency in 1824</a:t>
            </a:r>
          </a:p>
          <a:p>
            <a:r>
              <a:rPr lang="en-US" sz="2800" dirty="0" smtClean="0"/>
              <a:t>Jackson Ran The First Populist Campaign, Positioning Himself As The Candidate of the “Common Man”</a:t>
            </a:r>
            <a:endParaRPr lang="en-US" sz="2800" dirty="0"/>
          </a:p>
        </p:txBody>
      </p:sp>
      <p:sp>
        <p:nvSpPr>
          <p:cNvPr id="3" name="Title 2"/>
          <p:cNvSpPr>
            <a:spLocks noGrp="1"/>
          </p:cNvSpPr>
          <p:nvPr>
            <p:ph type="title"/>
          </p:nvPr>
        </p:nvSpPr>
        <p:spPr/>
        <p:txBody>
          <a:bodyPr>
            <a:normAutofit/>
          </a:bodyPr>
          <a:lstStyle/>
          <a:p>
            <a:r>
              <a:rPr lang="en-US" sz="6600" dirty="0" smtClean="0">
                <a:latin typeface="Blackadder ITC" pitchFamily="82" charset="0"/>
              </a:rPr>
              <a:t>Campaign of 1828</a:t>
            </a:r>
            <a:endParaRPr lang="en-US" sz="6600" dirty="0">
              <a:latin typeface="Blackadder ITC"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son poster.jpg"/>
          <p:cNvPicPr>
            <a:picLocks noGrp="1" noChangeAspect="1"/>
          </p:cNvPicPr>
          <p:nvPr>
            <p:ph idx="1"/>
          </p:nvPr>
        </p:nvPicPr>
        <p:blipFill>
          <a:blip r:embed="rId3" cstate="print"/>
          <a:stretch>
            <a:fillRect/>
          </a:stretch>
        </p:blipFill>
        <p:spPr>
          <a:xfrm>
            <a:off x="2790825" y="1666875"/>
            <a:ext cx="3562350" cy="4286250"/>
          </a:xfrm>
        </p:spPr>
      </p:pic>
      <p:sp>
        <p:nvSpPr>
          <p:cNvPr id="3" name="Title 2"/>
          <p:cNvSpPr>
            <a:spLocks noGrp="1"/>
          </p:cNvSpPr>
          <p:nvPr>
            <p:ph type="title"/>
          </p:nvPr>
        </p:nvSpPr>
        <p:spPr/>
        <p:txBody>
          <a:bodyPr>
            <a:normAutofit/>
          </a:bodyPr>
          <a:lstStyle/>
          <a:p>
            <a:r>
              <a:rPr lang="en-US" sz="5400" dirty="0" smtClean="0">
                <a:latin typeface="Blackadder ITC" pitchFamily="82" charset="0"/>
              </a:rPr>
              <a:t>Andrew Jackson Campaign Poster</a:t>
            </a:r>
            <a:endParaRPr lang="en-US" sz="5400" dirty="0">
              <a:latin typeface="Blackadder ITC"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Nullification Crisis Was The Greatest Challenge the U.S. Faced Since The Revolutionary War</a:t>
            </a:r>
          </a:p>
          <a:p>
            <a:r>
              <a:rPr lang="en-US" dirty="0" smtClean="0"/>
              <a:t>The Crisis Was Centered on The Issue of States’ Rights</a:t>
            </a:r>
          </a:p>
          <a:p>
            <a:r>
              <a:rPr lang="en-US" dirty="0" smtClean="0"/>
              <a:t>Southern States Felt Left Out of The Economic Benefits of U.S. Tariff Policies</a:t>
            </a:r>
          </a:p>
          <a:p>
            <a:r>
              <a:rPr lang="en-US" dirty="0" smtClean="0"/>
              <a:t>South Carolina Declared the Tariffs of 1828 and 1832 Null and Void</a:t>
            </a:r>
          </a:p>
          <a:p>
            <a:r>
              <a:rPr lang="en-US" dirty="0" smtClean="0"/>
              <a:t>Through the Threat of Force and Congressional Compromise the Crisis was Eventually Averted</a:t>
            </a:r>
            <a:endParaRPr lang="en-US" dirty="0"/>
          </a:p>
        </p:txBody>
      </p:sp>
      <p:sp>
        <p:nvSpPr>
          <p:cNvPr id="3" name="Title 2"/>
          <p:cNvSpPr>
            <a:spLocks noGrp="1"/>
          </p:cNvSpPr>
          <p:nvPr>
            <p:ph type="title"/>
          </p:nvPr>
        </p:nvSpPr>
        <p:spPr/>
        <p:txBody>
          <a:bodyPr>
            <a:normAutofit/>
          </a:bodyPr>
          <a:lstStyle/>
          <a:p>
            <a:r>
              <a:rPr lang="en-US" sz="6600" dirty="0" smtClean="0">
                <a:latin typeface="Blackadder ITC" pitchFamily="82" charset="0"/>
              </a:rPr>
              <a:t>Nullification Crisis</a:t>
            </a:r>
            <a:endParaRPr lang="en-US" sz="6600" dirty="0">
              <a:latin typeface="Blackadder ITC"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ullification.jpg"/>
          <p:cNvPicPr>
            <a:picLocks noGrp="1" noChangeAspect="1"/>
          </p:cNvPicPr>
          <p:nvPr>
            <p:ph idx="1"/>
          </p:nvPr>
        </p:nvPicPr>
        <p:blipFill>
          <a:blip r:embed="rId3" cstate="print"/>
          <a:stretch>
            <a:fillRect/>
          </a:stretch>
        </p:blipFill>
        <p:spPr>
          <a:xfrm>
            <a:off x="838200" y="1676400"/>
            <a:ext cx="7391400" cy="4191000"/>
          </a:xfrm>
        </p:spPr>
      </p:pic>
      <p:sp>
        <p:nvSpPr>
          <p:cNvPr id="3" name="Title 2"/>
          <p:cNvSpPr>
            <a:spLocks noGrp="1"/>
          </p:cNvSpPr>
          <p:nvPr>
            <p:ph type="title"/>
          </p:nvPr>
        </p:nvSpPr>
        <p:spPr/>
        <p:txBody>
          <a:bodyPr>
            <a:noAutofit/>
          </a:bodyPr>
          <a:lstStyle/>
          <a:p>
            <a:r>
              <a:rPr lang="en-US" sz="4800" dirty="0" smtClean="0">
                <a:latin typeface="Blackadder ITC" pitchFamily="82" charset="0"/>
              </a:rPr>
              <a:t>Nullification Crisis Political Cartoon</a:t>
            </a:r>
            <a:endParaRPr lang="en-US" sz="4800" dirty="0">
              <a:latin typeface="Blackadder ITC"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Jackson Distrusted Banks in General</a:t>
            </a:r>
            <a:endParaRPr lang="en-US" dirty="0" smtClean="0"/>
          </a:p>
          <a:p>
            <a:pPr>
              <a:buNone/>
            </a:pPr>
            <a:r>
              <a:rPr lang="en-US" dirty="0" smtClean="0"/>
              <a:t>    and Supported the Use of Specie (Silver) Currency</a:t>
            </a:r>
          </a:p>
          <a:p>
            <a:r>
              <a:rPr lang="en-US" dirty="0" smtClean="0"/>
              <a:t>Jackson Opposed the Second Bank of the U.S.</a:t>
            </a:r>
          </a:p>
          <a:p>
            <a:r>
              <a:rPr lang="en-US" dirty="0" smtClean="0"/>
              <a:t>In 1832 Congress Approved the Renewal of the Bank’s Charter</a:t>
            </a:r>
          </a:p>
          <a:p>
            <a:r>
              <a:rPr lang="en-US" dirty="0" smtClean="0"/>
              <a:t>Jackson Vetoed the Charter, Claiming That the bank Represented the Special Interests of the Wealthy and Powerful Financiers and Bankers, Rather Than the Interests of the American People</a:t>
            </a:r>
          </a:p>
        </p:txBody>
      </p:sp>
      <p:sp>
        <p:nvSpPr>
          <p:cNvPr id="3" name="Title 2"/>
          <p:cNvSpPr>
            <a:spLocks noGrp="1"/>
          </p:cNvSpPr>
          <p:nvPr>
            <p:ph type="title"/>
          </p:nvPr>
        </p:nvSpPr>
        <p:spPr/>
        <p:txBody>
          <a:bodyPr>
            <a:normAutofit fontScale="90000"/>
          </a:bodyPr>
          <a:lstStyle/>
          <a:p>
            <a:r>
              <a:rPr lang="en-US" dirty="0" smtClean="0">
                <a:latin typeface="Blackadder ITC" pitchFamily="82" charset="0"/>
              </a:rPr>
              <a:t>Opposition to the Second Bank of the United States</a:t>
            </a:r>
            <a:endParaRPr lang="en-US" dirty="0">
              <a:latin typeface="Blackadder ITC" pitchFamily="8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son national bank.jpg"/>
          <p:cNvPicPr>
            <a:picLocks noGrp="1" noChangeAspect="1"/>
          </p:cNvPicPr>
          <p:nvPr>
            <p:ph idx="1"/>
          </p:nvPr>
        </p:nvPicPr>
        <p:blipFill>
          <a:blip r:embed="rId3" cstate="print"/>
          <a:stretch>
            <a:fillRect/>
          </a:stretch>
        </p:blipFill>
        <p:spPr>
          <a:xfrm>
            <a:off x="1742792" y="1828800"/>
            <a:ext cx="5658416" cy="4267200"/>
          </a:xfrm>
        </p:spPr>
      </p:pic>
      <p:sp>
        <p:nvSpPr>
          <p:cNvPr id="3" name="Title 2"/>
          <p:cNvSpPr>
            <a:spLocks noGrp="1"/>
          </p:cNvSpPr>
          <p:nvPr>
            <p:ph type="title"/>
          </p:nvPr>
        </p:nvSpPr>
        <p:spPr>
          <a:xfrm>
            <a:off x="457200" y="152400"/>
            <a:ext cx="8229600" cy="1524000"/>
          </a:xfrm>
        </p:spPr>
        <p:txBody>
          <a:bodyPr>
            <a:normAutofit/>
          </a:bodyPr>
          <a:lstStyle/>
          <a:p>
            <a:r>
              <a:rPr lang="en-US" dirty="0" smtClean="0">
                <a:latin typeface="Blackadder ITC" pitchFamily="82" charset="0"/>
              </a:rPr>
              <a:t>Political Cartoon- </a:t>
            </a:r>
            <a:br>
              <a:rPr lang="en-US" dirty="0" smtClean="0">
                <a:latin typeface="Blackadder ITC" pitchFamily="82" charset="0"/>
              </a:rPr>
            </a:br>
            <a:r>
              <a:rPr lang="en-US" dirty="0" smtClean="0">
                <a:latin typeface="Blackadder ITC" pitchFamily="82" charset="0"/>
              </a:rPr>
              <a:t>Jackson’s Opposition   to the National Bank</a:t>
            </a:r>
            <a:endParaRPr lang="en-US" dirty="0">
              <a:latin typeface="Blackadder ITC" pitchFamily="8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One of Jackson’s Most Controversial Moves Was the Signing of the Indian Removal Act of 1830</a:t>
            </a:r>
          </a:p>
          <a:p>
            <a:r>
              <a:rPr lang="en-US" dirty="0" smtClean="0"/>
              <a:t>The Indian Removal Act Allowed the U.S. Government to Force Indians to Relocate to the West</a:t>
            </a:r>
          </a:p>
          <a:p>
            <a:r>
              <a:rPr lang="en-US" dirty="0" smtClean="0"/>
              <a:t>Indians in Eastern U.S. Were Forced to March the Trail of Tears</a:t>
            </a:r>
          </a:p>
          <a:p>
            <a:r>
              <a:rPr lang="en-US" dirty="0" smtClean="0"/>
              <a:t>Jackson Claimed to Have a Paternalistic View of the Indians, But History Shows That This Was Not an Accurate Assessment of Jackson’s Attitudes Towards Indians</a:t>
            </a:r>
          </a:p>
          <a:p>
            <a:endParaRPr lang="en-US" dirty="0"/>
          </a:p>
        </p:txBody>
      </p:sp>
      <p:sp>
        <p:nvSpPr>
          <p:cNvPr id="3" name="Title 2"/>
          <p:cNvSpPr>
            <a:spLocks noGrp="1"/>
          </p:cNvSpPr>
          <p:nvPr>
            <p:ph type="title"/>
          </p:nvPr>
        </p:nvSpPr>
        <p:spPr/>
        <p:txBody>
          <a:bodyPr>
            <a:normAutofit/>
          </a:bodyPr>
          <a:lstStyle/>
          <a:p>
            <a:r>
              <a:rPr lang="en-US" sz="6600" dirty="0" smtClean="0">
                <a:latin typeface="Blackadder ITC" pitchFamily="82" charset="0"/>
              </a:rPr>
              <a:t>       Indian Removal Act</a:t>
            </a:r>
            <a:endParaRPr lang="en-US" sz="6600" dirty="0">
              <a:latin typeface="Blackadder ITC" pitchFamily="8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son with Indians.jpg"/>
          <p:cNvPicPr>
            <a:picLocks noGrp="1" noChangeAspect="1"/>
          </p:cNvPicPr>
          <p:nvPr>
            <p:ph idx="1"/>
          </p:nvPr>
        </p:nvPicPr>
        <p:blipFill>
          <a:blip r:embed="rId3" cstate="print"/>
          <a:stretch>
            <a:fillRect/>
          </a:stretch>
        </p:blipFill>
        <p:spPr>
          <a:xfrm>
            <a:off x="1600200" y="1371600"/>
            <a:ext cx="5791200" cy="4800600"/>
          </a:xfrm>
        </p:spPr>
      </p:pic>
      <p:sp>
        <p:nvSpPr>
          <p:cNvPr id="3" name="Title 2"/>
          <p:cNvSpPr>
            <a:spLocks noGrp="1"/>
          </p:cNvSpPr>
          <p:nvPr>
            <p:ph type="title"/>
          </p:nvPr>
        </p:nvSpPr>
        <p:spPr/>
        <p:txBody>
          <a:bodyPr>
            <a:normAutofit/>
          </a:bodyPr>
          <a:lstStyle/>
          <a:p>
            <a:r>
              <a:rPr lang="en-US" sz="4400" dirty="0" smtClean="0">
                <a:latin typeface="Blackadder ITC" pitchFamily="82" charset="0"/>
              </a:rPr>
              <a:t>Political Cartoon- Jackson and the Indians</a:t>
            </a:r>
            <a:endParaRPr lang="en-US" sz="4400" dirty="0">
              <a:latin typeface="Blackadder ITC" pitchFamily="82"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120</TotalTime>
  <Words>1691</Words>
  <Application>Microsoft Office PowerPoint</Application>
  <PresentationFormat>On-screen Show (4:3)</PresentationFormat>
  <Paragraphs>61</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Andrew Jackson</vt:lpstr>
      <vt:lpstr>Campaign of 1828</vt:lpstr>
      <vt:lpstr>Andrew Jackson Campaign Poster</vt:lpstr>
      <vt:lpstr>Nullification Crisis</vt:lpstr>
      <vt:lpstr>Nullification Crisis Political Cartoon</vt:lpstr>
      <vt:lpstr>Opposition to the Second Bank of the United States</vt:lpstr>
      <vt:lpstr>Political Cartoon-  Jackson’s Opposition   to the National Bank</vt:lpstr>
      <vt:lpstr>       Indian Removal Act</vt:lpstr>
      <vt:lpstr>Political Cartoon- Jackson and the Indians</vt:lpstr>
      <vt:lpstr>                  Panic of 1837</vt:lpstr>
      <vt:lpstr>Political Cartoon- Panic of 1837</vt:lpstr>
      <vt:lpstr>                                    References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Andrew Jackson</dc:title>
  <dc:creator> </dc:creator>
  <cp:lastModifiedBy> </cp:lastModifiedBy>
  <cp:revision>13</cp:revision>
  <dcterms:created xsi:type="dcterms:W3CDTF">2013-07-07T01:09:20Z</dcterms:created>
  <dcterms:modified xsi:type="dcterms:W3CDTF">2013-07-07T03:10:18Z</dcterms:modified>
</cp:coreProperties>
</file>