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74" r:id="rId3"/>
    <p:sldId id="257" r:id="rId4"/>
    <p:sldId id="273" r:id="rId5"/>
    <p:sldId id="260" r:id="rId6"/>
    <p:sldId id="276" r:id="rId7"/>
    <p:sldId id="275" r:id="rId8"/>
    <p:sldId id="262" r:id="rId9"/>
    <p:sldId id="277" r:id="rId10"/>
    <p:sldId id="279" r:id="rId11"/>
    <p:sldId id="281" r:id="rId12"/>
    <p:sldId id="280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90" autoAdjust="0"/>
    <p:restoredTop sz="86453" autoAdjust="0"/>
  </p:normalViewPr>
  <p:slideViewPr>
    <p:cSldViewPr>
      <p:cViewPr varScale="1">
        <p:scale>
          <a:sx n="69" d="100"/>
          <a:sy n="69" d="100"/>
        </p:scale>
        <p:origin x="-1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12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67EDC-7646-4231-B9D0-2CF40B73B766}" type="datetimeFigureOut">
              <a:rPr lang="en-US" smtClean="0"/>
              <a:t>2/19/2012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0902F-5217-4A71-9650-A16639FB8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392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0902F-5217-4A71-9650-A16639FB8C4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75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1ED2-E7EB-4F0E-8555-9A739E04B141}" type="datetimeFigureOut">
              <a:rPr lang="en-US" smtClean="0"/>
              <a:t>2/19/2012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5A8C-B218-42A8-A5AC-2A2A0AAFC51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1ED2-E7EB-4F0E-8555-9A739E04B141}" type="datetimeFigureOut">
              <a:rPr lang="en-US" smtClean="0"/>
              <a:t>2/19/2012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5A8C-B218-42A8-A5AC-2A2A0AAFC5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1ED2-E7EB-4F0E-8555-9A739E04B141}" type="datetimeFigureOut">
              <a:rPr lang="en-US" smtClean="0"/>
              <a:t>2/19/2012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5A8C-B218-42A8-A5AC-2A2A0AAFC5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1ED2-E7EB-4F0E-8555-9A739E04B141}" type="datetimeFigureOut">
              <a:rPr lang="en-US" smtClean="0"/>
              <a:t>2/19/2012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5A8C-B218-42A8-A5AC-2A2A0AAFC5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1ED2-E7EB-4F0E-8555-9A739E04B141}" type="datetimeFigureOut">
              <a:rPr lang="en-US" smtClean="0"/>
              <a:t>2/19/2012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1895A8C-B218-42A8-A5AC-2A2A0AAFC51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1ED2-E7EB-4F0E-8555-9A739E04B141}" type="datetimeFigureOut">
              <a:rPr lang="en-US" smtClean="0"/>
              <a:t>2/19/2012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5A8C-B218-42A8-A5AC-2A2A0AAFC5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1ED2-E7EB-4F0E-8555-9A739E04B141}" type="datetimeFigureOut">
              <a:rPr lang="en-US" smtClean="0"/>
              <a:t>2/19/2012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5A8C-B218-42A8-A5AC-2A2A0AAFC5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1ED2-E7EB-4F0E-8555-9A739E04B141}" type="datetimeFigureOut">
              <a:rPr lang="en-US" smtClean="0"/>
              <a:t>2/19/2012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5A8C-B218-42A8-A5AC-2A2A0AAFC5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1ED2-E7EB-4F0E-8555-9A739E04B141}" type="datetimeFigureOut">
              <a:rPr lang="en-US" smtClean="0"/>
              <a:t>2/19/2012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5A8C-B218-42A8-A5AC-2A2A0AAFC5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1ED2-E7EB-4F0E-8555-9A739E04B141}" type="datetimeFigureOut">
              <a:rPr lang="en-US" smtClean="0"/>
              <a:t>2/19/2012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5A8C-B218-42A8-A5AC-2A2A0AAFC5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1ED2-E7EB-4F0E-8555-9A739E04B141}" type="datetimeFigureOut">
              <a:rPr lang="en-US" smtClean="0"/>
              <a:t>2/19/2012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5A8C-B218-42A8-A5AC-2A2A0AAFC5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D8D1ED2-E7EB-4F0E-8555-9A739E04B141}" type="datetimeFigureOut">
              <a:rPr lang="en-US" smtClean="0"/>
              <a:t>2/19/2012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895A8C-B218-42A8-A5AC-2A2A0AAFC51A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Categorical Analysis of Barriers &amp; Facilitators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Name </a:t>
            </a:r>
          </a:p>
          <a:p>
            <a:r>
              <a:rPr lang="en-US" dirty="0" smtClean="0"/>
              <a:t>Course </a:t>
            </a:r>
          </a:p>
          <a:p>
            <a:r>
              <a:rPr lang="en-US" dirty="0" smtClean="0"/>
              <a:t>Instructor </a:t>
            </a:r>
          </a:p>
          <a:p>
            <a:r>
              <a:rPr lang="en-US" dirty="0" smtClean="0"/>
              <a:t>Date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24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Analysis: Strategies to </a:t>
            </a:r>
            <a:r>
              <a:rPr lang="en-US" dirty="0" smtClean="0">
                <a:effectLst/>
              </a:rPr>
              <a:t>Enhance </a:t>
            </a:r>
            <a:r>
              <a:rPr lang="en-US" dirty="0">
                <a:effectLst/>
              </a:rPr>
              <a:t>F</a:t>
            </a:r>
            <a:r>
              <a:rPr lang="en-US" dirty="0" smtClean="0">
                <a:effectLst/>
              </a:rPr>
              <a:t>acilitators </a:t>
            </a:r>
            <a:r>
              <a:rPr lang="en-US" dirty="0">
                <a:effectLst/>
              </a:rPr>
              <a:t>and </a:t>
            </a:r>
            <a:r>
              <a:rPr lang="en-US" dirty="0" smtClean="0">
                <a:effectLst/>
              </a:rPr>
              <a:t>Overcome </a:t>
            </a:r>
            <a:r>
              <a:rPr lang="en-US" dirty="0">
                <a:effectLst/>
              </a:rPr>
              <a:t>B</a:t>
            </a:r>
            <a:r>
              <a:rPr lang="en-US" dirty="0" smtClean="0">
                <a:effectLst/>
              </a:rPr>
              <a:t>arriers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2">
                  <a:lumMod val="50000"/>
                </a:schemeClr>
              </a:buClr>
              <a:buFont typeface="Wingdings 2" pitchFamily="18" charset="2"/>
              <a:buChar char=""/>
            </a:pPr>
            <a:r>
              <a:rPr lang="en-US" sz="30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rPr>
              <a:t>Enhance Facilitators: </a:t>
            </a:r>
          </a:p>
          <a:p>
            <a:pPr lvl="1">
              <a:buClr>
                <a:schemeClr val="tx2">
                  <a:lumMod val="50000"/>
                </a:schemeClr>
              </a:buClr>
              <a:buFont typeface="Wingdings 2" pitchFamily="18" charset="2"/>
              <a:buChar char=""/>
            </a:pP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System 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readiness can be determined by the following indicators: </a:t>
            </a:r>
          </a:p>
          <a:p>
            <a:pPr lvl="3">
              <a:buClr>
                <a:schemeClr val="tx2">
                  <a:lumMod val="50000"/>
                </a:schemeClr>
              </a:buClr>
              <a:buFont typeface="Wingdings 2" pitchFamily="18" charset="2"/>
              <a:buChar char=""/>
            </a:pP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The proposed innovation for change fits the organizations goals </a:t>
            </a:r>
          </a:p>
          <a:p>
            <a:pPr lvl="3">
              <a:buClr>
                <a:schemeClr val="tx2">
                  <a:lumMod val="50000"/>
                </a:schemeClr>
              </a:buClr>
              <a:buFont typeface="Wingdings 2" pitchFamily="18" charset="2"/>
              <a:buChar char=""/>
            </a:pP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Support of the project is positive and strong </a:t>
            </a:r>
          </a:p>
          <a:p>
            <a:pPr lvl="3">
              <a:buClr>
                <a:schemeClr val="tx2">
                  <a:lumMod val="50000"/>
                </a:schemeClr>
              </a:buClr>
              <a:buFont typeface="Wingdings 2" pitchFamily="18" charset="2"/>
              <a:buChar char=""/>
            </a:pP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Administration has provided time specifically dedicated to the development and implementation and appropriate staffing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60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Analysis: Strategies to </a:t>
            </a:r>
            <a:r>
              <a:rPr lang="en-US" dirty="0" smtClean="0">
                <a:effectLst/>
              </a:rPr>
              <a:t>Enhance </a:t>
            </a:r>
            <a:r>
              <a:rPr lang="en-US" dirty="0">
                <a:effectLst/>
              </a:rPr>
              <a:t>F</a:t>
            </a:r>
            <a:r>
              <a:rPr lang="en-US" dirty="0" smtClean="0">
                <a:effectLst/>
              </a:rPr>
              <a:t>acilitators </a:t>
            </a:r>
            <a:r>
              <a:rPr lang="en-US" dirty="0">
                <a:effectLst/>
              </a:rPr>
              <a:t>and </a:t>
            </a:r>
            <a:r>
              <a:rPr lang="en-US" dirty="0" smtClean="0">
                <a:effectLst/>
              </a:rPr>
              <a:t>Overcome </a:t>
            </a:r>
            <a:r>
              <a:rPr lang="en-US" dirty="0">
                <a:effectLst/>
              </a:rPr>
              <a:t>B</a:t>
            </a:r>
            <a:r>
              <a:rPr lang="en-US" dirty="0" smtClean="0">
                <a:effectLst/>
              </a:rPr>
              <a:t>arriers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50000"/>
                </a:schemeClr>
              </a:buClr>
              <a:buFont typeface="Wingdings 2" pitchFamily="18" charset="2"/>
              <a:buChar char=""/>
            </a:pPr>
            <a:r>
              <a:rPr lang="en-US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rPr>
              <a:t>Overcome Barriers: </a:t>
            </a:r>
          </a:p>
          <a:p>
            <a:pPr lvl="1">
              <a:buClr>
                <a:schemeClr val="tx2">
                  <a:lumMod val="50000"/>
                </a:schemeClr>
              </a:buClr>
              <a:buFont typeface="Wingdings 2" pitchFamily="18" charset="2"/>
              <a:buChar char=""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Nurse-led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education can decrease hospitalization and mortality related to chronic heart failure (Stromberg et al.,2003) </a:t>
            </a:r>
          </a:p>
          <a:p>
            <a:pPr lvl="1">
              <a:buClr>
                <a:schemeClr val="tx2">
                  <a:lumMod val="50000"/>
                </a:schemeClr>
              </a:buClr>
              <a:buFont typeface="Wingdings 2" pitchFamily="18" charset="2"/>
              <a:buChar char=""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Patients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needed frequent interventions to manage and treat the course of their heart disease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and to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maintain clinical stability (Case et al., 2010) </a:t>
            </a:r>
          </a:p>
          <a:p>
            <a:pPr lvl="1">
              <a:buClr>
                <a:schemeClr val="tx2">
                  <a:lumMod val="50000"/>
                </a:schemeClr>
              </a:buClr>
              <a:buFont typeface="Wingdings 2" pitchFamily="18" charset="2"/>
              <a:buChar char=""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The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intensity of care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received as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an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outpatient directly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correlation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with the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degree of renal function after hospitalization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(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Shah et al., 2005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)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407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Analysis: Strategies to </a:t>
            </a:r>
            <a:r>
              <a:rPr lang="en-US" dirty="0" smtClean="0">
                <a:effectLst/>
              </a:rPr>
              <a:t>Enhance </a:t>
            </a:r>
            <a:r>
              <a:rPr lang="en-US" dirty="0">
                <a:effectLst/>
              </a:rPr>
              <a:t>F</a:t>
            </a:r>
            <a:r>
              <a:rPr lang="en-US" dirty="0" smtClean="0">
                <a:effectLst/>
              </a:rPr>
              <a:t>acilitators </a:t>
            </a:r>
            <a:r>
              <a:rPr lang="en-US" dirty="0">
                <a:effectLst/>
              </a:rPr>
              <a:t>and </a:t>
            </a:r>
            <a:r>
              <a:rPr lang="en-US" dirty="0" smtClean="0">
                <a:effectLst/>
              </a:rPr>
              <a:t>Overcome </a:t>
            </a:r>
            <a:r>
              <a:rPr lang="en-US" dirty="0">
                <a:effectLst/>
              </a:rPr>
              <a:t>B</a:t>
            </a:r>
            <a:r>
              <a:rPr lang="en-US" dirty="0" smtClean="0">
                <a:effectLst/>
              </a:rPr>
              <a:t>arriers </a:t>
            </a:r>
            <a:endParaRPr lang="en-US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371600" y="1752600"/>
            <a:ext cx="6324600" cy="51816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200" i="1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606550" y="5867400"/>
            <a:ext cx="55181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Greenhalgh et al. </a:t>
            </a:r>
            <a:r>
              <a:rPr lang="en-US" sz="2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(2005) Model </a:t>
            </a:r>
            <a:r>
              <a:rPr lang="en-US" sz="20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for Diffusion, Dissemination, &amp; Implementation- </a:t>
            </a:r>
            <a:r>
              <a:rPr lang="en-US" sz="2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Emphasizing Organizational </a:t>
            </a:r>
            <a:r>
              <a:rPr lang="en-US" sz="20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Factors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4648200" y="1905000"/>
            <a:ext cx="2895600" cy="36576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200" i="1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1524000" y="2743200"/>
            <a:ext cx="1447800" cy="10668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sz="1400" b="1" i="1" dirty="0"/>
              <a:t>Knowledge </a:t>
            </a:r>
          </a:p>
          <a:p>
            <a:r>
              <a:rPr lang="en-US" sz="1400" b="1" i="1" dirty="0"/>
              <a:t>purveyors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1524000" y="1981200"/>
            <a:ext cx="1447800" cy="6096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sz="1400" b="1" i="1" dirty="0"/>
              <a:t>Resource System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1524000" y="4114800"/>
            <a:ext cx="1447800" cy="914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r>
              <a:rPr lang="en-US" sz="1400" b="1" i="1" dirty="0"/>
              <a:t>Change agency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2667000" y="2514600"/>
            <a:ext cx="1295400" cy="304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The Innovation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1524000" y="3810000"/>
            <a:ext cx="1600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dirty="0"/>
              <a:t>Dissemination</a:t>
            </a: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2971800" y="4648200"/>
            <a:ext cx="1676400" cy="409575"/>
          </a:xfrm>
          <a:prstGeom prst="leftRightArrow">
            <a:avLst>
              <a:gd name="adj1" fmla="val 50000"/>
              <a:gd name="adj2" fmla="val 81860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LINKAGE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549358" y="5181600"/>
            <a:ext cx="1289135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 i="1" dirty="0">
                <a:solidFill>
                  <a:schemeClr val="accent3">
                    <a:lumMod val="50000"/>
                  </a:schemeClr>
                </a:solidFill>
              </a:rPr>
              <a:t>Outer context</a:t>
            </a: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5486400" y="2971800"/>
            <a:ext cx="1447800" cy="30480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>
                <a:solidFill>
                  <a:schemeClr val="accent3">
                    <a:lumMod val="50000"/>
                  </a:schemeClr>
                </a:solidFill>
              </a:rPr>
              <a:t>System readiness</a:t>
            </a:r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>
            <a:off x="5486400" y="3733800"/>
            <a:ext cx="16383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 dirty="0"/>
              <a:t>Adoption / assimilation</a:t>
            </a:r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>
            <a:off x="5486400" y="4495800"/>
            <a:ext cx="1447800" cy="30480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>
                <a:solidFill>
                  <a:schemeClr val="accent3">
                    <a:lumMod val="50000"/>
                  </a:schemeClr>
                </a:solidFill>
              </a:rPr>
              <a:t>Implementation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887913" y="1905000"/>
            <a:ext cx="11785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i="1" dirty="0"/>
              <a:t>User System</a:t>
            </a: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2286000" y="2819400"/>
            <a:ext cx="990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3276600" y="2819400"/>
            <a:ext cx="22098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3124200" y="39624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3962400" y="26670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6096000" y="2514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6096000" y="3276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6096000" y="4038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6096000" y="4800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" name="AutoShape 24"/>
          <p:cNvSpPr>
            <a:spLocks noChangeArrowheads="1"/>
          </p:cNvSpPr>
          <p:nvPr/>
        </p:nvSpPr>
        <p:spPr bwMode="auto">
          <a:xfrm>
            <a:off x="2971800" y="1876425"/>
            <a:ext cx="1752600" cy="409575"/>
          </a:xfrm>
          <a:prstGeom prst="leftRightArrow">
            <a:avLst>
              <a:gd name="adj1" fmla="val 50000"/>
              <a:gd name="adj2" fmla="val 85581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LINKAGE</a:t>
            </a:r>
          </a:p>
        </p:txBody>
      </p:sp>
      <p:sp>
        <p:nvSpPr>
          <p:cNvPr id="27" name="AutoShape 25"/>
          <p:cNvSpPr>
            <a:spLocks noChangeArrowheads="1"/>
          </p:cNvSpPr>
          <p:nvPr/>
        </p:nvSpPr>
        <p:spPr bwMode="auto">
          <a:xfrm>
            <a:off x="5486400" y="5257800"/>
            <a:ext cx="14478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 dirty="0"/>
              <a:t>Consequences</a:t>
            </a:r>
          </a:p>
        </p:txBody>
      </p:sp>
      <p:sp>
        <p:nvSpPr>
          <p:cNvPr id="28" name="AutoShape 26"/>
          <p:cNvSpPr>
            <a:spLocks noChangeArrowheads="1"/>
          </p:cNvSpPr>
          <p:nvPr/>
        </p:nvSpPr>
        <p:spPr bwMode="auto">
          <a:xfrm>
            <a:off x="5181600" y="2179638"/>
            <a:ext cx="1752600" cy="334962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>
                <a:solidFill>
                  <a:schemeClr val="accent3">
                    <a:lumMod val="50000"/>
                  </a:schemeClr>
                </a:solidFill>
              </a:rPr>
              <a:t>System antecedents</a:t>
            </a:r>
          </a:p>
        </p:txBody>
      </p:sp>
      <p:sp>
        <p:nvSpPr>
          <p:cNvPr id="29" name="AutoShape 27"/>
          <p:cNvSpPr>
            <a:spLocks/>
          </p:cNvSpPr>
          <p:nvPr/>
        </p:nvSpPr>
        <p:spPr bwMode="auto">
          <a:xfrm>
            <a:off x="6934200" y="2362200"/>
            <a:ext cx="381000" cy="3048000"/>
          </a:xfrm>
          <a:prstGeom prst="rightBracket">
            <a:avLst>
              <a:gd name="adj" fmla="val 66667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AutoShape 28"/>
          <p:cNvSpPr>
            <a:spLocks noChangeArrowheads="1"/>
          </p:cNvSpPr>
          <p:nvPr/>
        </p:nvSpPr>
        <p:spPr bwMode="auto">
          <a:xfrm>
            <a:off x="3124200" y="3124200"/>
            <a:ext cx="1524000" cy="381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Diffusion</a:t>
            </a:r>
          </a:p>
        </p:txBody>
      </p:sp>
    </p:spTree>
    <p:extLst>
      <p:ext uri="{BB962C8B-B14F-4D97-AF65-F5344CB8AC3E}">
        <p14:creationId xmlns:p14="http://schemas.microsoft.com/office/powerpoint/2010/main" val="3845888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References 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hangingPunct="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Cardiovascular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Associates. (2012). Locations. Retrieved from http://www.cvapc.com/handler.cfm?event=practice,template&amp;cpid=12757</a:t>
            </a:r>
          </a:p>
          <a:p>
            <a:pPr hangingPunct="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Case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 R., Haynes, D., Holaday, B., &amp; Parker, V. G. (2010, March/April). Evidenced-based nursing: the role of the advanced practice registered nurse in the management of heart failure patients in the outpatients setting. </a:t>
            </a:r>
            <a:r>
              <a:rPr lang="en-US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Dimensions of Critical Care Nursing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 </a:t>
            </a:r>
            <a:r>
              <a:rPr lang="en-US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29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(2), 57-62.</a:t>
            </a:r>
          </a:p>
          <a:p>
            <a:pPr hangingPunct="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Greenhalgh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T,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et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al.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(2005). Diffusion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of innovations in health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service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organisations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 systematic literature review. Malden, MA: Blackwell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;.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hangingPunct="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Shah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 M. R.,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Flavell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 C. M.,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Weintraub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 J. R., Young, M. A., Hasselblad, V., Fang, J. C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., Stevenson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 L. W. (2005,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April).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Intensity and focus of heart failure disease management after hospital discharge. </a:t>
            </a:r>
            <a:r>
              <a:rPr lang="en-US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American Heart Journal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 </a:t>
            </a:r>
            <a:r>
              <a:rPr lang="en-US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149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(4), 715-721. Retrieved from http://www.ncbi.nlm.nih.gov/pubmed/15990758</a:t>
            </a:r>
          </a:p>
          <a:p>
            <a:pPr hangingPunct="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Stromberg, A.,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Martensson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 J.,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Fridlund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 B., Levin, L. A.,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Karlsson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 J. E., &amp;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Dahlstrom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 U. (2003, Jun). Nurse-led heart failure clinics improve survival and self-care behavior in patients with heart failure: results from a prospective randomized trial. </a:t>
            </a:r>
            <a:r>
              <a:rPr lang="en-US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European Heart Journal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 </a:t>
            </a:r>
            <a:r>
              <a:rPr lang="en-US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24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(11), 1014-1023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.  </a:t>
            </a:r>
          </a:p>
          <a:p>
            <a:pPr hangingPunct="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Titler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, M. (</a:t>
            </a:r>
            <a:r>
              <a:rPr lang="en-US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n.d.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). Chapter 7. The Evidence for Evidence-Based Practice Implementation.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r>
              <a:rPr lang="en-US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Patient Safety and Quality: An Evidence-Based Handbook for </a:t>
            </a:r>
            <a:r>
              <a:rPr lang="en-US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Nurses,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1, pp.1-49. </a:t>
            </a:r>
          </a:p>
        </p:txBody>
      </p:sp>
    </p:spTree>
    <p:extLst>
      <p:ext uri="{BB962C8B-B14F-4D97-AF65-F5344CB8AC3E}">
        <p14:creationId xmlns:p14="http://schemas.microsoft.com/office/powerpoint/2010/main" val="22382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Introduction, Setting, &amp; Description of EBP Project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572000" cy="4953000"/>
          </a:xfrm>
        </p:spPr>
        <p:txBody>
          <a:bodyPr>
            <a:normAutofit fontScale="85000" lnSpcReduction="10000"/>
          </a:bodyPr>
          <a:lstStyle/>
          <a:p>
            <a:pPr>
              <a:buClr>
                <a:schemeClr val="accent3">
                  <a:lumMod val="50000"/>
                </a:schemeClr>
              </a:buClr>
              <a:buSzPct val="70000"/>
              <a:buFont typeface="Wingdings" pitchFamily="2" charset="2"/>
              <a:buChar char="Ø"/>
            </a:pPr>
            <a:r>
              <a:rPr lang="en-US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Trinity </a:t>
            </a:r>
            <a:r>
              <a:rPr lang="en-US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Medical </a:t>
            </a:r>
            <a:r>
              <a:rPr lang="en-US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Center</a:t>
            </a:r>
          </a:p>
          <a:p>
            <a:pPr>
              <a:buClr>
                <a:schemeClr val="accent3">
                  <a:lumMod val="50000"/>
                </a:schemeClr>
              </a:buClr>
              <a:buSzPct val="70000"/>
              <a:buFont typeface="Wingdings" pitchFamily="2" charset="2"/>
              <a:buChar char="Ø"/>
            </a:pPr>
            <a:r>
              <a:rPr lang="en-US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Brookwood</a:t>
            </a:r>
            <a:r>
              <a:rPr lang="en-US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Medical Center and Women's Cardiovascular Clinic </a:t>
            </a:r>
            <a:endParaRPr lang="en-US" b="1" i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Clr>
                <a:schemeClr val="accent3">
                  <a:lumMod val="50000"/>
                </a:schemeClr>
              </a:buClr>
              <a:buSzPct val="70000"/>
              <a:buFont typeface="Wingdings" pitchFamily="2" charset="2"/>
              <a:buChar char="Ø"/>
            </a:pPr>
            <a:r>
              <a:rPr lang="en-US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Shelby </a:t>
            </a:r>
            <a:r>
              <a:rPr lang="en-US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Baptist Medical Center </a:t>
            </a:r>
            <a:endParaRPr lang="en-US" b="1" i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Clr>
                <a:schemeClr val="accent3">
                  <a:lumMod val="50000"/>
                </a:schemeClr>
              </a:buClr>
              <a:buSzPct val="70000"/>
              <a:buFont typeface="Wingdings" pitchFamily="2" charset="2"/>
              <a:buChar char="Ø"/>
            </a:pPr>
            <a:r>
              <a:rPr lang="en-US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Citizens </a:t>
            </a:r>
            <a:r>
              <a:rPr lang="en-US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Baptist Medical Center </a:t>
            </a:r>
            <a:endParaRPr lang="en-US" b="1" i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Clr>
                <a:schemeClr val="accent3">
                  <a:lumMod val="50000"/>
                </a:schemeClr>
              </a:buClr>
              <a:buSzPct val="70000"/>
              <a:buFont typeface="Wingdings" pitchFamily="2" charset="2"/>
              <a:buChar char="Ø"/>
            </a:pPr>
            <a:r>
              <a:rPr lang="en-US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Coosa </a:t>
            </a:r>
            <a:r>
              <a:rPr lang="en-US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Valley Medical Center </a:t>
            </a:r>
            <a:endParaRPr lang="en-US" b="1" i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Clr>
                <a:schemeClr val="accent3">
                  <a:lumMod val="50000"/>
                </a:schemeClr>
              </a:buClr>
              <a:buSzPct val="70000"/>
              <a:buFont typeface="Wingdings" pitchFamily="2" charset="2"/>
              <a:buChar char="Ø"/>
            </a:pPr>
            <a:r>
              <a:rPr lang="en-US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St</a:t>
            </a:r>
            <a:r>
              <a:rPr lang="en-US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Vincent's Blount </a:t>
            </a:r>
            <a:endParaRPr lang="en-US" b="1" i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Clr>
                <a:schemeClr val="accent3">
                  <a:lumMod val="50000"/>
                </a:schemeClr>
              </a:buClr>
              <a:buSzPct val="70000"/>
              <a:buFont typeface="Wingdings" pitchFamily="2" charset="2"/>
              <a:buChar char="Ø"/>
            </a:pPr>
            <a:r>
              <a:rPr lang="en-US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St</a:t>
            </a:r>
            <a:r>
              <a:rPr lang="en-US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Vincent's St. Clair </a:t>
            </a:r>
            <a:endParaRPr lang="en-US" b="1" i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Clr>
                <a:schemeClr val="accent3">
                  <a:lumMod val="50000"/>
                </a:schemeClr>
              </a:buClr>
              <a:buSzPct val="70000"/>
              <a:buFont typeface="Wingdings" pitchFamily="2" charset="2"/>
              <a:buChar char="Ø"/>
            </a:pPr>
            <a:r>
              <a:rPr lang="en-US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Outreach </a:t>
            </a:r>
            <a:r>
              <a:rPr lang="en-US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Locations - Clanton </a:t>
            </a:r>
            <a:endParaRPr lang="en-US" b="1" i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Clr>
                <a:schemeClr val="accent3">
                  <a:lumMod val="50000"/>
                </a:schemeClr>
              </a:buClr>
              <a:buSzPct val="70000"/>
              <a:buFont typeface="Wingdings" pitchFamily="2" charset="2"/>
              <a:buChar char="Ø"/>
            </a:pPr>
            <a:r>
              <a:rPr lang="en-US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Outreach </a:t>
            </a:r>
            <a:r>
              <a:rPr lang="en-US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Locations - Fultondale </a:t>
            </a:r>
            <a:r>
              <a:rPr lang="en-US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</a:t>
            </a:r>
          </a:p>
          <a:p>
            <a:pPr>
              <a:buClr>
                <a:schemeClr val="accent3">
                  <a:lumMod val="50000"/>
                </a:schemeClr>
              </a:buClr>
              <a:buSzPct val="70000"/>
              <a:buFont typeface="Wingdings" pitchFamily="2" charset="2"/>
              <a:buChar char="Ø"/>
            </a:pPr>
            <a:r>
              <a:rPr lang="en-US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Narrows/Birmingham</a:t>
            </a:r>
            <a:endParaRPr lang="en-US" b="1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 descr="Outreach Locations - Clanton - Cardiovascular Associates, P.C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546" y="3435928"/>
            <a:ext cx="3952875" cy="98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osa Valley Medical Center - Cardiovascular Associates, P.C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527" y="1371601"/>
            <a:ext cx="3952875" cy="99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4800" y="6444734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(Cardiovascular Associates, 2012)</a:t>
            </a:r>
            <a:endParaRPr lang="en-US" dirty="0"/>
          </a:p>
        </p:txBody>
      </p:sp>
      <p:pic>
        <p:nvPicPr>
          <p:cNvPr id="1032" name="Picture 8" descr="Shelby Baptist Medical Center - Cardiovascular Associates, P.C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1490" y="2362201"/>
            <a:ext cx="3952875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Brookwood Medical Center - Cardiovascular Associates, P.C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1489" y="4419600"/>
            <a:ext cx="3952875" cy="104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Trinity Medical Center - Cardiovascular Associates, P.C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418" y="5465617"/>
            <a:ext cx="3952875" cy="116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287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Description of Organization and Statement of the Problem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4">
                  <a:lumMod val="75000"/>
                </a:schemeClr>
              </a:buClr>
              <a:buFont typeface="Wingdings 2" pitchFamily="18" charset="2"/>
              <a:buChar char=""/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Cardiovascular Associates of the Southeast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was established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65 years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ago 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 2" pitchFamily="18" charset="2"/>
              <a:buChar char=""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The center currently provides heart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and vascular care to over 46,000 patients a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year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 2" pitchFamily="18" charset="2"/>
              <a:buChar char=""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The private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cardiology practice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is comprised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of 30 cardiologist and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 staff of Nurse Practitioners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 2" pitchFamily="18" charset="2"/>
              <a:buChar char=""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Problem: The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medical center currently has a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25% readmission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rate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for heart failure patients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of 30 days  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70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Analysis: Identification of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Facilitators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Barriers</a:t>
            </a:r>
            <a:endParaRPr lang="en-US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AutoShape 2"/>
          <p:cNvSpPr>
            <a:spLocks noChangeArrowheads="1"/>
          </p:cNvSpPr>
          <p:nvPr/>
        </p:nvSpPr>
        <p:spPr bwMode="auto">
          <a:xfrm>
            <a:off x="1371600" y="1676400"/>
            <a:ext cx="6324600" cy="51816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200" i="1" dirty="0"/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1371600" y="5875991"/>
            <a:ext cx="6172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Greenhalgh et </a:t>
            </a:r>
            <a:r>
              <a:rPr lang="en-US" sz="2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al. (2005) Model </a:t>
            </a:r>
            <a:r>
              <a:rPr lang="en-US" sz="20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for Diffusion, Dissemination, </a:t>
            </a:r>
            <a:r>
              <a:rPr lang="en-US" sz="2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&amp; Implementation</a:t>
            </a:r>
            <a:endParaRPr lang="en-US" sz="2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5" name="AutoShape 4"/>
          <p:cNvSpPr>
            <a:spLocks noChangeArrowheads="1"/>
          </p:cNvSpPr>
          <p:nvPr/>
        </p:nvSpPr>
        <p:spPr bwMode="auto">
          <a:xfrm>
            <a:off x="4648200" y="1905000"/>
            <a:ext cx="2895600" cy="36576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200" i="1" dirty="0"/>
          </a:p>
        </p:txBody>
      </p:sp>
      <p:sp>
        <p:nvSpPr>
          <p:cNvPr id="36" name="AutoShape 5"/>
          <p:cNvSpPr>
            <a:spLocks noChangeArrowheads="1"/>
          </p:cNvSpPr>
          <p:nvPr/>
        </p:nvSpPr>
        <p:spPr bwMode="auto">
          <a:xfrm>
            <a:off x="1524000" y="2743200"/>
            <a:ext cx="1447800" cy="10668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sz="1400" b="1" i="1" dirty="0"/>
              <a:t>Knowledge </a:t>
            </a:r>
          </a:p>
          <a:p>
            <a:r>
              <a:rPr lang="en-US" sz="1400" b="1" i="1" dirty="0"/>
              <a:t>purveyors</a:t>
            </a:r>
          </a:p>
        </p:txBody>
      </p:sp>
      <p:sp>
        <p:nvSpPr>
          <p:cNvPr id="37" name="AutoShape 6"/>
          <p:cNvSpPr>
            <a:spLocks noChangeArrowheads="1"/>
          </p:cNvSpPr>
          <p:nvPr/>
        </p:nvSpPr>
        <p:spPr bwMode="auto">
          <a:xfrm>
            <a:off x="1524000" y="1981200"/>
            <a:ext cx="1447800" cy="6096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sz="1400" b="1" i="1" dirty="0"/>
              <a:t>Resource System</a:t>
            </a:r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1524000" y="4114800"/>
            <a:ext cx="1447800" cy="914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r>
              <a:rPr lang="en-US" sz="1400" b="1" i="1" dirty="0"/>
              <a:t>Change agency</a:t>
            </a:r>
          </a:p>
        </p:txBody>
      </p:sp>
      <p:sp>
        <p:nvSpPr>
          <p:cNvPr id="39" name="AutoShape 8"/>
          <p:cNvSpPr>
            <a:spLocks noChangeArrowheads="1"/>
          </p:cNvSpPr>
          <p:nvPr/>
        </p:nvSpPr>
        <p:spPr bwMode="auto">
          <a:xfrm>
            <a:off x="2305050" y="2521527"/>
            <a:ext cx="1638300" cy="304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dirty="0"/>
              <a:t>The Innovation</a:t>
            </a:r>
          </a:p>
        </p:txBody>
      </p:sp>
      <p:sp>
        <p:nvSpPr>
          <p:cNvPr id="40" name="AutoShape 9"/>
          <p:cNvSpPr>
            <a:spLocks noChangeArrowheads="1"/>
          </p:cNvSpPr>
          <p:nvPr/>
        </p:nvSpPr>
        <p:spPr bwMode="auto">
          <a:xfrm>
            <a:off x="1524000" y="3810000"/>
            <a:ext cx="1600200" cy="304800"/>
          </a:xfrm>
          <a:prstGeom prst="roundRect">
            <a:avLst>
              <a:gd name="adj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Dissemination</a:t>
            </a:r>
          </a:p>
        </p:txBody>
      </p:sp>
      <p:sp>
        <p:nvSpPr>
          <p:cNvPr id="41" name="AutoShape 10"/>
          <p:cNvSpPr>
            <a:spLocks noChangeArrowheads="1"/>
          </p:cNvSpPr>
          <p:nvPr/>
        </p:nvSpPr>
        <p:spPr bwMode="auto">
          <a:xfrm>
            <a:off x="2971800" y="4648200"/>
            <a:ext cx="1676400" cy="409575"/>
          </a:xfrm>
          <a:prstGeom prst="leftRightArrow">
            <a:avLst>
              <a:gd name="adj1" fmla="val 50000"/>
              <a:gd name="adj2" fmla="val 81860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LINKAGE</a:t>
            </a:r>
          </a:p>
        </p:txBody>
      </p:sp>
      <p:sp>
        <p:nvSpPr>
          <p:cNvPr id="42" name="Text Box 11"/>
          <p:cNvSpPr txBox="1">
            <a:spLocks noChangeArrowheads="1"/>
          </p:cNvSpPr>
          <p:nvPr/>
        </p:nvSpPr>
        <p:spPr bwMode="auto">
          <a:xfrm>
            <a:off x="1549358" y="5334000"/>
            <a:ext cx="128913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 i="1" dirty="0"/>
              <a:t>Outer context</a:t>
            </a:r>
          </a:p>
        </p:txBody>
      </p:sp>
      <p:sp>
        <p:nvSpPr>
          <p:cNvPr id="43" name="AutoShape 12"/>
          <p:cNvSpPr>
            <a:spLocks noChangeArrowheads="1"/>
          </p:cNvSpPr>
          <p:nvPr/>
        </p:nvSpPr>
        <p:spPr bwMode="auto">
          <a:xfrm>
            <a:off x="5486400" y="2971800"/>
            <a:ext cx="1447800" cy="304800"/>
          </a:xfrm>
          <a:prstGeom prst="roundRect">
            <a:avLst>
              <a:gd name="adj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System</a:t>
            </a:r>
            <a:r>
              <a:rPr lang="en-US" sz="1200" b="1" dirty="0"/>
              <a:t> </a:t>
            </a:r>
            <a:r>
              <a:rPr lang="en-US" sz="1200" b="1" dirty="0">
                <a:solidFill>
                  <a:schemeClr val="bg1"/>
                </a:solidFill>
              </a:rPr>
              <a:t>readiness</a:t>
            </a:r>
          </a:p>
        </p:txBody>
      </p:sp>
      <p:sp>
        <p:nvSpPr>
          <p:cNvPr id="44" name="AutoShape 13"/>
          <p:cNvSpPr>
            <a:spLocks noChangeArrowheads="1"/>
          </p:cNvSpPr>
          <p:nvPr/>
        </p:nvSpPr>
        <p:spPr bwMode="auto">
          <a:xfrm>
            <a:off x="5257800" y="3733800"/>
            <a:ext cx="1866900" cy="304800"/>
          </a:xfrm>
          <a:prstGeom prst="roundRect">
            <a:avLst>
              <a:gd name="adj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Adoption / assimilation</a:t>
            </a:r>
          </a:p>
        </p:txBody>
      </p:sp>
      <p:sp>
        <p:nvSpPr>
          <p:cNvPr id="45" name="AutoShape 14"/>
          <p:cNvSpPr>
            <a:spLocks noChangeArrowheads="1"/>
          </p:cNvSpPr>
          <p:nvPr/>
        </p:nvSpPr>
        <p:spPr bwMode="auto">
          <a:xfrm>
            <a:off x="5486400" y="4495800"/>
            <a:ext cx="1447800" cy="304800"/>
          </a:xfrm>
          <a:prstGeom prst="roundRect">
            <a:avLst>
              <a:gd name="adj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Implementation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4887913" y="1905000"/>
            <a:ext cx="11785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i="1" dirty="0"/>
              <a:t>User System</a:t>
            </a:r>
          </a:p>
        </p:txBody>
      </p:sp>
      <p:sp>
        <p:nvSpPr>
          <p:cNvPr id="47" name="Line 16"/>
          <p:cNvSpPr>
            <a:spLocks noChangeShapeType="1"/>
          </p:cNvSpPr>
          <p:nvPr/>
        </p:nvSpPr>
        <p:spPr bwMode="auto">
          <a:xfrm flipH="1">
            <a:off x="2286000" y="2819400"/>
            <a:ext cx="990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48" name="Line 17"/>
          <p:cNvSpPr>
            <a:spLocks noChangeShapeType="1"/>
          </p:cNvSpPr>
          <p:nvPr/>
        </p:nvSpPr>
        <p:spPr bwMode="auto">
          <a:xfrm>
            <a:off x="3276600" y="2819400"/>
            <a:ext cx="22098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49" name="Line 18"/>
          <p:cNvSpPr>
            <a:spLocks noChangeShapeType="1"/>
          </p:cNvSpPr>
          <p:nvPr/>
        </p:nvSpPr>
        <p:spPr bwMode="auto">
          <a:xfrm>
            <a:off x="3124200" y="39624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50" name="Line 19"/>
          <p:cNvSpPr>
            <a:spLocks noChangeShapeType="1"/>
          </p:cNvSpPr>
          <p:nvPr/>
        </p:nvSpPr>
        <p:spPr bwMode="auto">
          <a:xfrm>
            <a:off x="3962400" y="26670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51" name="Line 20"/>
          <p:cNvSpPr>
            <a:spLocks noChangeShapeType="1"/>
          </p:cNvSpPr>
          <p:nvPr/>
        </p:nvSpPr>
        <p:spPr bwMode="auto">
          <a:xfrm>
            <a:off x="6096000" y="2514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6096000" y="3276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53" name="Line 22"/>
          <p:cNvSpPr>
            <a:spLocks noChangeShapeType="1"/>
          </p:cNvSpPr>
          <p:nvPr/>
        </p:nvSpPr>
        <p:spPr bwMode="auto">
          <a:xfrm>
            <a:off x="6096000" y="4038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54" name="Line 23"/>
          <p:cNvSpPr>
            <a:spLocks noChangeShapeType="1"/>
          </p:cNvSpPr>
          <p:nvPr/>
        </p:nvSpPr>
        <p:spPr bwMode="auto">
          <a:xfrm>
            <a:off x="6096000" y="4800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55" name="AutoShape 24"/>
          <p:cNvSpPr>
            <a:spLocks noChangeArrowheads="1"/>
          </p:cNvSpPr>
          <p:nvPr/>
        </p:nvSpPr>
        <p:spPr bwMode="auto">
          <a:xfrm>
            <a:off x="2971800" y="1876425"/>
            <a:ext cx="1752600" cy="409575"/>
          </a:xfrm>
          <a:prstGeom prst="leftRightArrow">
            <a:avLst>
              <a:gd name="adj1" fmla="val 50000"/>
              <a:gd name="adj2" fmla="val 85581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LINKAGE</a:t>
            </a:r>
          </a:p>
        </p:txBody>
      </p:sp>
      <p:sp>
        <p:nvSpPr>
          <p:cNvPr id="56" name="AutoShape 25"/>
          <p:cNvSpPr>
            <a:spLocks noChangeArrowheads="1"/>
          </p:cNvSpPr>
          <p:nvPr/>
        </p:nvSpPr>
        <p:spPr bwMode="auto">
          <a:xfrm>
            <a:off x="5486400" y="5257800"/>
            <a:ext cx="1447800" cy="304800"/>
          </a:xfrm>
          <a:prstGeom prst="roundRect">
            <a:avLst>
              <a:gd name="adj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Consequences</a:t>
            </a:r>
          </a:p>
        </p:txBody>
      </p:sp>
      <p:sp>
        <p:nvSpPr>
          <p:cNvPr id="57" name="AutoShape 26"/>
          <p:cNvSpPr>
            <a:spLocks noChangeArrowheads="1"/>
          </p:cNvSpPr>
          <p:nvPr/>
        </p:nvSpPr>
        <p:spPr bwMode="auto">
          <a:xfrm>
            <a:off x="5486400" y="2209800"/>
            <a:ext cx="1447800" cy="304800"/>
          </a:xfrm>
          <a:prstGeom prst="roundRect">
            <a:avLst>
              <a:gd name="adj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System antecedents</a:t>
            </a:r>
          </a:p>
        </p:txBody>
      </p:sp>
      <p:sp>
        <p:nvSpPr>
          <p:cNvPr id="58" name="AutoShape 27"/>
          <p:cNvSpPr>
            <a:spLocks/>
          </p:cNvSpPr>
          <p:nvPr/>
        </p:nvSpPr>
        <p:spPr bwMode="auto">
          <a:xfrm>
            <a:off x="6934200" y="2362200"/>
            <a:ext cx="381000" cy="3048000"/>
          </a:xfrm>
          <a:prstGeom prst="rightBracket">
            <a:avLst>
              <a:gd name="adj" fmla="val 66667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9" name="AutoShape 28"/>
          <p:cNvSpPr>
            <a:spLocks noChangeArrowheads="1"/>
          </p:cNvSpPr>
          <p:nvPr/>
        </p:nvSpPr>
        <p:spPr bwMode="auto">
          <a:xfrm>
            <a:off x="3124200" y="3124200"/>
            <a:ext cx="1524000" cy="381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dirty="0"/>
              <a:t>Diffusion</a:t>
            </a:r>
          </a:p>
        </p:txBody>
      </p:sp>
    </p:spTree>
    <p:extLst>
      <p:ext uri="{BB962C8B-B14F-4D97-AF65-F5344CB8AC3E}">
        <p14:creationId xmlns:p14="http://schemas.microsoft.com/office/powerpoint/2010/main" val="321432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Description of Barriers and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Facilitators: Innovations 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>
                  <a:lumMod val="50000"/>
                </a:schemeClr>
              </a:buClr>
              <a:buFont typeface="Wingdings 2" pitchFamily="18" charset="2"/>
              <a:buChar char=""/>
            </a:pP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Handwriting" pitchFamily="66" charset="0"/>
              </a:rPr>
              <a:t>Facilitators: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 2" pitchFamily="18" charset="2"/>
              <a:buChar char=""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heart failure clinic is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highly observable 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 2" pitchFamily="18" charset="2"/>
              <a:buChar char=""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Results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are immediately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eminent to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each individual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provider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 2" pitchFamily="18" charset="2"/>
              <a:buChar char=""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This method requires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progressive data collection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 2" pitchFamily="18" charset="2"/>
              <a:buChar char=""/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Innovations present the potential for high return on investment by decreasing length of stays and decrease 30 day readmissions </a:t>
            </a:r>
            <a:endParaRPr lang="en-US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496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Description of Barriers and Facilitators: Innovations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rPr>
              <a:t>Barriers:  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Organizational size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haracteristics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users 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 are unaware that change is a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 and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 to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encourage and teach peers about the change in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  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Ability to reinforce and sustain the new practice, which will lead to intermittent actions that quickly fade,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allowing more traditional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methods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care to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 </a:t>
            </a:r>
          </a:p>
          <a:p>
            <a:pPr marL="585216" lvl="1" indent="0">
              <a:buClr>
                <a:schemeClr val="accent3">
                  <a:lumMod val="75000"/>
                </a:schemeClr>
              </a:buClr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Titler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n.d.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30543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Description of Barriers and Facilitators: Innovations </a:t>
            </a:r>
            <a:endParaRPr lang="en-US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371600" y="1600200"/>
            <a:ext cx="6324600" cy="51816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200" i="1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3999" y="5785932"/>
            <a:ext cx="601980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Greenhalgh et al</a:t>
            </a:r>
            <a:r>
              <a:rPr lang="en-US" sz="2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 (2005) </a:t>
            </a:r>
            <a:r>
              <a:rPr lang="en-US" sz="20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Model for Diffusion, Dissemination, &amp; Implementation- </a:t>
            </a:r>
            <a:r>
              <a:rPr lang="en-US" sz="2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Emphasizing Innovation</a:t>
            </a:r>
            <a:endParaRPr lang="en-US" sz="2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4648200" y="1905000"/>
            <a:ext cx="2895600" cy="36576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200" i="1" dirty="0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1524000" y="2743200"/>
            <a:ext cx="1447800" cy="10668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sz="1400" b="1" i="1" dirty="0"/>
              <a:t>Knowledge </a:t>
            </a:r>
          </a:p>
          <a:p>
            <a:r>
              <a:rPr lang="en-US" sz="1400" b="1" i="1" dirty="0"/>
              <a:t>purveyors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1524000" y="1981200"/>
            <a:ext cx="1447800" cy="6096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sz="1400" b="1" i="1" dirty="0"/>
              <a:t>Resource System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1524000" y="4114800"/>
            <a:ext cx="1447800" cy="914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r>
              <a:rPr lang="en-US" sz="1400" b="1" i="1" dirty="0"/>
              <a:t>Change agency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2667000" y="2514600"/>
            <a:ext cx="1295400" cy="304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 dirty="0"/>
              <a:t>The Innovation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1524000" y="3810000"/>
            <a:ext cx="1600200" cy="304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 dirty="0"/>
              <a:t>Dissemination</a:t>
            </a: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2971800" y="4648200"/>
            <a:ext cx="1676400" cy="409575"/>
          </a:xfrm>
          <a:prstGeom prst="leftRightArrow">
            <a:avLst>
              <a:gd name="adj1" fmla="val 50000"/>
              <a:gd name="adj2" fmla="val 81860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LINKAGE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549358" y="5181600"/>
            <a:ext cx="128913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 i="1" dirty="0"/>
              <a:t>Outer context</a:t>
            </a: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5486400" y="2971800"/>
            <a:ext cx="14478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 dirty="0"/>
              <a:t>System readiness</a:t>
            </a:r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>
            <a:off x="5439569" y="3733800"/>
            <a:ext cx="1875631" cy="304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 dirty="0"/>
              <a:t>Adoption / assimilation</a:t>
            </a:r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>
            <a:off x="5486400" y="4495800"/>
            <a:ext cx="1447800" cy="304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 dirty="0"/>
              <a:t>Implementation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887913" y="1905000"/>
            <a:ext cx="11785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i="1" dirty="0"/>
              <a:t>User System</a:t>
            </a: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2286000" y="2819400"/>
            <a:ext cx="990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3276600" y="2819400"/>
            <a:ext cx="22098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3124200" y="39624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3962400" y="26670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6096000" y="2514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6096000" y="3276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6096000" y="4038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6096000" y="4800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26" name="AutoShape 24"/>
          <p:cNvSpPr>
            <a:spLocks noChangeArrowheads="1"/>
          </p:cNvSpPr>
          <p:nvPr/>
        </p:nvSpPr>
        <p:spPr bwMode="auto">
          <a:xfrm>
            <a:off x="2971800" y="1876425"/>
            <a:ext cx="1752600" cy="409575"/>
          </a:xfrm>
          <a:prstGeom prst="leftRightArrow">
            <a:avLst>
              <a:gd name="adj1" fmla="val 50000"/>
              <a:gd name="adj2" fmla="val 85581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LINKAGE</a:t>
            </a:r>
          </a:p>
        </p:txBody>
      </p:sp>
      <p:sp>
        <p:nvSpPr>
          <p:cNvPr id="27" name="AutoShape 25"/>
          <p:cNvSpPr>
            <a:spLocks noChangeArrowheads="1"/>
          </p:cNvSpPr>
          <p:nvPr/>
        </p:nvSpPr>
        <p:spPr bwMode="auto">
          <a:xfrm>
            <a:off x="5486400" y="5257800"/>
            <a:ext cx="14478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 dirty="0"/>
              <a:t>Consequences</a:t>
            </a:r>
          </a:p>
        </p:txBody>
      </p:sp>
      <p:sp>
        <p:nvSpPr>
          <p:cNvPr id="28" name="AutoShape 26"/>
          <p:cNvSpPr>
            <a:spLocks noChangeArrowheads="1"/>
          </p:cNvSpPr>
          <p:nvPr/>
        </p:nvSpPr>
        <p:spPr bwMode="auto">
          <a:xfrm>
            <a:off x="5486400" y="2209800"/>
            <a:ext cx="14478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 dirty="0"/>
              <a:t>System antecedents</a:t>
            </a:r>
          </a:p>
        </p:txBody>
      </p:sp>
      <p:sp>
        <p:nvSpPr>
          <p:cNvPr id="29" name="AutoShape 27"/>
          <p:cNvSpPr>
            <a:spLocks/>
          </p:cNvSpPr>
          <p:nvPr/>
        </p:nvSpPr>
        <p:spPr bwMode="auto">
          <a:xfrm>
            <a:off x="6934200" y="2362200"/>
            <a:ext cx="381000" cy="3048000"/>
          </a:xfrm>
          <a:prstGeom prst="rightBracket">
            <a:avLst>
              <a:gd name="adj" fmla="val 66667"/>
            </a:avLst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" name="AutoShape 28"/>
          <p:cNvSpPr>
            <a:spLocks noChangeArrowheads="1"/>
          </p:cNvSpPr>
          <p:nvPr/>
        </p:nvSpPr>
        <p:spPr bwMode="auto">
          <a:xfrm>
            <a:off x="3124200" y="3124200"/>
            <a:ext cx="1524000" cy="381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 dirty="0"/>
              <a:t>Diffusion</a:t>
            </a:r>
          </a:p>
        </p:txBody>
      </p:sp>
    </p:spTree>
    <p:extLst>
      <p:ext uri="{BB962C8B-B14F-4D97-AF65-F5344CB8AC3E}">
        <p14:creationId xmlns:p14="http://schemas.microsoft.com/office/powerpoint/2010/main" val="72960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Analysis: Identification of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Facilitators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and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Barriers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4">
                  <a:lumMod val="75000"/>
                </a:schemeClr>
              </a:buClr>
              <a:buFont typeface="Wingdings 2" pitchFamily="18" charset="2"/>
              <a:buChar char=""/>
            </a:pP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rPr>
              <a:t>End users </a:t>
            </a: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rPr>
              <a:t>include: 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 2" pitchFamily="18" charset="2"/>
              <a:buChar char=""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Cardiologists with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adult patients admitted with heart failure </a:t>
            </a:r>
            <a:endParaRPr lang="en-US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Wingdings 2" pitchFamily="18" charset="2"/>
              <a:buChar char=""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Nurse practitioners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in a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nurse practitioner led heart failure clinic </a:t>
            </a:r>
            <a:endParaRPr lang="en-US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>
              <a:lnSpc>
                <a:spcPct val="90000"/>
              </a:lnSpc>
              <a:buClr>
                <a:schemeClr val="accent4">
                  <a:lumMod val="75000"/>
                </a:schemeClr>
              </a:buClr>
              <a:buFont typeface="Wingdings 2" pitchFamily="18" charset="2"/>
              <a:buChar char="ª"/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Adoption Decision: Stages</a:t>
            </a:r>
          </a:p>
          <a:p>
            <a:pPr lvl="1">
              <a:lnSpc>
                <a:spcPct val="90000"/>
              </a:lnSpc>
              <a:buClr>
                <a:schemeClr val="accent4">
                  <a:lumMod val="75000"/>
                </a:schemeClr>
              </a:buClr>
              <a:buFont typeface="Wingdings 2" pitchFamily="18" charset="2"/>
              <a:buChar char="ª"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Pre-adoption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lvl="1">
              <a:lnSpc>
                <a:spcPct val="90000"/>
              </a:lnSpc>
              <a:buClr>
                <a:schemeClr val="accent4">
                  <a:lumMod val="75000"/>
                </a:schemeClr>
              </a:buClr>
              <a:buFont typeface="Wingdings 2" pitchFamily="18" charset="2"/>
              <a:buChar char="ª"/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Early use</a:t>
            </a:r>
          </a:p>
          <a:p>
            <a:pPr lvl="1">
              <a:lnSpc>
                <a:spcPct val="90000"/>
              </a:lnSpc>
              <a:buClr>
                <a:schemeClr val="accent4">
                  <a:lumMod val="75000"/>
                </a:schemeClr>
              </a:buClr>
              <a:buFont typeface="Wingdings 2" pitchFamily="18" charset="2"/>
              <a:buChar char="ª"/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Established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users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815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Analysis: Identification of facilitators and barriers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2">
                  <a:lumMod val="50000"/>
                </a:schemeClr>
              </a:buClr>
              <a:buFont typeface="Wingdings 2" pitchFamily="18" charset="2"/>
              <a:buChar char=""/>
            </a:pPr>
            <a:r>
              <a:rPr lang="en-US" b="1" i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rPr>
              <a:t>Communication and influence: </a:t>
            </a:r>
            <a:endParaRPr lang="en-US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lvl="1">
              <a:buClr>
                <a:schemeClr val="tx2">
                  <a:lumMod val="50000"/>
                </a:schemeClr>
              </a:buClr>
              <a:buFont typeface="Wingdings 2" pitchFamily="18" charset="2"/>
              <a:buChar char=""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Facilitating the desired rate reduction through the implementation of an evidence based practices including: </a:t>
            </a:r>
          </a:p>
          <a:p>
            <a:pPr lvl="2">
              <a:buClr>
                <a:schemeClr val="tx2">
                  <a:lumMod val="50000"/>
                </a:schemeClr>
              </a:buClr>
              <a:buFont typeface="Wingdings 2" pitchFamily="18" charset="2"/>
              <a:buChar char=""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Nurses encouraging follow-up appointments within seven days of discharge </a:t>
            </a:r>
          </a:p>
          <a:p>
            <a:pPr lvl="2">
              <a:buClr>
                <a:schemeClr val="tx2">
                  <a:lumMod val="50000"/>
                </a:schemeClr>
              </a:buClr>
              <a:buFont typeface="Wingdings 2" pitchFamily="18" charset="2"/>
              <a:buChar char=""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Baseline evaluation, LACE risk assessment and discussing symptoms &amp; signs of heart failure details </a:t>
            </a:r>
          </a:p>
          <a:p>
            <a:pPr lvl="2">
              <a:buClr>
                <a:schemeClr val="tx2">
                  <a:lumMod val="50000"/>
                </a:schemeClr>
              </a:buClr>
              <a:buFont typeface="Wingdings 2" pitchFamily="18" charset="2"/>
              <a:buChar char=""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Creating custom pharmacological care plans and physical activity care plans with patients </a:t>
            </a:r>
            <a:endParaRPr lang="en-US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32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321</TotalTime>
  <Words>898</Words>
  <Application>Microsoft Office PowerPoint</Application>
  <PresentationFormat>On-screen Show (4:3)</PresentationFormat>
  <Paragraphs>122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Categorical Analysis of Barriers &amp; Facilitators</vt:lpstr>
      <vt:lpstr>Introduction, Setting, &amp; Description of EBP Project</vt:lpstr>
      <vt:lpstr>Description of Organization and Statement of the Problem </vt:lpstr>
      <vt:lpstr>Analysis: Identification of Facilitators and Barriers</vt:lpstr>
      <vt:lpstr>Description of Barriers and Facilitators: Innovations </vt:lpstr>
      <vt:lpstr>Description of Barriers and Facilitators: Innovations </vt:lpstr>
      <vt:lpstr>Description of Barriers and Facilitators: Innovations </vt:lpstr>
      <vt:lpstr>Analysis: Identification of Facilitators and Barriers</vt:lpstr>
      <vt:lpstr>Analysis: Identification of facilitators and barriers</vt:lpstr>
      <vt:lpstr>Analysis: Strategies to Enhance Facilitators and Overcome Barriers </vt:lpstr>
      <vt:lpstr>Analysis: Strategies to Enhance Facilitators and Overcome Barriers </vt:lpstr>
      <vt:lpstr>Analysis: Strategies to Enhance Facilitators and Overcome Barriers </vt:lpstr>
      <vt:lpstr>References </vt:lpstr>
    </vt:vector>
  </TitlesOfParts>
  <Company>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Categorical Analysis of Barriers &amp; Facilitators</dc:title>
  <dc:creator>Home</dc:creator>
  <cp:lastModifiedBy>s.s.</cp:lastModifiedBy>
  <cp:revision>32</cp:revision>
  <dcterms:created xsi:type="dcterms:W3CDTF">2012-02-18T22:21:51Z</dcterms:created>
  <dcterms:modified xsi:type="dcterms:W3CDTF">2012-02-19T10:19:55Z</dcterms:modified>
</cp:coreProperties>
</file>