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1" r:id="rId6"/>
    <p:sldId id="262" r:id="rId7"/>
    <p:sldId id="26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73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22F0C-C9EB-4E3E-A2A8-CD3D84A63B9D}" type="datetimeFigureOut">
              <a:rPr lang="en-US" smtClean="0"/>
              <a:t>10/11/2013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55C10-99FB-4DB3-82F3-892E1E98848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presentation</a:t>
            </a:r>
            <a:r>
              <a:rPr lang="en-US" baseline="0" dirty="0" smtClean="0"/>
              <a:t> of the summary of research conducted on the possibility of alleviating drug use and abuse in Boston through a communication campaign directed to the youths of the city</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particular</a:t>
            </a:r>
            <a:r>
              <a:rPr lang="en-US" baseline="0" dirty="0" smtClean="0"/>
              <a:t> research is expected to address the problem of increased rate of drug-related crime arrests in Boston through providing a relative resolution especially when it comes to communicating the situation to the target individuals in the community, the youths. </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researchers found out through digging into the available information that Boston’s administration has been trying hard to take a great leap towards improving the situation and leading the youths to better paths;</a:t>
            </a:r>
            <a:r>
              <a:rPr lang="en-US" baseline="0" dirty="0" smtClean="0"/>
              <a:t> hence lessening the instance of drug-related crimes in the city. </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researchers used three different ways of sampling</a:t>
            </a:r>
            <a:r>
              <a:rPr lang="en-US" baseline="0" dirty="0" smtClean="0"/>
              <a:t> to get the attention of the participants and gain data from them that could be analyzed in relation to how they respond to communication campaigns. </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researchers</a:t>
            </a:r>
            <a:r>
              <a:rPr lang="en-US" baseline="0" dirty="0" smtClean="0"/>
              <a:t> did the separation approach to make sure that the participant responses would have a better value on the research being conducted. </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the results collected from the research,</a:t>
            </a:r>
            <a:r>
              <a:rPr lang="en-US" baseline="0" dirty="0" smtClean="0"/>
              <a:t> educating the youths and giving them options of improving their life choices through community programs were more effective than the advertising campaign application</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 been realized</a:t>
            </a:r>
            <a:r>
              <a:rPr lang="en-US" baseline="0" dirty="0" smtClean="0"/>
              <a:t> through this research that it was much better to directly engage with the students and communicate with them personally than creating ads that would appeal to their visual perceptions through television and other forms of media presentations. What they needs is attention and not warning from television programs. </a:t>
            </a:r>
            <a:endParaRPr lang="en-US" dirty="0"/>
          </a:p>
        </p:txBody>
      </p:sp>
      <p:sp>
        <p:nvSpPr>
          <p:cNvPr id="4" name="Slide Number Placeholder 3"/>
          <p:cNvSpPr>
            <a:spLocks noGrp="1"/>
          </p:cNvSpPr>
          <p:nvPr>
            <p:ph type="sldNum" sz="quarter" idx="10"/>
          </p:nvPr>
        </p:nvSpPr>
        <p:spPr/>
        <p:txBody>
          <a:bodyPr/>
          <a:lstStyle/>
          <a:p>
            <a:fld id="{73E55C10-99FB-4DB3-82F3-892E1E98848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E55C10-99FB-4DB3-82F3-892E1E988488}"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C9CF6-0DA3-435B-8A23-7E16C112AE6E}"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C9CF6-0DA3-435B-8A23-7E16C112AE6E}"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C9CF6-0DA3-435B-8A23-7E16C112AE6E}"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C9CF6-0DA3-435B-8A23-7E16C112AE6E}"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C9CF6-0DA3-435B-8A23-7E16C112AE6E}" type="datetimeFigureOut">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C9CF6-0DA3-435B-8A23-7E16C112AE6E}" type="datetimeFigureOut">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C9CF6-0DA3-435B-8A23-7E16C112AE6E}" type="datetimeFigureOut">
              <a:rPr lang="en-US" smtClean="0"/>
              <a:t>10/11/2013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C9CF6-0DA3-435B-8A23-7E16C112AE6E}" type="datetimeFigureOut">
              <a:rPr lang="en-US" smtClean="0"/>
              <a:t>10/11/2013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C9CF6-0DA3-435B-8A23-7E16C112AE6E}" type="datetimeFigureOut">
              <a:rPr lang="en-US" smtClean="0"/>
              <a:t>10/11/2013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C9CF6-0DA3-435B-8A23-7E16C112AE6E}" type="datetimeFigureOut">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C9CF6-0DA3-435B-8A23-7E16C112AE6E}" type="datetimeFigureOut">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D2D5F-2C91-443E-AE35-2449C385F6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C9CF6-0DA3-435B-8A23-7E16C112AE6E}" type="datetimeFigureOut">
              <a:rPr lang="en-US" smtClean="0"/>
              <a:t>10/11/2013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D2D5F-2C91-443E-AE35-2449C385F6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braco.net/wp-content/uploads/2013/01/Boston_Ma.jpg"/>
          <p:cNvPicPr>
            <a:picLocks noChangeAspect="1" noChangeArrowheads="1"/>
          </p:cNvPicPr>
          <p:nvPr/>
        </p:nvPicPr>
        <p:blipFill>
          <a:blip r:embed="rId3"/>
          <a:srcRect/>
          <a:stretch>
            <a:fillRect/>
          </a:stretch>
        </p:blipFill>
        <p:spPr bwMode="auto">
          <a:xfrm>
            <a:off x="685800" y="1905000"/>
            <a:ext cx="5994400" cy="4495800"/>
          </a:xfrm>
          <a:prstGeom prst="rect">
            <a:avLst/>
          </a:prstGeom>
          <a:noFill/>
        </p:spPr>
      </p:pic>
      <p:pic>
        <p:nvPicPr>
          <p:cNvPr id="13316" name="Picture 4" descr="http://www.bubblews.com/assets/images/news/1640462947_1376700887.png"/>
          <p:cNvPicPr>
            <a:picLocks noChangeAspect="1" noChangeArrowheads="1"/>
          </p:cNvPicPr>
          <p:nvPr/>
        </p:nvPicPr>
        <p:blipFill>
          <a:blip r:embed="rId4" cstate="print"/>
          <a:srcRect/>
          <a:stretch>
            <a:fillRect/>
          </a:stretch>
        </p:blipFill>
        <p:spPr bwMode="auto">
          <a:xfrm>
            <a:off x="5486400" y="3505200"/>
            <a:ext cx="3000375" cy="2849342"/>
          </a:xfrm>
          <a:prstGeom prst="rect">
            <a:avLst/>
          </a:prstGeom>
          <a:noFill/>
        </p:spPr>
      </p:pic>
      <p:sp>
        <p:nvSpPr>
          <p:cNvPr id="6" name="Rectangle 5"/>
          <p:cNvSpPr/>
          <p:nvPr/>
        </p:nvSpPr>
        <p:spPr>
          <a:xfrm>
            <a:off x="1752600" y="381000"/>
            <a:ext cx="628120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BOSTON Fights Drugs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TextBox 6"/>
          <p:cNvSpPr txBox="1"/>
          <p:nvPr/>
        </p:nvSpPr>
        <p:spPr>
          <a:xfrm>
            <a:off x="685800" y="1143000"/>
            <a:ext cx="8077200" cy="707886"/>
          </a:xfrm>
          <a:prstGeom prst="rect">
            <a:avLst/>
          </a:prstGeom>
          <a:noFill/>
        </p:spPr>
        <p:txBody>
          <a:bodyPr wrap="square" rtlCol="0">
            <a:spAutoFit/>
          </a:bodyPr>
          <a:lstStyle/>
          <a:p>
            <a:pPr algn="ctr"/>
            <a:r>
              <a:rPr lang="en-US" sz="2000" b="1" dirty="0" smtClean="0"/>
              <a:t>A Research Summary Presentation on How Communication Campaign Hopes to Alleviate Drug Use and Distribution Among Residents of  Boston</a:t>
            </a:r>
            <a:endParaRPr lang="en-US" sz="2000" b="1" dirty="0"/>
          </a:p>
        </p:txBody>
      </p:sp>
      <p:cxnSp>
        <p:nvCxnSpPr>
          <p:cNvPr id="9" name="Straight Connector 8"/>
          <p:cNvCxnSpPr/>
          <p:nvPr/>
        </p:nvCxnSpPr>
        <p:spPr>
          <a:xfrm>
            <a:off x="0" y="1827212"/>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10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 calcmode="lin" valueType="num">
                                      <p:cBhvr>
                                        <p:cTn id="14" dur="1000" fill="hold"/>
                                        <p:tgtEl>
                                          <p:spTgt spid="13314"/>
                                        </p:tgtEl>
                                        <p:attrNameLst>
                                          <p:attrName>ppt_w</p:attrName>
                                        </p:attrNameLst>
                                      </p:cBhvr>
                                      <p:tavLst>
                                        <p:tav tm="0">
                                          <p:val>
                                            <p:strVal val="#ppt_w*0.70"/>
                                          </p:val>
                                        </p:tav>
                                        <p:tav tm="100000">
                                          <p:val>
                                            <p:strVal val="#ppt_w"/>
                                          </p:val>
                                        </p:tav>
                                      </p:tavLst>
                                    </p:anim>
                                    <p:anim calcmode="lin" valueType="num">
                                      <p:cBhvr>
                                        <p:cTn id="15" dur="1000" fill="hold"/>
                                        <p:tgtEl>
                                          <p:spTgt spid="13314"/>
                                        </p:tgtEl>
                                        <p:attrNameLst>
                                          <p:attrName>ppt_h</p:attrName>
                                        </p:attrNameLst>
                                      </p:cBhvr>
                                      <p:tavLst>
                                        <p:tav tm="0">
                                          <p:val>
                                            <p:strVal val="#ppt_h"/>
                                          </p:val>
                                        </p:tav>
                                        <p:tav tm="100000">
                                          <p:val>
                                            <p:strVal val="#ppt_h"/>
                                          </p:val>
                                        </p:tav>
                                      </p:tavLst>
                                    </p:anim>
                                    <p:animEffect transition="in" filter="fade">
                                      <p:cBhvr>
                                        <p:cTn id="16" dur="1000"/>
                                        <p:tgtEl>
                                          <p:spTgt spid="133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 calcmode="lin" valueType="num">
                                      <p:cBhvr additive="base">
                                        <p:cTn id="27" dur="500" fill="hold"/>
                                        <p:tgtEl>
                                          <p:spTgt spid="13316"/>
                                        </p:tgtEl>
                                        <p:attrNameLst>
                                          <p:attrName>ppt_x</p:attrName>
                                        </p:attrNameLst>
                                      </p:cBhvr>
                                      <p:tavLst>
                                        <p:tav tm="0">
                                          <p:val>
                                            <p:strVal val="#ppt_x"/>
                                          </p:val>
                                        </p:tav>
                                        <p:tav tm="100000">
                                          <p:val>
                                            <p:strVal val="#ppt_x"/>
                                          </p:val>
                                        </p:tav>
                                      </p:tavLst>
                                    </p:anim>
                                    <p:anim calcmode="lin" valueType="num">
                                      <p:cBhvr additive="base">
                                        <p:cTn id="2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43000" y="533400"/>
            <a:ext cx="733707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Background Information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 y="1981200"/>
            <a:ext cx="8268610"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Boston Population:  620,000</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TextBox 13"/>
          <p:cNvSpPr txBox="1"/>
          <p:nvPr/>
        </p:nvSpPr>
        <p:spPr>
          <a:xfrm>
            <a:off x="381000" y="2895600"/>
            <a:ext cx="8001000" cy="1569660"/>
          </a:xfrm>
          <a:prstGeom prst="rect">
            <a:avLst/>
          </a:prstGeom>
          <a:noFill/>
        </p:spPr>
        <p:txBody>
          <a:bodyPr wrap="square" rtlCol="0">
            <a:spAutoFit/>
          </a:bodyPr>
          <a:lstStyle/>
          <a:p>
            <a:r>
              <a:rPr lang="en-US" sz="2400" b="1" dirty="0" smtClean="0"/>
              <a:t>….The city currently suffers from being populated wit individuals that engage in the distribution of illegal drugs and the young demographics likely become the target of such operations </a:t>
            </a:r>
            <a:endParaRPr lang="en-US" sz="2400" b="1" dirty="0"/>
          </a:p>
        </p:txBody>
      </p:sp>
      <p:sp>
        <p:nvSpPr>
          <p:cNvPr id="15" name="TextBox 14"/>
          <p:cNvSpPr txBox="1"/>
          <p:nvPr/>
        </p:nvSpPr>
        <p:spPr>
          <a:xfrm>
            <a:off x="381000" y="4724400"/>
            <a:ext cx="5181600" cy="1200329"/>
          </a:xfrm>
          <a:prstGeom prst="rect">
            <a:avLst/>
          </a:prstGeom>
          <a:noFill/>
        </p:spPr>
        <p:txBody>
          <a:bodyPr wrap="square" rtlCol="0">
            <a:spAutoFit/>
          </a:bodyPr>
          <a:lstStyle/>
          <a:p>
            <a:r>
              <a:rPr lang="en-US" sz="2400" i="1" dirty="0" smtClean="0"/>
              <a:t>We need a comprehensive, integrated approach to the drug problem- </a:t>
            </a:r>
          </a:p>
          <a:p>
            <a:r>
              <a:rPr lang="en-US" sz="2400" dirty="0" smtClean="0"/>
              <a:t>Mayor Flynn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43000" y="533400"/>
            <a:ext cx="627505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Survey and Research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7200" y="1600200"/>
            <a:ext cx="428175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Primary Goal: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4343400" y="1905000"/>
            <a:ext cx="4800600" cy="1323439"/>
          </a:xfrm>
          <a:prstGeom prst="rect">
            <a:avLst/>
          </a:prstGeom>
          <a:noFill/>
        </p:spPr>
        <p:txBody>
          <a:bodyPr wrap="square" rtlCol="0">
            <a:spAutoFit/>
          </a:bodyPr>
          <a:lstStyle/>
          <a:p>
            <a:r>
              <a:rPr lang="en-US" sz="2000" b="1" dirty="0" smtClean="0"/>
              <a:t>    de-market drugs to youths, helping them realize what drugs actually does to their health, their family, their relationships, their personality and their future. </a:t>
            </a:r>
            <a:endParaRPr lang="en-US" sz="2000" b="1" dirty="0"/>
          </a:p>
        </p:txBody>
      </p:sp>
      <p:sp>
        <p:nvSpPr>
          <p:cNvPr id="14" name="Rectangle 13"/>
          <p:cNvSpPr/>
          <p:nvPr/>
        </p:nvSpPr>
        <p:spPr>
          <a:xfrm>
            <a:off x="533400" y="3657600"/>
            <a:ext cx="5867400" cy="2246769"/>
          </a:xfrm>
          <a:prstGeom prst="rect">
            <a:avLst/>
          </a:prstGeom>
          <a:noFill/>
        </p:spPr>
        <p:txBody>
          <a:bodyPr wrap="square" lIns="91440" tIns="45720" rIns="91440" bIns="4572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Research shows the condition of the city and how it tried to resolve the i</a:t>
            </a:r>
            <a:r>
              <a:rPr lang="en-US"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ssue through imposing particular laws and educating the community with regards drug thus hoping that the youths will respond to the matter with full understanding of the situation and the factor that makes drugs their enemy towards a better future. </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amond(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43000" y="533400"/>
            <a:ext cx="639444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Sampling and Testing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1828800"/>
            <a:ext cx="6317435"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Qualitative Sampling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685800" y="3429000"/>
            <a:ext cx="675345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Quantitative Sampling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0" y="4876800"/>
            <a:ext cx="6624570"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One-on-One Interview</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381000" y="2667000"/>
            <a:ext cx="7620000" cy="923330"/>
          </a:xfrm>
          <a:prstGeom prst="rect">
            <a:avLst/>
          </a:prstGeom>
          <a:noFill/>
        </p:spPr>
        <p:txBody>
          <a:bodyPr wrap="square" rtlCol="0">
            <a:spAutoFit/>
          </a:bodyPr>
          <a:lstStyle/>
          <a:p>
            <a:r>
              <a:rPr lang="en-US" dirty="0" smtClean="0"/>
              <a:t>The participants were gauged according to their attitude towards drugs and the different campaign procedures applied to provide the youths with the right guidance they need. </a:t>
            </a:r>
            <a:endParaRPr lang="en-US" dirty="0"/>
          </a:p>
        </p:txBody>
      </p:sp>
      <p:sp>
        <p:nvSpPr>
          <p:cNvPr id="16" name="TextBox 15"/>
          <p:cNvSpPr txBox="1"/>
          <p:nvPr/>
        </p:nvSpPr>
        <p:spPr>
          <a:xfrm>
            <a:off x="457200" y="4191000"/>
            <a:ext cx="6019800" cy="646331"/>
          </a:xfrm>
          <a:prstGeom prst="rect">
            <a:avLst/>
          </a:prstGeom>
          <a:noFill/>
        </p:spPr>
        <p:txBody>
          <a:bodyPr wrap="square" rtlCol="0">
            <a:spAutoFit/>
          </a:bodyPr>
          <a:lstStyle/>
          <a:p>
            <a:r>
              <a:rPr lang="en-US" dirty="0" smtClean="0"/>
              <a:t>Reaching out to participants through mail and phone allowing them to respond to particular survey questions.</a:t>
            </a:r>
            <a:endParaRPr lang="en-US" dirty="0"/>
          </a:p>
        </p:txBody>
      </p:sp>
      <p:sp>
        <p:nvSpPr>
          <p:cNvPr id="17" name="TextBox 16"/>
          <p:cNvSpPr txBox="1"/>
          <p:nvPr/>
        </p:nvSpPr>
        <p:spPr>
          <a:xfrm>
            <a:off x="304800" y="5638800"/>
            <a:ext cx="6019800" cy="646331"/>
          </a:xfrm>
          <a:prstGeom prst="rect">
            <a:avLst/>
          </a:prstGeom>
          <a:noFill/>
        </p:spPr>
        <p:txBody>
          <a:bodyPr wrap="square" rtlCol="0">
            <a:spAutoFit/>
          </a:bodyPr>
          <a:lstStyle/>
          <a:p>
            <a:r>
              <a:rPr lang="en-US" dirty="0" smtClean="0"/>
              <a:t>More direct approach that involves personal assumption of the attitude and reactions of the participants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43000" y="533400"/>
            <a:ext cx="646722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Findings and Analysis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029" y="1676400"/>
            <a:ext cx="911897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Application of Drug-Use-Model</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304800" y="2743200"/>
            <a:ext cx="6324600" cy="1477328"/>
          </a:xfrm>
          <a:prstGeom prst="rect">
            <a:avLst/>
          </a:prstGeom>
          <a:noFill/>
        </p:spPr>
        <p:txBody>
          <a:bodyPr wrap="square" rtlCol="0">
            <a:spAutoFit/>
          </a:bodyPr>
          <a:lstStyle/>
          <a:p>
            <a:r>
              <a:rPr lang="en-US" b="1" dirty="0" smtClean="0"/>
              <a:t>Separation of the Participants According to Drug-Use: </a:t>
            </a:r>
          </a:p>
          <a:p>
            <a:pPr>
              <a:buFont typeface="Arial" pitchFamily="34" charset="0"/>
              <a:buChar char="•"/>
            </a:pPr>
            <a:r>
              <a:rPr lang="en-US" dirty="0" smtClean="0"/>
              <a:t>Non-user</a:t>
            </a:r>
          </a:p>
          <a:p>
            <a:pPr>
              <a:buFont typeface="Arial" pitchFamily="34" charset="0"/>
              <a:buChar char="•"/>
            </a:pPr>
            <a:r>
              <a:rPr lang="en-US" dirty="0" smtClean="0"/>
              <a:t>Experimental User </a:t>
            </a:r>
          </a:p>
          <a:p>
            <a:pPr>
              <a:buFont typeface="Arial" pitchFamily="34" charset="0"/>
              <a:buChar char="•"/>
            </a:pPr>
            <a:r>
              <a:rPr lang="en-US" dirty="0" smtClean="0"/>
              <a:t>Regular User </a:t>
            </a:r>
          </a:p>
          <a:p>
            <a:pPr>
              <a:buFont typeface="Arial" pitchFamily="34" charset="0"/>
              <a:buChar char="•"/>
            </a:pPr>
            <a:r>
              <a:rPr lang="en-US" dirty="0" smtClean="0"/>
              <a:t>Drug Dependent </a:t>
            </a:r>
            <a:endParaRPr lang="en-US" dirty="0"/>
          </a:p>
        </p:txBody>
      </p:sp>
      <p:sp>
        <p:nvSpPr>
          <p:cNvPr id="15" name="TextBox 14"/>
          <p:cNvSpPr txBox="1"/>
          <p:nvPr/>
        </p:nvSpPr>
        <p:spPr>
          <a:xfrm>
            <a:off x="1066800" y="4495800"/>
            <a:ext cx="4724400" cy="1477328"/>
          </a:xfrm>
          <a:prstGeom prst="rect">
            <a:avLst/>
          </a:prstGeom>
          <a:noFill/>
        </p:spPr>
        <p:txBody>
          <a:bodyPr wrap="square" rtlCol="0">
            <a:spAutoFit/>
          </a:bodyPr>
          <a:lstStyle/>
          <a:p>
            <a:r>
              <a:rPr lang="en-US" b="1" i="1" dirty="0" smtClean="0"/>
              <a:t>The drug use model allowed the researchers to categorize the responses of the participants giving them the chance to see what particular approach of communication campaign appeals to a particular group and why. </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lum bright="70000" contrast="-70000"/>
          </a:blip>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057400" y="533400"/>
            <a:ext cx="499957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Practical Results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1752600"/>
            <a:ext cx="8433334" cy="1908215"/>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Division of Response Topics: </a:t>
            </a:r>
          </a:p>
          <a:p>
            <a:pPr marL="457200" indent="-457200">
              <a:buAutoNum type="alphaUcParenR"/>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Feelings about Family</a:t>
            </a:r>
          </a:p>
          <a:p>
            <a:pPr marL="457200" indent="-457200">
              <a:buAutoNum type="alphaUcParenR"/>
            </a:pP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Advertising Recall</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1295400" y="3733800"/>
            <a:ext cx="4953000" cy="923330"/>
          </a:xfrm>
          <a:prstGeom prst="rect">
            <a:avLst/>
          </a:prstGeom>
          <a:noFill/>
        </p:spPr>
        <p:txBody>
          <a:bodyPr wrap="square" rtlCol="0">
            <a:spAutoFit/>
          </a:bodyPr>
          <a:lstStyle/>
          <a:p>
            <a:r>
              <a:rPr lang="en-US" b="1" dirty="0" smtClean="0"/>
              <a:t>The two categories are further divided into fourteen other subtopics making the analysis more focused on each response</a:t>
            </a:r>
            <a:endParaRPr lang="en-US" b="1" dirty="0"/>
          </a:p>
        </p:txBody>
      </p:sp>
      <p:sp>
        <p:nvSpPr>
          <p:cNvPr id="14" name="Right Arrow 13"/>
          <p:cNvSpPr/>
          <p:nvPr/>
        </p:nvSpPr>
        <p:spPr>
          <a:xfrm>
            <a:off x="381000" y="4953000"/>
            <a:ext cx="838200" cy="167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8927" y="4642009"/>
            <a:ext cx="7995073" cy="2215991"/>
          </a:xfrm>
          <a:prstGeom prst="rect">
            <a:avLst/>
          </a:prstGeom>
          <a:noFill/>
        </p:spPr>
        <p:txBody>
          <a:bodyPr wrap="none" lIns="91440" tIns="45720" rIns="91440" bIns="45720">
            <a:spAutoFit/>
          </a:bodyPr>
          <a:lstStyle/>
          <a:p>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Results: </a:t>
            </a:r>
          </a:p>
          <a:p>
            <a:pPr marL="514350" indent="-514350">
              <a:buAutoNum type="alphaLcParenR"/>
            </a:pP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Youths did not respond to advertisements well</a:t>
            </a:r>
          </a:p>
          <a:p>
            <a:pPr marL="514350" indent="-514350">
              <a:buAutoNum type="alphaLcParen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Community programs were better able to define </a:t>
            </a:r>
          </a:p>
          <a:p>
            <a:pPr marL="514350" indent="-514350"/>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goal of the administration </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lum bright="70000" contrast="-70000"/>
          </a:blip>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43000" y="533400"/>
            <a:ext cx="661880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Suggestive Resolution </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1000" y="1600200"/>
            <a:ext cx="8671220" cy="433965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Furthering Community </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Programs : </a:t>
            </a:r>
          </a:p>
          <a:p>
            <a:pPr marL="514350" indent="-514350">
              <a:buAutoNum type="alphaUcParen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Dedicate more time </a:t>
            </a: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and </a:t>
            </a:r>
          </a:p>
          <a:p>
            <a:pPr marL="514350" indent="-514350">
              <a:buAutoNum type="alphaUcParenR"/>
            </a:pPr>
            <a:r>
              <a:rPr lang="en-US" sz="28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effort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educate the youths</a:t>
            </a:r>
          </a:p>
          <a:p>
            <a:pPr marL="514350" indent="-514350">
              <a:buAutoNum type="alphaUcParenR"/>
            </a:pP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Provide them better options of gaining better friends </a:t>
            </a:r>
          </a:p>
          <a:p>
            <a:pPr marL="514350" indent="-514350">
              <a:buAutoNum type="alphaUcParen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Community meetings dedicated to allow the youths</a:t>
            </a:r>
          </a:p>
          <a:p>
            <a:pPr marL="514350" indent="-514350"/>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 the way to reunite with their families and friends</a:t>
            </a:r>
          </a:p>
          <a:p>
            <a:pPr marL="514350" indent="-514350"/>
            <a:r>
              <a:rPr lang="en-U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without drugs </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http://upload.wikimedia.org/wikipedia/commons/0/08/3D_Full_Spectrum_Unity_Holding_Hands_Concept.jpg"/>
          <p:cNvPicPr>
            <a:picLocks noChangeAspect="1" noChangeArrowheads="1"/>
          </p:cNvPicPr>
          <p:nvPr/>
        </p:nvPicPr>
        <p:blipFill>
          <a:blip r:embed="rId3">
            <a:lum bright="70000" contrast="-70000"/>
          </a:blip>
          <a:srcRect/>
          <a:stretch>
            <a:fillRect/>
          </a:stretch>
        </p:blipFill>
        <p:spPr bwMode="auto">
          <a:xfrm>
            <a:off x="457200" y="533400"/>
            <a:ext cx="6781800" cy="5791200"/>
          </a:xfrm>
          <a:prstGeom prst="rect">
            <a:avLst/>
          </a:prstGeom>
          <a:noFill/>
          <a:effectLst>
            <a:softEdge rad="127000"/>
          </a:effectLst>
        </p:spPr>
      </p:pic>
      <p:pic>
        <p:nvPicPr>
          <p:cNvPr id="4" name="Picture 4" descr="http://www.bubblews.com/assets/images/news/1640462947_1376700887.png"/>
          <p:cNvPicPr>
            <a:picLocks noChangeAspect="1" noChangeArrowheads="1"/>
          </p:cNvPicPr>
          <p:nvPr/>
        </p:nvPicPr>
        <p:blipFill>
          <a:blip r:embed="rId4" cstate="print"/>
          <a:srcRect/>
          <a:stretch>
            <a:fillRect/>
          </a:stretch>
        </p:blipFill>
        <p:spPr bwMode="auto">
          <a:xfrm>
            <a:off x="6143625" y="4008658"/>
            <a:ext cx="3000375" cy="2849342"/>
          </a:xfrm>
          <a:prstGeom prst="rect">
            <a:avLst/>
          </a:prstGeom>
          <a:noFill/>
        </p:spPr>
      </p:pic>
      <p:sp>
        <p:nvSpPr>
          <p:cNvPr id="17410" name="AutoShape 2"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TEhUUEhQVFhQWFRgWFRUYFBQUFRcUFhQXFxQYFBcYHCggGBonHBUXITEhJSkrLi4uFx80ODMsNygtLisBCgoKDg0OGxAQGywkICYtLDQsLSwsLC0sLCwsLCwsLSwsLCwsLCwsLCwsLCwvLCwsLCwsLCwsLCwsLCwsLCwsLP/AABEIAOEA4QMBEQACEQEDEQH/xAAcAAAABwEBAAAAAAAAAAAAAAAAAgMEBQYHAQj/xABLEAACAAMFBAYHBQQGCQUAAAABAgADEQQFEiExBkFRYRMicYGRoQcyQlJyscEjYrLR8BSSwuEzY3OCotIWFyQ0NUNTo/EVZISTw//EABwBAAEFAQEBAAAAAAAAAAAAAAUAAgMEBgEHCP/EAEARAAEDAgMFBQYEBQMDBQAAAAEAAgMEEQUhMRJBUWFxBhOBkbEiMqHB0fAUQmLhFSMzUoIkNHI1kvElQ1Oy0v/aAAwDAQACEQMRAD8A06ybXS2ydSvMZiAkeNN/O0jpn9EUfhbx7pup2zWlJgqjBh+tRBWGeOZt2G6HyRvjNnCyq+1t0KoExBQE0YAClTUgjhofKA+J04iAezIE2IU9O++RVbs9iYhjLFSql6ch/wCYGxBzzluF1yvldDTuewXI0+vhqq7bLS7GrsSee7kBoO6HWusFLLJM7akcSfvy8E26SFsqPZQ6SO2S2UvZczy1JOQAGZJ4QmxucQ1ouTkBxJ0CQYSbBVi87y6Sc8xa0JAX4VAVeytK98e3YRQiioo6c6gZ/wDI5n4nyRmOPYaGrX/RTtO1oltImmsyUAVY5ky9KHmDTuI4RnccoGwvErBk7Xr+6JUspI2DuV+gAriEJJCEkhCSQhJIQkkISSEJJI2qeEUsd0Vquo7iIv8ALqnxs2nWVStd4FiSTGLkc6Rxc43JRNrQ0WCqW0Eo4i25vnv88++LjPaaCsJi9GYalx3OzHz8j8lCGZD9lDNlc6SFZd2UYPCsubKb35czTLNMnqMpWHHlqrsE8etXsBjadl8Rnln/AA8p2m2NidQRuvvBF9UTopJHXBzA+Cruzd1m0WmVJQ0MxwtaA4V1dqHWignujcVGzFE6Q7h9/FEW3cQF6UuW5ZNlTBJQKN7e0x4s2/5cKRh5p3zO2nlEWMa3RIX3tJZ7KPtpgDbkHWc9w076RLTUM9R/Tblx3KxHC9+irv8ArQsvuTvBP80Ev4BUcR8fopvwjuI+KqYmR5VZaVSF23s8pgymn17YdG98TtthsVHLEyRuy4K2Xleqz7KCMmxqGXgaHyygnV1raimG51xceBz6IJ+GdDLY6WyKbbJmk880YeYP0iPCjaotxBTakewm21exOOsyzanMy9P3PygjUUGe1H5fRZaqw3Pai8vos1tct5ZIdSpBoQRQ1gcWkZFCSwjIoStMTkKg1ZjQcu08tYlgpZah4jiaXE7h96c9F1sZcbAKIvW+8SmXKqEPrMcmYcOS+Z8QfQsD7OsonCec7Um4bm/U8927iiENOGZnVRAaNXtqxZT+yt8TLK5nSiAwAGYqCCwqCOBEV6iBlU3u36fsrdAwGcA6WK37Zi/EtlnWcmR0ddcLjUeYI5ERh62kdSzGN3geIRCWPYdZS0VFGhCSQhJIQkkISSEJJFdwAScgBUnkNYa5waC46BdAJNgqXbNoOnMxVyRQCo3nOhJ8RGWqqt9STfJo0HzPNFzSCBgO/eoYz4p7KbdJTyHUqdD+qiHMJabhVquljqY9h/gd4KgbfdjLmnWHn4Raa4O0WQq8Nlpjci44jT9lE4jWm/hDrKhZWnZnZSdaCGIwS/eI1+Eb4sQ0j5TlkOKtU9FJMdLDirL6RLLLst0TpcvLEZa13sTNQsT3AxsOz9M2OqaG7rk+RRowMgh2G/8AlZf6MzS87N8b+clxGtxUf6OToPUKGH+oFp23+3Is1ZFnIM6nXbUS67h975fIDhWE9/8AzZfd3Dj+3qj0EAI2n+AWP2m1s7FmJJJqSTUk8zGxZG1gsArZckcUPsuXV2Zo+eAEaum02bTWJQ1NLlI3VeGE0OanIxE9ia9okbZWy7ay5iuCMvMEflDIpzDIHjUIVIy4LSrXJvSWd9I0UWMwOHt3HxHw+ioOp3jRUn0m2ZCZM1QCWDKxyzC4Steyp8Yr4hJG/ZfGQddFmsbj2HMdoTf5Kj7SbKTWssq1ygXSjiYoGaFXYYqcCAKndSNh2UqImU/dnJxJN+O63hwXaKP+QHjfe/nZUFmprGt21ZsjyQWNBnC212yfO4UBR2sdxO4Dsr5xahFvaKK0kPdjaOpV49HG0xsmTZypjjGOFBQsvMVHbAXG4WzFv91ijdNQfjIn294Wt8cvH4Lbwa6RkECOS7CSQhJIQkkISSEJJUHbLa2loNjl+43StvxGWWCDuoT4cYF4hKSwxt8VoaDDQKb8U/X8o5Xtf6eapVkvEo+LUaMOK7/z7oChtlPKA9tlLTJgIxKaqd/60PKEWWQwgtNikhaIbsrim9n7reewy6g9Y7qcOZienpXTOsNN5Ucjw0ZqCW7k/buip1P2no6fc6XDTwhbI7/Y3bVvjZefbI/E93u27eG1ZaLeW19is3VactVywIMZFN3VyHYaRuIMLqZQNhmXPJap08bMr+Sy30kbai2osqUuGUr4ziPXZgCBkMgBiOVT5Rp8Kwk0pL3m7iLcgqc1R3mQGSqFx2hpU1ZyGhlEODket7I51z7gYKzwh7DG7Q5eClooe9lHAZn6eKStNpLMWYkkkkkmpJOZJ4mJQGsAAWgc5FV4cDdIFGxR1K6uZasfPYFkbK7ft1PKRJmoI6/3WOg7N0SQPa643qoZdp2SY2WdHXtU7SrhcNrxLhOq6fD/AC+sUZWb1BUM/MFLh4isqqEycrKUmAMp1U/rI84c24NwoZ4I52FkguCn2zlrl2ZDKduoWLS3OmE0qrU0YGvIgjsg/h1dGxmw82zWbGxhru4lPskktPLgeYPqs/8ATFs/ZUSVarNgUzJpSYEIwsSjMGFPVPVNQNaxv8Dq/wAVtM2toAXBvffZPe6Nw24yD0VCt1gnSZcsvLKy5qLMRguTqwBzYa66boORvj2iGm5BseSIU0bQwO3pvZZJfPRd5Ondx7o7LUtjF3FX4Ynyu2WBTNnzKogJzAUbyTl4k/SAE9SZpNo/YWqpI200ezfmT98F6PsEkpKlocyqKpPMKAYBPN3ErEzPD5HOG8n1S8NUaEJJCEkhCSQhJLz9t+jyLynE1BMzpEJ0KtmO0ar3EQLmZ7ZBW6oZmyUbButY+GX7pqLUJnWTXVk9ocacRzHfSKLotlD5onRHPTinF0T5zTAslWZmywhcQbkwhvd3yCrPLSPaV6uO5Q1pCTRSlS61FKrqARzyhtNFt1Hdu3Xv4IdK7ZZtBXSfe1nkLhDL1RkiUJ7MtO+DD6ymgbYEdBmgVRidPHcudc8BmVhl/X5WY+A5szFmHEkkhTwz1/R13Z7s42ACqqheQ5gHRt8/+7jw0HMNBT/+48e0c+l1XzMMbJWrJNhDrrqczBhUL3t8R3dwoPGIwbnaWio4e6hAOpzKZTXiGRymcUuJeECvDMcK6R2EktuVHHO1zzGNQu4TE11YWh3PKBmri9UEd7n1Y+fDexsik79lvVWi0ygylGFQRQiKzSWm4VIFZ5bbIZE0odNVPEHQwS2g9u0FcjdcKQuy1lGDDd5jeIrPap7BwsVcBNBAI0IqIq7OdkNc0tNimdtnUHPhvpx7IlY26gMzO87q/tWvbfbS6NLPSIUO/NTwcaH6HkY4RYqnilEKymMf5tW9R9dFBWhgQUmKGU5MrDhx4EeUTU08tPIJYXFrhvH3mORyXnDC+N125EJS+r7ki6/2F0aoUCzzDRl6kwFQx1VlXLfUdpA9KwCZ+IS/i2kBwNpG8yNRxDtRwNxuutdh2JNewbeRGqrc/ZrDd0m2S5gNXaXNl5HC2N8JBHFQuX3hFjEy78W5h4C3Sw+d1s8Jq2y/ymdb8eq0/YTYSXZgk+aeknlQw9yWSPZG9s6Yj3UgNJMT7IVStxF8l425N+J++CvEQIUhCSQhJIQkkISSEJJQG1uyci3oBNqrrXBNX1lruPvLyPlEckYfqrlJWyUx9nQ6hY/cOwsyZeE2yvNwrZ+s8xRUlQVw4AdCQw40z130xHdxad2q0E1aGU7ZgL7Wg+v3mr7sFZxZROeamFnwhBliwjESDT1dVyPDTKBdNXxQ7RNycrITWjvLBpyF78FE2686u+E+szEmutTUgcoHPc5xLuN/ivPsVxWSqdsRm0Y0/VzPyHzUDtDeJlyjQ9ZuqvLie4fMRpuyOFirre9ePYjz6u/KPn4KlQQbclzoPXcqKtSwUCpJoBxJj1SaobGC5xsBqeAWhsALlKHLI/ojURaY8OFwma5hLWZc6nRczzPsjx8gY647uKtUUHeygHQZn75pOc9czrCdkFoXFEsy1JY6LoOJ3D69xiqRtu2VSqZu7YXb93VKTpoX1s6nPs3mJZJAyyDwSFkgf5o/Qf1ghd61H++j4radhLpxP0jDKXpzmNmT3D6R4th0G2/bOg9fv5KevmubBPb6s2CYQNDmOw/ojugZWwdzM5u7UdD9NPBdhftNBVU2lsHSS8Q9ZM+1d4+sNp32Oyd6sxusVWrJMid7VdaVaLjtNRgJ0zXs3/n4xVcFDVtAb3h3a9EztFqxOWGmgH3dKd/1hDJeVTYhI6sNUw53y6aAeI1T2yTaHLQ5jshzxcXXoNLUMqImys0P3bwUZtnN6Po3A6s04XbcswCor8Qqf7rGDOCYV/EGTbLvbYAWt/u4+Wg5kXWbxXDA2czN0du/Vv8APXqomdJ6eUye1qnJxoO/Md8S4JiRw2ubKfcPsv6Hf/ic/Mb0Bjf3MtzpvVYstudMUvEQj0xKdKiuElTwNfOPW5BFM7ZeAbfPgtNSVElJKJGm3HotW2R9Jy4FlWpKFKKZi59UZAsnLfQ90ZrEsHER24T7J3HcevotDFQ/ii4xu9rWx39D99Vp8twwBUgggEEZgg5gg8Iz5FskMcC02OqNCXEISSEJJCEkhCSVVv7bmTZ5pkqpmzFFZlCAqcmbe2YyA350inU1jYRkLlFafCnyQ9887Ld3E+HDmqrZbf1ptqoFecSCV1Kilc9SMgKfdMZ2aaWVxDjrrbRWpyGsbEMwEa8bbSWeLZDs3+XziqGWKzPaCr7qn7oavy/x3+enioC7bM012INFUeLHQRYfZjM1nqHDX1TXBu4fHcPFVLaC3dJMND1V6o+p8fkI9hwHDf4fQtjcPbd7Tup3eAsFPRw93GBvOZTrZGw1JnNu6qfU/TvMZrtfiRawUrDm7N3TcPE/Ac1BiU+y0RDfr0XNprHhmYxo/k418Rn4wV7IYj+Jou5cfajy/wAfy+Wngu0Eu3HsnUeiYMMKhd56zdp0HcPMmNczPNa2ih7qK51Of0++aaTT5wyRysOKXApReGvxb/DTuMNibYX4oFWy7clhoPsrTLZsLiuQMF/2kVtYy61CorL/APqC5e8sZmbEb15F/Z93y3+fwT2xWivv1WPYucGNoqDJesLnsIkyVTeBVjxY5tHnlND3UYbv39UWkftuJTHaeT1VbgaeOY+R8YE41Hkx/UfP6qxSnMhVcwBVxUu97F0M3L1GzX6ju/KL7H7bbq5E+4S13zqEGuhiGQKzYOFjoU/tNlFC8v1dSu9fzX5ecRB115vjfZ99ETLFnH8W9eXPz4otjmezvGa/xD6+MSDgl2erdh5p3aOzHXePEenNSVosS2mS8lzQOMm91hmjdxplvFRvi1huIPw6rZUs3aji06jy04GxWtnhE0ZYfsqnSLPNkOZU9cLrQHerL7Do3tKQKV4g1ocoNY9FTyvFZSm8cmfR35mkbjvtzNslhsRpXRPs4KN2ou016dBVTm1Nze1Xkda8a8RGn7NYuyenbBI7+ZHlnq5m48y3Q8rHer1BOKiDuz77B5tG/wDx38lDyZlCGGmjfIHvHmI1kkbZGlh0d8D95o5hlUWEC+Y9Ftvokv8A6WSbM568rNOcond8JPgyxiKyF0bzta6Hr+6L4tCHbNSzR2vX9/UFaBFJBkISSEJJCEkorai+Fsllmzzqq9Ue85yQeJHdWGSP2Gkq1R0xqJmx8dem9YVdsmY41Jm2h8RJ1oanEfFmPbGfmeC/PQa9VpquUe6MgNFabcQiqiaKAqjeToO/fFFpJJeUJYA513aDM9FHW2YQoXWgoN+ZOdO8+QhMFyvO8Trfx1Y6Vvu6N6Df46+KPe1rFksuAH7Vxu1q3rN2DQHkI0nZnCXV9aJnt/lMN77iRo3nnmeWR1WjAFFSCIe+7Xx18hkFnyyi7BF1Y0Eeo1c7YmOe82ABJ6BDrho2joFfbHZxLRUXRRT8zHiNdVuq6h87vzHyG4eAWamkMjy8700vyZL6PC+bVDKvYdTy3c6+Gs7GUNX+INS0WjsQSfzdONjv0GiO4Hh0sr++cLR8/wA3IcuJ03aqqzmqSTqY9POQWxcUlKGZbhp27vz7orEbTrKnUzd2wu37lJbO2Hp7TJlHSZMRW+EsMf8AhrHamXuoXScAT47vigTRtOAXpqm7dHmyMKp/6t7v/wCgIv8A8Tqf7lF3LOCtsUFKq9ft6y2JkKcTjrGmgoQKducAcWqY3t7puZBueW7zzUdJXROq+4bmbG/AW3dVXTAFG0xvWwidLw+0M1PP8jE0L9k56J7HbJVRo0tirAgjURac26vtddStgtpUihis9ilycLHRP/2IzCDIoHOikgKG9kj7tdRu7MhLSbLp2NfptC/S4v8ABYbE+zjoKhs9N7m0Lje3PUcvTpoW77wVmcKwLS3ZHANRVWK4l4oaVB58YJ4xg0tC8Egljs2nrnY8HDfx1CNQzh92nJwyIUxMly7QmCaPhb2kJpmp7hUaGkBWSviBDT7J1G420PUceZGhKbV0kdVHsP8AA8FWbVZXsz4JgDK1cLUqjrodfMHjEzXG4kjNiNCNQVg6yjmpJRuI0I+XzVUvq5DJrNkdaT7S6mWN9feTnu38Y9M7PdpW1dqepsJN3B/Tg7l5cFbo63vCGuyePj0+iSui83kusyUxUqagg9ZOPxJxB7+emq6JlS3nx48j99OC2OG4qP6UwuDqDoenA/YW4bG7Zy7YoRyqT6erXqvTUy6/h1EYuronwOII/b9uamrKDu297CdqPjvHI/VWuKSGIquDoQaZGh3wl0gjVR9+33JskvpJzUGiqM3dvdRd5/RhkkjWC7lYpaSWpfsRjqdw5krLr2t0+8Zo6VaIprLs9eog06Sed7cudKZkEBV15f7psPvTnz8lpGMhoo9mPMnV288hwCfSpCSahetMI6z6Gm8D3V+e/dQXcv1yCEVVWxjTJIbNH35qOtc8LnWppr86cOEOuXDZGiwWJYxLW3iZ7Md9N7v+XLgPO50grZegltioC4zVToDuZvmBGwwDsw+tAlnu2L4u6cBz8uIZRQljhJbTTr+yrFttbOxZyWY6k6x6axkdPGIogGtGgGgRLNx2nG5Kn9mrmdALRMRlDj7IlSAQahmB7qdhroRGC7X4p/LFLGdT7R5D8vnrwtzVTE9pkLeDj6WPkb/BPrzvIS8loX8l7efLx4Gn2e7LOqbVFWLM3N3u68G/E9NbOE4H3lpqkWbubvPM8B8T01rNonliSTUnUmPUGMbG0NaLAaALWk5WCaMSTQamI3vURKPMy6o3eZ3/AJd0KNthc70Cq5u8fYaBWP0dOq3hIdzRVLEnh9m4HmRAzHZ2wUEj3mwyHm4BVRKyIh7zYD/wvQ6MCAQQQcwRmCOUYUEEXCMNcHC40XY6urPb824xywJFUDDrMfWrvUU0px17IBVtbK72GCw48enD1QrtEKyjm/DEbIP5v7hy4c9/hmYfZyzTC/TPRJbK6piOFpppU9EurAAVJ0yimKKT8O+UN9loFz1IHqq2BUzmTtk0GY65blLtA1bVFrCCSrO1E5f2iTKIHXQDFvDNMZVrxGX5cDrcKwdtVhU1Vezoy63AhrQ4j6HjqufiO5DnuOQF/IXKjSrIaH+VOI4iAJAIyV+CojmYJIzcHQhSNithBGcVpI1ZBvqmt73Oxf8AabGcM4ZvLFOvxKDSp3po27PI7TBO0cUkX8PxOxYcmuPwDum52o38Rn8Rwx7HGen11I+Y+id7O7QLO6p6k0ZFNzEalK57j1TmOesUsd7NS0N5Yfai4729eX6tONlFSVffCxyIVoSYk1DLmjEp8QdxU7jzjJ+0w3ap6imjqGbEguPvRQF4XbMsxxDryicn4V3ONx8j5ROLSDabqPMffFYTEsLkpXXObdx+vAqr3ts/X7WyCh1aUPnK/wAvhwje9n+1ZBFNXHkHnfydz/V58UqWuue7m13H68+ai7utWEhg2Agg0qVoRoVIzUxvZ6Zs7Mxfgd4+oWuw/GX0xs/P435EK63ZtVPtE3o3tEwphOICikrpQkZCtdSPnGR7SUcdFh7pGCziQAbjfrbfpw67lKMcpGEl0bWDic8+WZN+SlCbKHyRVp7Skg9xoadwEeYNle33Xeqrt7ZRFxaS+3EjI+AN/guWm75U2b0pmuWpTE7Ga4HCWzHq67hD31Urx7Zur9P2po5G90x4bytsj0APmlWdZa4ZYwrvOpJ4n3j5dkR83KviOMQUwvI67tzRr+w5n4qJtdt3D8ye2HtY6QgAdAsLV1k9fJtSabmjQfU8/RVm872pUKatx1A7OJ8u2PRcB7JWtPWjoz/9fTz4K1T0gbm5V+ZMLHeWJ7SSfmY3T5GsGWQCINarhs3slSk20gE6rL3Dm/Hs8eEedY52qLiaehNzoXD0ZxPP/t4ozSUH5pR4fX6JO/b1CzZokzS6uVatCFRggVsGeZ3YuQpugngXZgNayasF3DMNO48XcTy8+RiqbFUMibKwEx3t4/ThpdVuZMjc6KJzrpBQWOFRUmIJZWsaXONgFFrkEq46Oqj1tGbhxC/n+jHGA8B+46IRVVZddjNN5SAiwh6mtlpTtNbArMRLZqKCTQMlTQcozfa0F2GOaN5b63+Sr1MbpIy1outC2a2qeTQetL3qTpzU7j5R5VTVclKbDNvD6cENpa2WjNhm3h9OHp6q3/6Z2fhM/dX/ADQU/jMP9rvIfVGP49T/ANrvIfVY3dlv6NgSquoIJRhVWod4iAEbxdez4hh0FdF3czbjdyPEKVlXjNn3rJnTDVG6VZYHqy06CZRANxHnr2bKpqqWfs/MyHJwDdob77Tc+Y4cNF5zUYbPRVrRJmPynd05FW5jHl6IokdCSqe2VlZbXZJpKhWMpEWvXbDNJc0GijEBU0qTlWhp6R2bk/8ARJ4xwkJO7NlvPJD6138qQfpPolHoRQio8weI4GPPmOLQsXhmKTUL7szadW7j9Dz800eUUzGa8foeBibJwyXpNBiMNZHtxHqN46/dk8slrpED47ok1yLfNzLaR0kshJ+RroJhGmI+y/BvHiNR2e7UPobU9V7UWgOpb9W8t27gh9RQN2jJGMzqOKb3Jf7qTKtVVdGC4yKGprlMHd63MV4wQ7Qdn6ctbVUJFnZ7I0PNv08raKCCJ8gds7t29Xiw2z2WoQRQg0IIO4jQiMC5ro3XGRCa9jZGljxcJvP2ZIfHZ/VP/LLAYONCdV84e6RsjeB38PBYzEsAl2/9OLg8TonMrZ4gli0tWOpVSSfiagJh76yZzBG6VxaNBckDwJTGdnq17bPkA5Zn6Kl7b3i9mmrKyY4Q4bOlCStKHf1ezMRsuyeA0tbC6eocSA6waMhkAbnzUQwh9O60xvwteyqZvKe5xKZh+EMV8BlHoRpaJrO67tmzwsFcbTXGTbjol5W0M4ZEjLdgXzyikezeEyi/ct8Lj0KrPo4b2LQnsraYkUmDsK/UE+cA63sLTvcHUryziD7Q8N/mSqrsNYDdmSj7derPUDIHxPafpB3Cuz1Jh3tgbT/7j8hu9eauQ07Y9Ews8hpjUQdp3Ac4uV+Iw0kZkldYevIDeVfgp5JnbMYufTrwVp2dssqQ4diMg2JyNKoQAOGffHnFdiVdjUn4emaQ07uPN50A5adStNT4bHTs2jm7jw6fVJX5tC02qJVZe/i3by5RsMB7MQ4cO9k9qXjubyb9dTyGSkJDdFXpjxqSbKEuQsllea2FB2ncBzMDq6vhpIzLM6w+8gN5VWeojhYXyGw+9OJVrst0dDKxojNmRMmYSQMgVBp6o17aR5di2N1GJ7QaC2MbuPN300HPVNwLEW1UkhIAAts3133+Wiq15/0r8yT4x6jhrtqkidxY30CCzi0rx+p3qU0EXlErf6NZzJaWdMmWUfN1qKb4yfbKZ0WHBzDY7bfQq9hzQ6ex4H5LQ7fcsm2gvKwybTvXRJh5jceYz41jzlj46v2T7Mnwd+/3mliODteC+PX71+qrn/oFs/6P/clf5ob/AA2o/sKz38Jqf/jPwVGR4nIX0I1ykbtvBpTBlOY8IV8iNxyPRR1FNHOzZeLq73deKzlqMjvXh/KBc9OY8xmPvVY+son0zs8xuKdRXVJTsvZ6zzZaWmZKV50qW4lsammbFerWhIJJBIyJyjWYbUzR4c6JjrNO1ceYQqtcdl4HA+izkmMyNF58NFL7JWVZtpSXMXEjBww4jAxHmAYt0bA+drTob+hRPCJHx1jCw219DqoC3vKW0zpUliejmMgB1IU0JU+1ShHdwzgviOBz0kbZrXYQDfhfc766dDkvRKTEWTHYOTvXonFktVIzz47oq1ymrHJs82YjWiWHw1B0zUqy0b3gMWIcCMt9bdDis1I3ur3jve3A8Rw5jQ9c1HLE6xdEbOPyN0nsfImyullTlY9GFMk0JUgtQlTvGamm7PnBPGfw08DaiE3JNjb5jim14Y7ZkZqdf3VqlziPWNO0gHwjKFiohhOgRjPB9oeNPnHNldMbhuWZbU7QypzlVlI4QkB3AbOtCVG4Zd8eudneyzqSMSzyO2nAEtaSAORtqR5buahe2J3vi6r1ovBmzr2UyA7ANI2bImMFgE4zZWCILe3tUccGAcd2IGF3bN2XTJROLX++AeoulBaFOsuX3Io8wBC7vgT5rhp6dwzjHkkZspG4r2EkedSO3yhkjZNk7OZ3Xyz6j6Kq/DIXEbJLfj6/VWA2myy7LIVFJtC9IZrAAIRMYFVxHMkKi7t7cYyEnZ6rxB4dWPtnnbPLgNwHmfVFohHTlzYvcNrcTYanr95KFtVrLa6bgNBGqocPp6KPu4W2HxPU71G+UlMnmRbc6ygLlLXZszOmyundSsgMAHOWMncgOunraDnGdxnHYqCMm207cPqdw+KH19a2li2yLncPqp2zyFQBVFAP1U8THlVdiFRXSd5O653DcOQG714rEVVVLUv25DfhwHRaJ6Nh9nO+JfwmLuD6P8EYwL3X9Qsf27Sl4Wof1zeZJ+ses4cf9LH0CsSe+7qoERfTVcfRrZXmT5oQAkScRqQoCh1qantEZPtjTyT0TGM12x6OV7DnBs3h8wp+876K9VGGIVGNSchocB39vhGdwjAG0x76ozduG4czxPot7Q4Ze0kw8Pr9FAftB4mNPtlHdgKuq0eeELjXJZGhpCsNcn1itjIwKmhEN5FKWJkrdlwuFdLqvRZw4PTMfUQPnptj2m6eiyNfh7qc7Qzb6dVod1tSyVO5H+sG6DKj/wC71KzFabbZ5fJY+zQBAyWBaMgpbZi8BImma2iSpr/uSmb6QRwqPvK2Nn9xt5hXsPcGVLT19CqLsncb2+1rJDlGIea0zUqVFQ3bjKjvj1vEqhsERcRcaW48vJHIWFxT+6LeZjdFNGGeCV5MwNCvJ6jsPbkcRjnZ3ummppBdmpb/AGjiP0+nTTQUGJ7R7qXXcePXn6q1WZDLNG1+UYOTMrRMzCk5dsNKViGy4Ywc0V7QYVl0NCZ2ie26HtaCurPrwu11c4M1JJFd2enOPUKHtgzuQJ2naAzI0PPXJCpaV217OiYW2Q6LU9+WQ4QUpO0cVW4sZkdwO/74KvLC5guU3kuTByB5dqoAnYaL4UgRg8JORqwkrpNjXIawxzrJhKudzbFMsmXarQAVd8Ky94pWhfvU5dldaRhO0HaNzItmjOpsX8Nfd8tfLiuNILtlXW9bTW7QvuzQoHKhbLzjCd8X0hDjc7e/U3z+qBdogBEOZHzVKxxUsslZaJ6NG+ym/GPw/wAoM4R7rxzCPYJ7rxzHosh2+/4jav7Vo9Xw7/ax9ArEnvu6qEsdmaY2FBU+QHFjuEXHyNY3acn09PJUSCOIXJ+81aLBJEhWCMSzijtmARWuED3aga607gFqanvTyGn1XoeD4FHRjvH+0/juHIfVFd4pFy0KJihl026gdIwxCga66VRoaQpmuSyNDCFYa5OrNaCpBBoRoYbonPY17bHRaDYtseksTyGFJuHCpGjKW6/YaViR8mzSmNg/8E5rzrtXg0sNO+WnBLTqN4G/qLeSrHRM7hZalmNSFAqSACxp3AwNjYX5BeawsL8hmuyQCKHNWBB5gih8jCjmdBK2VmrSCPA3UZcWuDhuUh6DrHS12on1pUtZdebTGxecqPU8cmEkEbm6OzHS2XqtbSWPtBUfp6W/pAaH9qD15maHr4mDL27NM5o/tPomvbae3NXN5xLMTxMeFgZLejJLy5sRlqfdK9NDNldRJjw4BJMmlAmJgTomapO03eCKNhFRoa6dgB840FFg2IPtI0bG8Emx8sz5pwgdIMgq4+zBDHo5svDuDdIDThUKY9GpKh7GDvh7W+2l/GyovwicE7IFuqSm3HPX2Qw4oyt/h9bygnHVxu326/dlWfQ1DNWlNv2ZxqjjtRh9Ith7eI81AWuabELjS2AzVh2giO7QOhXCrPsZdqFTOIqwYqvAUAJPbnGA7a4tLEW0cZsHC7jvtewHQ2N/LiutG9ajN692A+6cv7k4qfIGMm8bWHDl8nWUJGzUW+8xdUy9p5wqm7NqczkPkYCtvosr2jm26hsQ/KL+J/YDzUM0tqY8JwBgpamQYgkLXjQGLAYS3a3IOGEs2rZK3+jq2YbQU3TEIp95esPLF4xaw1+zUbPEfv8AVW8Jk2KnZ/uB8xn9VTNtLraZeNpY9WX0mbbzkKhBvzrnp8o9Yo6hsVJHvNlq6LB566Ulosy+bj8uKSlqstcEsUXxJPFjvP6FIqTTukNyvQqDDYaKPYjHU7z1STNFclXiUkzRGSmFyJjht0zaWibdejsPinWNaNq8kaHiZfA/d8OEZeWn3tWVw/FrWjmPQ/X6+ayeZLKkgggg0IORBikQtMx911HhpCna5Lo0MIVlj05kzSDlDdFIQCFd/R/eklbVinHCxQorZYcTMpqTuNBSvOLFJsNk2tFg8T7LshmNVSjXVo9R9PJM77sgk2mdLGQWYcI4K3WUeDCBlUzYlc3mvLayPu5nN5qweieyYZ9vfc5s9P3JjN/iYxsY6jvsNpuQcPI2HwAWgwp21AD95LG7wQpMYe0rMK76qzCvlHoLCHZ7jb0Utb/VJHL0V7tIo54HMdhjw2rp/wAPM+I/lJHhu+C20L9uNrjvA+IROlpFawKlulEnxwtTg5KGYKZmg46+Aglh2Dz1hu3Jv9x08OJ+7qWOJ8nupAW0J6mvvHM93CNvRYPS0lnAbTuJ+XBXoqED3s00m2onUwTMiutYG6JtMnGIi9OuFxLQRvjm2m3BTiVeTDQkQ4SJpiYdQllt7e8fExIHpdyzglJd5ON/1iCemp6j+qwO6gFQvooXatCl7JtZMWSZBVTLIbiGBZixINc8yTpFGfCKd8Jij9m/iB4H6ofPgkUjttpIPw+/FR9rnhziGmXdlvjF1uFVFGbvF2/3DTx4ePhdeW9ocJrKWqfLK32CcnDMWsAL8D18Lq4CxS1ucq7KrzAZy1IBZ8QZKV1OFVEEqaifNSbDG3JzVmiw6Woou7iaS455cd2enmqbZ7cZJDS264rRhoKimXE5/wAoKYf2fZA4Szm7hoBoOp3/AAHVabBexjYXierddw0aNB1Op+A6qPtFoZiSxJJzJJJJPMmNCTuW8axrBZosE3ZojJXSUkzQwlRlyRd4jJULnJPGeENuo9pel4DLzxZ/6SNmpU3DMQBJxrVhkGpSmIcecCa+dsUjQRre6N4ZXPjGy7NvoshtljaWxVhQiGZEXC1UcocLjRJo8cIVlrk4RojIVpjk5lNHE8i6l5NuDf0hOKgGLU0AoAa60ApDZIhJmcisVj3ZGGvf30J2H78sj1HHmPG6sGz+1C2QTMK4y+HU4QMOLdnX1hw0i9T1BhgEOtiTfrZUcM7Iy07C2WQHPcPqVU7TLktMeYZYLMzMcRJALMWIA0pVjrBCTtBXOaGtfsi24DdlrmfitBH2cpNrae3aPP6aJZrxbcadgAgQ+Vz3FzjcnfvRZlDCwABoRReL+8YZtFSGliP5QjpeA9pVPdhPlSsdZCyV4YRqRyVaTDojmMk1a1ljU+EbmLZY0NaLAaBPYWtFguGbD9tO20QvDS5NL0k8yGFyjLlwPC2lzaXQ0LaXQ9Lo0SgqdrkfFDrp113FCuldGlzSpyjocQuOAcLFLTbWW1JP60h4flZcZG1gsAkWaGlyek2aGEppKSZoYSoi5Iu8RkqJzlL7NbNTrY9JYoo9aYfVUfU8oifIGC5Q+rrI4G3ceg3lXz/VbK/67fuD84q/iuSC/wAbd/Z8f2WgxUQNVHayZWaBwUeecZfFX7VTbgB9fmr9OLMVaOz4trdHUK2FmD0rQjSvKtI7h+06Tuxor0Na6mz1HBUC+bmmWeY0uapVh5jcQd4gi9pabFaWnqGStD2G4KaJLNM4hciUWacyzDFYSoeElZdxwrrllwtCXbIpaEkiFoSSTaZD2EtII3KNxSaz6RqKerbI24Qx/slG/aRFrvQm94imeTpEZnF7LhcUg0/9boaZb6KIyLqzjDg9cDk6kDjEzVYYOKdgxMFYC7WOrt10GO3XbrtYS7dCFdK64TCJXCUmzQwlMJSTNwhhKic5cnTFlDrZudE+RfgOWp5axdo6F05u7Jvr0WfxXGGUo2W5v4bh1+i33ZBkNis7IoUNJRiFFBiKjF51gFWs2Kh7OBI8L5LM9++YCR5uSpiKqSEJJUfaJ6z37QPACMhWm9S88/TJEoRZgTjYyX9rMbggHi1fpF7CG3lceXz/AGUVSfZATrby6pc6RiZRiVhRt4BNCOypEE692xGH23jyKkw2qfDJYaHcsXvV1xkLoDQdkUXar0KC4bmmiQxWLo4aEurtYS6u1hLiBMJJFMJJJuI6FG4JlNl1iVriNFTliuk+jPE+JiXvncT5qDuF0S6Q0PIN13ubLmCCtNP3mR1VWSEtNwl5MEGrrE9kxZarDEuDEt1LddrCuldGEdTgux1OQhJLhjiaUi1TDCo3ZK0XVsk5sdotb9US5Ex5QpmzIhIah9nLvhkcje/ZGc7kA+JWdxbE+5aWRn2ra8P3WdBycySScyTmSeJMbJgsLBYJxJNyblehvRhPx3ZZ+Qdf3ZrgeQEYnGW7Na/wPmAiFMbxj73q1QLU6EJJUG+DWdM+M/OMXObzPP6j6opH7o6KW2JX+mPNB5NBjBhm89Pmq1VuT/bE0sU88Er4EQUqmbURHT4EFPw1u1VRg8V58mvVjAteig5LoMcTwUYGOKQFGrHE667WEurlYSSEJcRWjqaUkyR1RlcCx26ZZBkjt03ZSWGHseWm4TXMByXNIP08wkbtDxVB7DG5OZUyLrXJ7XJbFEt07aR1joThcpURIFKEaOpyEJJFaOFNKsmwVyLaZ4Ez1EGNh7wBGXiREE7yxlwhOK1Zp4rt1OQ+q129bODZ5qAChlOoG6hQigEDYXWla7mPVYh93A3XlmVoI9GahK3z0Oza3co92bMHmG/ijHY821XfiB9FepT7HirvAVWU3u60dJKR/eQHvIziGnk7yJr+IUkzNh5bwKot4Gsxz94/Mxjnm7yeZRJugVg2MXqTD9/5AfnB7Bh7DjzVOq1CdbXpWxWgf1THwFfpBSYXjKkw11quM8wvPB1MCV6EF0GOJ4KMDHE8FGBjieCu1hLt12scXboQkrorGOphKJWHKO9yjUjifZCkJcsissK6VkQrFumnMT77t6ili2hZKJKEaRgBFwqOzmnCoImATw0JQRIFIjCHJy7HV1CsJcuiOYaU0laH6JZf2kw/cp/iX8oq1f8AS8fkVmO0D8429fktLdagjiKQNBsbrOLyegplHpQQdbf6En/2KaOFobzlSvyjJ9oR/qGn9PzKu0nunr8gtDgArar+w1px2VR7jMv8Q/FAzCn3g2eBP1+av4izZmvxH7KtWk9Y9pjMBWFZdjf6J/7Q/hEaLB/6buvyVGq94KYvGWGlTFOjIwPYVIgpKbRuPIqKFxZI1w3ELzXa5JSYynUEjwMCF6Sxwc0EIkJSIVhLt0YNHLJwcu1jlk666DCXQV2scXbpNzDgo3XOiSlvnDiFC11jYpcGGKcFdjicuwl264RHbrqNLg/hk200sO7Toqc7LHaCWWC4UQSgh4Twuw5dQrCXLopMcuuEopzhpKYStI9Er/a2hPclya/E5mMfIJEdfHs08bjvLvhb91isYqBJVlg/KAPE5/RaVAhDV5Qf1m+JvmY9KZog62X0HN/s08cJwPjLX8oy/aIfzWHl81dpND1WlRnVbVJ9G0/qzU+Fh5g/IQDwl2b29D6ovijfdd1UdaGoxHMwC2bLl1ZdjG+zmfH9I0GDe48c/kqdVqFO2r1G+E/KCk/9N3Q+irt94LA9sbHhmCYNGGfxDI/SANI/aiA4fYW4wyfbi2TqPsKABiwioK4THVwrlYS5tLoaOWTg5HBjllIHLoMJdGaODDVICkpsuOg2TJGByIj7jrD7KBriDYpUGGqcFGrHE664TCXCVyU2cX6B+zMPLzUL82kJypjTBVgjgw8JwKNWHJ10UmOEppKIWht0wlHRgimY+g0HvN7Kj9aVianhM0gaPHoh2I1zaSEyHXcOJV39BrlpltZjUkSSTzJmmJu0ADWRNGgv8l5/A9z3uc43JzPjdaw5oCeUZoaq2vJ6GPSgUHGi2b0Gyz+z2htxmqB2hAT+IRlu0TgZIxyPqrlIMir3/wCsy+MBfwr1f2CqV6OZtJ7L70s+IKn84yuGOtUW4g/JGsSbeEHmj3slJ0wffb5wPmGzK4cz6qqw3aFObEtlNHNT4g/lBbBzm8dPmq9UNFY7R6jfCflBib+m7oVWbqFk972LpZRXfSq9ojKUkmw4X0KP0U/dS3OhyKzp1IJB3QWIWqBRSYS6XLhMJMuEISSMDHLJ7XJQGGqYFGrHE+67WEnXSU2XHQbKORm11RJbw4hRNduKVBhqlBQJjq4SuKc/CJI3bLgVwapwpjWg3VIFGBh4Tro2KHXXborNHLppKcWOyF89FGp3CunfFeedkDDJIbAIfX18NHEZZTYDzJ4Dmoq+5pM0r7KEqo+ZPMxqcOawU7Ht/MAfMX+C8+rMQfXPEjshuHAfXitH9A+ts7JH/wCsCu0Okf8Al8lyk1Ph81qN7TsEia/uy3bwUmM7C3akaOJHqrbjZpK8qy9BHoqFLd/Q/L6O7S59qbMc/wB0BP4IyOOHbqw3gAPn81epB7HUrLf9JZvE+Ma38BGtD3TVfNhZlLXL54h/gP5R4fQutUs8fQq1XC8DvD1UxtIlLQ/Oh8QIjrm2qHjn6hDoTdgT3Yt/tJg4qD4Gn1i3hDrSuHL0P7qOpHsgq02s9R/hPyg5P/Sd0PoqjfeCzURjRoiip22N2hJmNdGAJHAn86VgvTyd4zPUI/hlc2YOiv7TLX6HQ/LwVeUxMUaaQuPLEIFcdG0puzFYeM1WcdhHSYDHCLJzXB2YSoMNUrXI4McUwKMIanhdEJdSU6XvGsOBUcjNrMapNJlYdZQB+5KAxxSXXV39kdC5dLSzGrhN2DoqpPtHqjxMuFcLQrrl08sNjLdY5KP1QRUrK2KlZtPOe4bz98UIxbGIMOi25Dcn3W7z9BxPzyWj7VWCXZ7vs6Slwh5iMx3sejY1Y79YAYtO6WFpO/6LA49WSVMLXv3nTcMjkshvsfbzO35iPSsIN8PgP6G//UKtB/Sb0C0b0Dnr2wfdk/ObA7tD7sf+XyRCl1K0Hbmdgu+1n/28wfvIVHzgJh7dqqjH6grE3uFeaVEbwIYt62X+xuINws06Z3t0jD5iMjV/zcU2f1NHoEUo25NHP5rEsMbi6L7RWkbLTMNqkn74HiafWPAKc7MzDzCJ1IvC4cirXtfLpOB4qPqPpE+KNtUHmB9Pkg9OfYTfZm0CXOJY0HRtXuofpDMPlEc207Sx+qZWPayEvdoEe879M5woqErpXWnHjHKvEHTu2RkFjBiTqmsiYMm7bfUKHEUlvVH22xG02xZA0ZApNK06mME9hpF+iBLwBvWejrpKXGttmmQcOItf4aqiXlYnkzGluKMpII4EQQc2xsV6jFK17Q5pyKQBhqsApObLrHQUx7LoXTakkzQZssTZJymJvwnUyzqrjUEdhyJidjgcihk8b2j+WbH715JS14BMcS2LSw7CWx1ZAxwE8ytDHZKdzRtDMKzBMXNG1kd6KDFeytByUVoaQpmuR6w1SXXCY7ZcLk1nihB45GJG8FUmyO0EZWhWXA5OLOuRPL/xEkMRkeGhdLkdBSNS1tslXCURCxooJJ0AzMOc4NFzkE2SRrGl7yABqTkB4qbu64NGmn+6D8z+XiIztd2hjj9mnG0eP5R8z8B1WFxfttDFeOiG27+4+6Om93wHMqUtgULhUDIUH8oyr5pJnl8hJK87lqZqmUyzOLnHUn7sBwAVq9IasLJZsjQMteR6PKvnB2vB7hn3uWjxNp/Dx/e5Y1fh+3fu/CI9NwX/AKdB/wAG+ibTf0m9FZPRlbTKmTmUkGkvQ85mvGM721ldDFA9uu0fRV66odBsPbrcq+ekC/Vm3TaKZOejUj4pq1p3AxS7NVbaqpbxFyfIq/BXtqoTbI5XWHx6GEit+vpehuLDwsspD2sEQ+bRkKY97il/1k+VyjFI22yPvRYdWNwiKv1zvhnSzwdT4MI+fGmzgeY9UYkF2Ecir7tmnWlnkR4H+cEMXH81p5fNAqb3SoW6ZQaciHRsSnvUxQpmB8rWnfklWQiaB0Z0IQnbLWmU+OqNLWrFgxDYQCfVI174ty4ZJE0uuCAslSYPJFVMfcEBwKaiBq2yu+z1glqgmhR0jqMT6kgdUDkKKNOEaXDI2iBr7Zm/qUKlhYJnPAzNs/AKv+kbY/8Aak6aSPtlGaj/AJijd8Q3cdOEWZ4dr2hqjOFYj3J7qQ+ydDwP0WKTUKmjAgg0/wDMUCFrWvQBhqmDrpCfLhwKhkZdFsiEthAJNCaDM0AJbwAJ7oJUc1jslUj7GqXw8IkqKEO9qPy+inbJbVcYkGhgUWkGxUzX713HDbJ4lujVjidtLuDFVeOnbHQk6xFiuS7KQBiIXvB8AMzFplLK82DSqTX2Uzd1x2mfQSJEx13NhwqeZY0XzgxTU7KcXcc1FLVRR/1HAevkrlc3otmtQ2qYJY9yX1n72PVHnErqpo90XQqfG2NyiF+ZyH19FarVsLJWWFs32bAamrY/jOv5cIDYhTvqwLutbdu8vmsjjEc2I223nLd+Xy489VB/6H2ytPsqcekNPw18oDfwiXl5rOfwSe+7z/ZWK5Nj0lEPNImOMwKdUHvzMEKbC2RnafmfgilJg8cR2pDc/BWK02dZilHUMp1BFRBJzGvFnDJFnsa8bLhcLzlt5Z1l2+0IgoquAorWgwLlUxvMLYGUUTRoAhZYGEtboE+9HV2zZ8ycskKSEQnE2EUxMOHOAHbCmdUU8bW7nH0VWpo31LQ1m5WX0j3U1lu5RMYGZNtEsHDXCFVXagJ1zAgd2Tw/uKhz3G52fmE+nw80rLuNyfgFlyLU045RvxqpXaLfvSkcF2Oo3tKXwdT/AAxj8E9quB/5ehR6mFn+B9FhMblXFebK1GB4GPnp2QRtaRtia9H2E+NIJ4u672dCs/TCwKgbrak+Uf6xfM0gdTOtKw8x6qaTNh6K93r/AEM3+zf8JjUVn+3f/wAT6IfH746rPAIyKJq97PPWQnKo8z+caXCnXpgOBPrf5qhUD21JQSUCp23GxKWtTMlALaAK7gJnJvvcG8eVeaHazGqL4diboCGSZt9P25eXPEbTZ2lsUcFWUkEEUII1B5wPIWwY8OFwkzDVLqESTOaVMSZLNHR1dTwZSCPlEjHWN1Umja8FrtCtvtewNjtaLORWkNNVXPR0CksoOaEEDXdSDccxaFk2YlPATG72gMs/qoab6Jdy2oFdwMnMdhD/AEiOcMmGYseKtMxsDVnx/ZZ/tDs9Osczo5y091xmjjip+mogW9habFG6eqjnbtsP1HVRMR2VoPTq75TO6hRViQFG8kmg84Vr5BOLwBc6L0FdOy9lkhSsiV0lBVyoZsXtEM1SM+EGu8fa11hZ62aUm7jbgpqGKmhCSQhJIQkkISSEJJeaNtbR0lutLDQznA7FbCPlHoNGzYpo2/pHohLzdxPNXH0Ff7xaf7FPxtAjtB/SZ1PorNLqVKenid9jZU4zXb91KfxxVwBvtvPIev7J9UcgFkllajqToGB8DGptfJUSbBbl6Y5tLCo96eg8Ec/SMn2ebeqJ4NPqFoKb3ieSxKNqrKu8nWPnp2iOq/X7PxlOUtfMV+sS103eSi24AfC/zQSNmzfqVEK2FlbgynwMVmO2SDwTyLhX6+GpIm/2bfIxrK0/6Z55FDYvfHVUFVjI3RNWvZWd1WTvHyP0gzg01nOjO/Meh+SqVTdHKfjQKmhCSVM292JW2KZsqi2gDsEwDQNwbge47qV5oNrMaovhuJmnOxJ7vp+3Ly54pbbI8lyk1SrKaEEUIigWkZFa1kzXDaabhSeyezUy3TgiAiWCOlmeyq7xXexGg+kPijLzZVq2sZTs2na7hx/ZeiJMsKoVRQKAAOAAoBBRYVxLjco8JcTO9brlWiWZc5A6HjqDxU6g8xDXNDhYqWGd8LtphsVmV7eieZirZpyFNwmYlYd6qQ3gIqupjuKPw43GR/MaQeWf0Vk2M2BSyMJs1hMnD1aDqIeK1zY8zTsiWKANzOqpV2KunbsMFm7+JV1idCEISSEJJCEkhCSQhJKO2hvIWazTZx9hCRzbRB3sQO+LFJAZ5mxjefhv+CjlfsMLl5imsSSTmTmTxMejOHBChotE9Bsylsnrxs4P7swD+KM92gb/ACGn9XyVulPtEJf08T6zrJL91Jr/ALzIB+AxF2fZ7D3cx8L/AFXao5hZkojStGaplant/enT3VYXrmxBb40lsj/4qwAwqn7mvmbw06E3HwR6gdtMvyWaxpFcVykGpHbHz6QjV1fJ4BpyAHgKRRJO0UNKj7WtBDwuK6Xu/wDsjHii+dPzjU1jv9CTyHxsh0Q/m26qpy5YjKEoipa6pyowMPp53Qytk4fZTJGbTbK1AxuGuDgHDQoUuw5JCEkmttu6TNp0spHppiRWp2VENLQdQpY5pI/ccR0KWkSFRQqKqqNFUBQOwCOgAaJjnucbuNylI6moQkkISSEJJCEkhCSQhJIQkkISSEJJCEksw9Ml9gKllU5n7SZ2ZhB41PcI1HZ2kJLpz0Hz++qoVkmYYOpWRsBGqIVMFXb0MPS8iONmmD/uSj9IA4+3/S/5D0KuUvvLnpqm1vFR7tnQeLufrDMBbamv+o/JcqffVIURoAAqpU0bxLWPoDpLm9Ip3jGpVh2dUHxiuYQ2fvRvFj4H90Uwpx9tvRRMT3RZXOzesO2PACjSvdp1igNShyYWrSJAuK5Xp/uZ+BPmsaSq/wCn+DfUIfH/AFvNVaXpGYKIKZuqIvzKOTRWSR6o7I3FD/t2dENf7xSkWk1CEkhCSQhJIQkkISSEJJCEkhCSQhJIQkkISSEJJCEkhCSWI+lH/e5v938IjcYJ/t2+KDVH9UqgmDZTQrr6Gv8Aif8A8eZ+KXAHH/8Aa/5D5q5S+8kfTJ/xM/2Uv6w3A/8AbDqVyo98qnQeaqxT6z/0Tdq/xQ1/vjxRHC/ff0CawkYX/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143000" y="533400"/>
            <a:ext cx="333469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References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12" name="Straight Connector 11"/>
          <p:cNvCxnSpPr/>
          <p:nvPr/>
        </p:nvCxnSpPr>
        <p:spPr>
          <a:xfrm>
            <a:off x="0" y="1447800"/>
            <a:ext cx="91440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1905000"/>
            <a:ext cx="7543800" cy="1815882"/>
          </a:xfrm>
          <a:prstGeom prst="rect">
            <a:avLst/>
          </a:prstGeom>
          <a:noFill/>
        </p:spPr>
        <p:txBody>
          <a:bodyPr wrap="square" rtlCol="0">
            <a:spAutoFit/>
          </a:bodyPr>
          <a:lstStyle/>
          <a:p>
            <a:r>
              <a:rPr lang="en-US" sz="2800" b="1" dirty="0" err="1" smtClean="0"/>
              <a:t>Boufides</a:t>
            </a:r>
            <a:r>
              <a:rPr lang="en-US" sz="2800" b="1" dirty="0" smtClean="0"/>
              <a:t>, Dina. (et al). </a:t>
            </a:r>
            <a:r>
              <a:rPr lang="en-US" sz="2800" b="1" i="1" dirty="0" smtClean="0"/>
              <a:t>Boston Fights Drugs: Designing Communications Research.  </a:t>
            </a:r>
            <a:r>
              <a:rPr lang="en-US" sz="2800" b="1" dirty="0" smtClean="0"/>
              <a:t>(1997).Creative Marketing Study. Harvard College.  </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675</Words>
  <Application>Microsoft Office PowerPoint</Application>
  <PresentationFormat>On-screen Show (4:3)</PresentationFormat>
  <Paragraphs>61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9</cp:revision>
  <dcterms:created xsi:type="dcterms:W3CDTF">2013-10-11T08:52:43Z</dcterms:created>
  <dcterms:modified xsi:type="dcterms:W3CDTF">2013-10-11T11:15:55Z</dcterms:modified>
</cp:coreProperties>
</file>