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8" r:id="rId7"/>
    <p:sldId id="261" r:id="rId8"/>
    <p:sldId id="264" r:id="rId9"/>
    <p:sldId id="260" r:id="rId10"/>
    <p:sldId id="265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1304" autoAdjust="0"/>
  </p:normalViewPr>
  <p:slideViewPr>
    <p:cSldViewPr>
      <p:cViewPr varScale="1">
        <p:scale>
          <a:sx n="66" d="100"/>
          <a:sy n="66" d="100"/>
        </p:scale>
        <p:origin x="-1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748F-8976-49BA-A895-90C132BD6B4B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45E84-CBA2-4D20-979A-052565BD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Coding managers need</a:t>
            </a:r>
            <a:r>
              <a:rPr lang="en-US" baseline="0" dirty="0" smtClean="0"/>
              <a:t> to be current in all regulatory practices concerning ICD-9-CM codebook standards as well as MS-DRG standards.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Coding managers</a:t>
            </a:r>
            <a:r>
              <a:rPr lang="en-US" baseline="0" dirty="0" smtClean="0"/>
              <a:t> should also be familiar with the more than </a:t>
            </a:r>
            <a:r>
              <a:rPr lang="en-US" dirty="0" smtClean="0"/>
              <a:t>2,000 health insurance carriers in the United States and almost 1,000 Health Maintenance Organizations (HMOs), Preferred Provider Organizations (PPOs), Point of Service (POS) plans.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01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competent coding manager will be knowledgeable regarding current as well as proposed changes so that their staff is abreast of these developments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Keeping staff members current on all coding and MS-DRG</a:t>
            </a:r>
            <a:r>
              <a:rPr lang="en-US" baseline="0" dirty="0" smtClean="0"/>
              <a:t> related issues will </a:t>
            </a:r>
            <a:r>
              <a:rPr lang="en-US" dirty="0" smtClean="0"/>
              <a:t>prevent delays in payments from the patient’s coverage providers as well as delays in treatment approvals for patients due to use of incorrect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workshop will have a specific focus</a:t>
            </a:r>
            <a:r>
              <a:rPr lang="en-US" baseline="0" dirty="0" smtClean="0"/>
              <a:t> and particular objectives to be obtained by the conclusion of the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97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workshops will be geared to making sure current standards and state mandated practices</a:t>
            </a:r>
            <a:r>
              <a:rPr lang="en-US" baseline="0" dirty="0" smtClean="0"/>
              <a:t> are followed by keeping staff current and knowledgeable regarding new changes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7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Hands-on activities will ensure employees know how</a:t>
            </a:r>
            <a:r>
              <a:rPr lang="en-US" baseline="0" dirty="0" smtClean="0"/>
              <a:t> to use this new knowledge in real world applications and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workshop will be led with a similar agenda based on the monthly topic and each attendee will be given a copy so that the purpose for each session remains clear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96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Providing an annual schedule similar to this template at the beginning of each year and following it up with posted reminders containing concrete locations</a:t>
            </a:r>
            <a:r>
              <a:rPr lang="en-US" baseline="0" dirty="0" smtClean="0"/>
              <a:t> and making attendance of one seminar per month mandatory for all staff members will ensure everyone remains up to date on new details.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45E84-CBA2-4D20-979A-052565BD4A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2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9470-2EBC-4810-8774-CC51199E1B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4805-099A-43C5-8F6D-E6D33A907C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3A68-6AA5-4E4D-A621-2CEF411711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12E9D-4021-4875-B16B-89930D345B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79AB6-3D78-45DF-863C-702592827B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416D-CF94-4350-8373-2D3A48573A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7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796D-620E-4B45-9996-061DBF38BA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ADC7-671B-467C-AA3E-15A9648077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99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AEC4-9150-4B60-97AF-52CF122F90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F2E65-D00F-490C-99A0-DA8F62167C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5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755B-E406-4057-B424-04D64163A8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667C-B0C6-467B-8405-8ABE58E120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0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2F2F-B29A-4A1C-9227-9730C67C44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EBC9-3098-48DF-9B57-4E948D9E41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5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5F2F-66BD-443B-9AB4-49816A482B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A6F3-BF57-4300-8880-F4B1ACCF99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9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2310-66EF-4995-8B13-836C8DC401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3DBC-305E-4696-B0B5-DFF7B4EE3C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8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FA1F-98ED-4D5C-ACC9-9F4CD123D6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D5DA-9012-4CA5-8902-15FA04E1FE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1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2F16-1821-4805-96E8-F813065F5AA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4390-B937-4CCA-97CF-14BD774261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7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9EEA14-3A6C-4104-BA35-3DCC675030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16CE8E-7623-4950-9685-689BC6C089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990600"/>
            <a:ext cx="4876800" cy="5029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2" descr="C:\Tresha\Edited Photos for Stock\Illustrations\1018049_98069563.jpg"/>
          <p:cNvPicPr>
            <a:picLocks noChangeAspect="1" noChangeArrowheads="1"/>
          </p:cNvPicPr>
          <p:nvPr userDrawn="1"/>
        </p:nvPicPr>
        <p:blipFill>
          <a:blip r:embed="rId13"/>
          <a:srcRect r="51193"/>
          <a:stretch>
            <a:fillRect/>
          </a:stretch>
        </p:blipFill>
        <p:spPr bwMode="auto">
          <a:xfrm>
            <a:off x="685800" y="1371600"/>
            <a:ext cx="4267200" cy="4267200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7381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6B5EA8-6632-44C5-A733-76617EB1BA0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29263C-4BFF-4D90-8F80-C748ECAE0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52400"/>
            <a:ext cx="5105400" cy="324916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AR DELANEY" pitchFamily="2" charset="0"/>
              </a:rPr>
              <a:t>Coding Managers: Employee Supportive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Include who you prepared the paper for, who prepared, and date</a:t>
            </a:r>
          </a:p>
          <a:p>
            <a:endParaRPr lang="en-US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latin typeface="AR DELANEY" pitchFamily="2" charset="0"/>
              </a:rPr>
              <a:t>WORKSHOP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 DELANEY" pitchFamily="2" charset="0"/>
              </a:rPr>
              <a:t>AGENDA</a:t>
            </a:r>
            <a:b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 DELANEY" pitchFamily="2" charset="0"/>
              </a:rPr>
            </a:b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en-US" dirty="0" smtClean="0"/>
              <a:t>8:00 </a:t>
            </a:r>
            <a:r>
              <a:rPr lang="en-US" dirty="0"/>
              <a:t>a.m. Registration/Refreshments</a:t>
            </a:r>
          </a:p>
          <a:p>
            <a:r>
              <a:rPr lang="en-US" dirty="0"/>
              <a:t>8:30 a.m. ICD-9-CM Coding Changes</a:t>
            </a:r>
          </a:p>
          <a:p>
            <a:r>
              <a:rPr lang="en-US" dirty="0"/>
              <a:t>Diagnosis and </a:t>
            </a:r>
            <a:r>
              <a:rPr lang="en-US" dirty="0" smtClean="0"/>
              <a:t>Procedure Changes</a:t>
            </a:r>
            <a:endParaRPr lang="en-US" dirty="0"/>
          </a:p>
          <a:p>
            <a:r>
              <a:rPr lang="en-US" dirty="0"/>
              <a:t>11:30 a.m. Lunch (included)</a:t>
            </a:r>
          </a:p>
          <a:p>
            <a:r>
              <a:rPr lang="en-US" dirty="0"/>
              <a:t>12:15 p.m. More Discussion on Changes</a:t>
            </a:r>
          </a:p>
          <a:p>
            <a:r>
              <a:rPr lang="en-US" dirty="0"/>
              <a:t>Coding Exercises</a:t>
            </a:r>
          </a:p>
          <a:p>
            <a:r>
              <a:rPr lang="en-US" dirty="0"/>
              <a:t>MS-DRGs</a:t>
            </a:r>
          </a:p>
          <a:p>
            <a:r>
              <a:rPr lang="en-US" dirty="0"/>
              <a:t>ICD-10-CM</a:t>
            </a:r>
          </a:p>
          <a:p>
            <a:r>
              <a:rPr lang="en-US" dirty="0"/>
              <a:t>ICD-10-PCS</a:t>
            </a:r>
          </a:p>
          <a:p>
            <a:r>
              <a:rPr lang="en-US" dirty="0"/>
              <a:t>Q&amp;A</a:t>
            </a:r>
          </a:p>
          <a:p>
            <a:r>
              <a:rPr lang="en-US" dirty="0"/>
              <a:t>3:30 p.m. </a:t>
            </a:r>
            <a:r>
              <a:rPr lang="en-US" dirty="0"/>
              <a:t>Adjournment (Arkansas Hospital </a:t>
            </a:r>
            <a:r>
              <a:rPr lang="en-US" dirty="0" smtClean="0"/>
              <a:t>Association, 2011)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1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7"/>
            <a:ext cx="7239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 DELANEY" pitchFamily="2" charset="0"/>
              </a:rPr>
              <a:t>Annual workshop schedule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 DELANEY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272259"/>
              </p:ext>
            </p:extLst>
          </p:nvPr>
        </p:nvGraphicFramePr>
        <p:xfrm>
          <a:off x="533400" y="533400"/>
          <a:ext cx="72390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 &amp; Location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Focus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January</a:t>
                      </a:r>
                      <a:r>
                        <a:rPr lang="en-US" sz="1200" baseline="0" dirty="0" smtClean="0"/>
                        <a:t>, 2012, first &amp; third Saturday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HMOs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February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PPOs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Medicare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Medicaid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commercial carriers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QIOs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August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September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Upcoming changes to ICD-9-CM</a:t>
                      </a:r>
                      <a:r>
                        <a:rPr lang="en-US" sz="1200" baseline="0" dirty="0" smtClean="0"/>
                        <a:t> codes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MS-DRG &amp; ICD-9-CM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changes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November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Implementation &amp; procedure changes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December</a:t>
                      </a:r>
                      <a:r>
                        <a:rPr lang="en-US" sz="1200" baseline="0" dirty="0" smtClean="0"/>
                        <a:t>, 2012, first &amp; third Saturday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8:00</a:t>
                      </a:r>
                      <a:r>
                        <a:rPr lang="en-US" sz="1200" baseline="0" dirty="0" smtClean="0"/>
                        <a:t> AM – 3:30 PM, </a:t>
                      </a:r>
                      <a:r>
                        <a:rPr lang="en-US" sz="1200" dirty="0" smtClean="0"/>
                        <a:t>TBA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 policies &amp; procedures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4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010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 DELANEY" pitchFamily="2" charset="0"/>
              </a:rPr>
              <a:t>References 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Education-Portal.com. (2012). Coding manager: Job description, duties and requirements. Retrieved from http://education-portal.com/articles/Coding_Manager_Job_Description_Duties_and_Requirements.html</a:t>
            </a:r>
          </a:p>
          <a:p>
            <a:r>
              <a:rPr lang="en-US" sz="2000" dirty="0" err="1"/>
              <a:t>Ingenix</a:t>
            </a:r>
            <a:r>
              <a:rPr lang="en-US" sz="2000" dirty="0"/>
              <a:t>. (2006). Coding, compliance, and reimbursement management under MS-DRGs. </a:t>
            </a:r>
            <a:r>
              <a:rPr lang="en-US" sz="2000" dirty="0" err="1"/>
              <a:t>Ingenix</a:t>
            </a:r>
            <a:r>
              <a:rPr lang="en-US" sz="2000" dirty="0"/>
              <a:t>, Inc. Retrieved from http://www.optuminsight.com/content/attachments/MS-DRGComplianceEB.pdf </a:t>
            </a:r>
            <a:endParaRPr lang="en-US" sz="2000" dirty="0" smtClean="0"/>
          </a:p>
          <a:p>
            <a:r>
              <a:rPr lang="en-US" sz="2000" dirty="0" err="1" smtClean="0"/>
              <a:t>Wolters</a:t>
            </a:r>
            <a:r>
              <a:rPr lang="en-US" sz="2000" dirty="0" smtClean="0"/>
              <a:t>-Kluwer Law &amp; Business. </a:t>
            </a:r>
            <a:r>
              <a:rPr lang="en-US" sz="2000" dirty="0"/>
              <a:t>(</a:t>
            </a:r>
            <a:r>
              <a:rPr lang="en-US" sz="2000" dirty="0" smtClean="0"/>
              <a:t>2012a). </a:t>
            </a:r>
            <a:r>
              <a:rPr lang="en-US" sz="2000" dirty="0"/>
              <a:t>Inpatient MS-DRG </a:t>
            </a:r>
            <a:r>
              <a:rPr lang="en-US" sz="2000" dirty="0" smtClean="0"/>
              <a:t>code set. </a:t>
            </a:r>
            <a:r>
              <a:rPr lang="en-US" sz="2000" i="1" dirty="0" err="1" smtClean="0"/>
              <a:t>MediRegs</a:t>
            </a:r>
            <a:r>
              <a:rPr lang="en-US" sz="2000" dirty="0" smtClean="0"/>
              <a:t>. </a:t>
            </a:r>
            <a:r>
              <a:rPr lang="en-US" sz="2000" dirty="0"/>
              <a:t>Retrieved from http://</a:t>
            </a:r>
            <a:r>
              <a:rPr lang="en-US" sz="2000" dirty="0" smtClean="0"/>
              <a:t>www.mediregs.com/inpatient-ms-drg-code-set    </a:t>
            </a:r>
            <a:endParaRPr lang="en-US" sz="2000" dirty="0"/>
          </a:p>
          <a:p>
            <a:r>
              <a:rPr lang="en-US" sz="2000" dirty="0" err="1"/>
              <a:t>Wolters</a:t>
            </a:r>
            <a:r>
              <a:rPr lang="en-US" sz="2000" dirty="0"/>
              <a:t>-Kluwer Law </a:t>
            </a:r>
            <a:r>
              <a:rPr lang="en-US" sz="2000" dirty="0" smtClean="0"/>
              <a:t> &amp; Business</a:t>
            </a:r>
            <a:r>
              <a:rPr lang="en-US" sz="2000" dirty="0"/>
              <a:t>. (</a:t>
            </a:r>
            <a:r>
              <a:rPr lang="en-US" sz="2000" dirty="0" smtClean="0"/>
              <a:t>2012b). </a:t>
            </a:r>
            <a:r>
              <a:rPr lang="en-US" sz="2000" dirty="0"/>
              <a:t>ICD-10-CM and ICD-10-PCS </a:t>
            </a:r>
            <a:r>
              <a:rPr lang="en-US" sz="2000" dirty="0" smtClean="0"/>
              <a:t>Solutions. </a:t>
            </a:r>
            <a:r>
              <a:rPr lang="en-US" sz="2000" dirty="0" err="1"/>
              <a:t>MediRegs</a:t>
            </a:r>
            <a:r>
              <a:rPr lang="en-US" sz="2000" dirty="0"/>
              <a:t>. Retrieved from http://</a:t>
            </a:r>
            <a:r>
              <a:rPr lang="en-US" sz="2000" dirty="0" smtClean="0"/>
              <a:t>www.mediregs.com/icd-10-cm-and-icd-10-pcs-code-set     </a:t>
            </a:r>
          </a:p>
          <a:p>
            <a:r>
              <a:rPr lang="en-US" sz="2000" dirty="0"/>
              <a:t>Arkansas Hospital </a:t>
            </a:r>
            <a:r>
              <a:rPr lang="en-US" sz="2000" dirty="0" smtClean="0"/>
              <a:t>Association. (2011</a:t>
            </a:r>
            <a:r>
              <a:rPr lang="en-US" sz="2000" dirty="0"/>
              <a:t>). 2012 Update </a:t>
            </a:r>
            <a:r>
              <a:rPr lang="en-US" sz="2000" dirty="0" smtClean="0"/>
              <a:t>on ICD-9-CM </a:t>
            </a:r>
            <a:r>
              <a:rPr lang="en-US" sz="2000" dirty="0"/>
              <a:t>and </a:t>
            </a:r>
            <a:r>
              <a:rPr lang="en-US" sz="2000" dirty="0" smtClean="0"/>
              <a:t>MS-DRG Changes. </a:t>
            </a:r>
            <a:r>
              <a:rPr lang="en-US" sz="2000" dirty="0"/>
              <a:t>Retrieved from http://</a:t>
            </a:r>
            <a:r>
              <a:rPr lang="en-US" sz="2000" dirty="0" smtClean="0"/>
              <a:t>www.arkhospitals.org/calendarpdf/ICD-9-CM%20and%20MSDRG%202012.pdf    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7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 DELANEY" pitchFamily="2" charset="0"/>
              </a:rPr>
              <a:t>responsibility of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 DELANEY" pitchFamily="2" charset="0"/>
              </a:rPr>
              <a:t>the</a:t>
            </a:r>
            <a:b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 DELANEY" pitchFamily="2" charset="0"/>
              </a:rPr>
            </a:b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 DELANEY" pitchFamily="2" charset="0"/>
              </a:rPr>
              <a:t>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AR DELANEY" pitchFamily="2" charset="0"/>
              </a:rPr>
              <a:t>Coding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Guide and </a:t>
            </a:r>
            <a:r>
              <a:rPr lang="en-US" dirty="0"/>
              <a:t>direct the coding staff members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dirty="0"/>
              <a:t>physician and hospital audits,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entry,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oordinate </a:t>
            </a:r>
            <a:r>
              <a:rPr lang="en-US" dirty="0"/>
              <a:t>meetings with additional departments, and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hart </a:t>
            </a:r>
            <a:r>
              <a:rPr lang="en-US" dirty="0"/>
              <a:t>analysis (Education-Portal.com, 2012)</a:t>
            </a:r>
          </a:p>
        </p:txBody>
      </p:sp>
    </p:spTree>
    <p:extLst>
      <p:ext uri="{BB962C8B-B14F-4D97-AF65-F5344CB8AC3E}">
        <p14:creationId xmlns:p14="http://schemas.microsoft.com/office/powerpoint/2010/main" val="42691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 DELANEY" pitchFamily="2" charset="0"/>
              </a:rPr>
              <a:t>Keys to coding manager’s Guiding &amp; directing staff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 current regarding coding practices, </a:t>
            </a:r>
          </a:p>
          <a:p>
            <a:r>
              <a:rPr lang="en-US" dirty="0" smtClean="0"/>
              <a:t>Knowledge of DRGs </a:t>
            </a:r>
            <a:r>
              <a:rPr lang="en-US" dirty="0"/>
              <a:t>used in the inpatient prospective payment system (IPPS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Awareness of the constant </a:t>
            </a:r>
            <a:r>
              <a:rPr lang="en-US" dirty="0"/>
              <a:t>adjustments to the methods used in coding severity-adjusted </a:t>
            </a:r>
            <a:r>
              <a:rPr lang="en-US" dirty="0" smtClean="0"/>
              <a:t>DRGs, </a:t>
            </a:r>
          </a:p>
          <a:p>
            <a:r>
              <a:rPr lang="en-US" dirty="0" smtClean="0"/>
              <a:t>Know the potential reductions in reimbursement, </a:t>
            </a:r>
            <a:r>
              <a:rPr lang="en-US" dirty="0"/>
              <a:t>(</a:t>
            </a:r>
            <a:r>
              <a:rPr lang="en-US" dirty="0" err="1"/>
              <a:t>Ingenix</a:t>
            </a:r>
            <a:r>
              <a:rPr lang="en-US" dirty="0"/>
              <a:t>, 2006)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2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AR DELANEY" pitchFamily="2" charset="0"/>
              </a:rPr>
              <a:t>Keys to coding manager’s Guiding &amp; directing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  <a:r>
              <a:rPr lang="en-US" dirty="0"/>
              <a:t>state specific protocols related </a:t>
            </a:r>
            <a:r>
              <a:rPr lang="en-US" dirty="0" smtClean="0"/>
              <a:t>to: </a:t>
            </a: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dirty="0" smtClean="0"/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coding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reimbursement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third </a:t>
            </a:r>
            <a:r>
              <a:rPr lang="en-US" sz="1800" dirty="0">
                <a:solidFill>
                  <a:schemeClr val="tx1"/>
                </a:solidFill>
              </a:rPr>
              <a:t>party payers of commercial </a:t>
            </a:r>
            <a:r>
              <a:rPr lang="en-US" sz="1800" dirty="0" smtClean="0">
                <a:solidFill>
                  <a:schemeClr val="tx1"/>
                </a:solidFill>
              </a:rPr>
              <a:t>insurance</a:t>
            </a:r>
            <a:r>
              <a:rPr lang="en-US" sz="1800" dirty="0">
                <a:solidFill>
                  <a:schemeClr val="tx1"/>
                </a:solidFill>
              </a:rPr>
              <a:t>, 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	managed </a:t>
            </a:r>
            <a:r>
              <a:rPr lang="en-US" sz="1800" dirty="0">
                <a:solidFill>
                  <a:schemeClr val="tx1"/>
                </a:solidFill>
              </a:rPr>
              <a:t>care plans,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regulations </a:t>
            </a:r>
            <a:r>
              <a:rPr lang="en-US" sz="1800" dirty="0">
                <a:solidFill>
                  <a:schemeClr val="tx1"/>
                </a:solidFill>
              </a:rPr>
              <a:t>regarding Workers' </a:t>
            </a:r>
            <a:r>
              <a:rPr lang="en-US" sz="1800" dirty="0" smtClean="0">
                <a:solidFill>
                  <a:schemeClr val="tx1"/>
                </a:solidFill>
              </a:rPr>
              <a:t>Compensation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	Medicare </a:t>
            </a:r>
            <a:r>
              <a:rPr lang="en-US" sz="1800" dirty="0">
                <a:solidFill>
                  <a:schemeClr val="tx1"/>
                </a:solidFill>
              </a:rPr>
              <a:t>and Medicaid,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fiscal </a:t>
            </a:r>
            <a:r>
              <a:rPr lang="en-US" sz="1800" dirty="0">
                <a:solidFill>
                  <a:schemeClr val="tx1"/>
                </a:solidFill>
              </a:rPr>
              <a:t>intermediaries,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fiscal </a:t>
            </a:r>
            <a:r>
              <a:rPr lang="en-US" sz="1800" dirty="0">
                <a:solidFill>
                  <a:schemeClr val="tx1"/>
                </a:solidFill>
              </a:rPr>
              <a:t>agents,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QIOs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PROs</a:t>
            </a:r>
            <a:r>
              <a:rPr lang="en-US" sz="1800" dirty="0">
                <a:solidFill>
                  <a:schemeClr val="tx1"/>
                </a:solidFill>
              </a:rPr>
              <a:t>, and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3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state </a:t>
            </a:r>
            <a:r>
              <a:rPr lang="en-US" sz="1800" dirty="0">
                <a:solidFill>
                  <a:schemeClr val="tx1"/>
                </a:solidFill>
              </a:rPr>
              <a:t>professional </a:t>
            </a:r>
            <a:r>
              <a:rPr lang="en-US" sz="1800" dirty="0" smtClean="0">
                <a:solidFill>
                  <a:schemeClr val="tx1"/>
                </a:solidFill>
              </a:rPr>
              <a:t>associations</a:t>
            </a:r>
          </a:p>
        </p:txBody>
      </p:sp>
    </p:spTree>
    <p:extLst>
      <p:ext uri="{BB962C8B-B14F-4D97-AF65-F5344CB8AC3E}">
        <p14:creationId xmlns:p14="http://schemas.microsoft.com/office/powerpoint/2010/main" val="285167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 DELANEY" pitchFamily="2" charset="0"/>
              </a:rPr>
              <a:t>Keys to coding manager’s Guiding &amp; directing staff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of hospital-acquired conditions, </a:t>
            </a:r>
          </a:p>
          <a:p>
            <a:r>
              <a:rPr lang="en-US" dirty="0" smtClean="0"/>
              <a:t>Expanded quality reporting, and pricing changes (</a:t>
            </a:r>
            <a:r>
              <a:rPr lang="en-US" dirty="0" err="1" smtClean="0"/>
              <a:t>Ingenix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Provide their </a:t>
            </a:r>
            <a:r>
              <a:rPr lang="en-US" dirty="0"/>
              <a:t>staff with available state specific resources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ake </a:t>
            </a:r>
            <a:r>
              <a:rPr lang="en-US" dirty="0"/>
              <a:t>supportive education </a:t>
            </a:r>
            <a:r>
              <a:rPr lang="en-US" dirty="0" smtClean="0"/>
              <a:t>available to staff </a:t>
            </a:r>
            <a:r>
              <a:rPr lang="en-US" dirty="0"/>
              <a:t>on updates and changes in coding and reimbursement policies, procedures, and best practices </a:t>
            </a:r>
            <a:r>
              <a:rPr lang="en-US" dirty="0" smtClean="0"/>
              <a:t>through scheduled workshops, seminars, and other forums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 DELANEY" pitchFamily="2" charset="0"/>
              </a:rPr>
              <a:t>Foci of supportive 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 DELANEY" pitchFamily="2" charset="0"/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 DELANEY" pitchFamily="2" charset="0"/>
              </a:rPr>
              <a:t>training &amp; education 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session </a:t>
            </a:r>
            <a:r>
              <a:rPr lang="en-US" dirty="0"/>
              <a:t>will cover </a:t>
            </a:r>
            <a:r>
              <a:rPr lang="en-US" dirty="0" smtClean="0"/>
              <a:t>different aspects of following the new </a:t>
            </a:r>
            <a:r>
              <a:rPr lang="en-US" dirty="0"/>
              <a:t>codes and procedures,</a:t>
            </a:r>
          </a:p>
          <a:p>
            <a:r>
              <a:rPr lang="en-US" dirty="0" smtClean="0"/>
              <a:t>Changes </a:t>
            </a:r>
            <a:r>
              <a:rPr lang="en-US" dirty="0"/>
              <a:t>in the FY 2012 MS-DRG </a:t>
            </a:r>
            <a:r>
              <a:rPr lang="en-US" dirty="0" smtClean="0"/>
              <a:t>Inpatient Prospective </a:t>
            </a:r>
            <a:r>
              <a:rPr lang="en-US" dirty="0"/>
              <a:t>Payment </a:t>
            </a:r>
            <a:r>
              <a:rPr lang="en-US" dirty="0" smtClean="0"/>
              <a:t>System (IPPS), </a:t>
            </a:r>
          </a:p>
          <a:p>
            <a:r>
              <a:rPr lang="en-US" dirty="0" smtClean="0"/>
              <a:t>Changes related to insurance carrier policy &amp; procedure, </a:t>
            </a:r>
          </a:p>
          <a:p>
            <a:r>
              <a:rPr lang="en-US" dirty="0" smtClean="0"/>
              <a:t>and </a:t>
            </a:r>
            <a:r>
              <a:rPr lang="en-US" dirty="0"/>
              <a:t>explain </a:t>
            </a:r>
            <a:r>
              <a:rPr lang="en-US" dirty="0" smtClean="0"/>
              <a:t>how these </a:t>
            </a:r>
            <a:r>
              <a:rPr lang="en-US" dirty="0"/>
              <a:t>changes will impact the coding professional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0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 DELANEY" pitchFamily="2" charset="0"/>
              </a:rPr>
              <a:t>Foci of supportive </a:t>
            </a:r>
            <a:br>
              <a:rPr lang="en-US" sz="3600" dirty="0">
                <a:latin typeface="AR DELANEY" pitchFamily="2" charset="0"/>
              </a:rPr>
            </a:br>
            <a:r>
              <a:rPr lang="en-US" sz="3600" dirty="0">
                <a:latin typeface="AR DELANEY" pitchFamily="2" charset="0"/>
              </a:rPr>
              <a:t>training &amp;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Attendees will have hands-on practice with </a:t>
            </a:r>
            <a:r>
              <a:rPr lang="en-US" dirty="0" smtClean="0"/>
              <a:t>using the </a:t>
            </a:r>
            <a:r>
              <a:rPr lang="en-US" dirty="0"/>
              <a:t>new codes, </a:t>
            </a:r>
            <a:endParaRPr lang="en-US" dirty="0" smtClean="0"/>
          </a:p>
          <a:p>
            <a:r>
              <a:rPr lang="en-US" dirty="0" smtClean="0"/>
              <a:t>RAC </a:t>
            </a:r>
            <a:r>
              <a:rPr lang="en-US" dirty="0"/>
              <a:t>issues and other “hot spots</a:t>
            </a:r>
            <a:r>
              <a:rPr lang="en-US" dirty="0" smtClean="0"/>
              <a:t>” in </a:t>
            </a:r>
            <a:r>
              <a:rPr lang="en-US" dirty="0"/>
              <a:t>ICD-9-CM coding using actual case </a:t>
            </a:r>
            <a:r>
              <a:rPr lang="en-US" dirty="0" smtClean="0"/>
              <a:t>studies </a:t>
            </a:r>
            <a:r>
              <a:rPr lang="en-US" dirty="0" smtClean="0"/>
              <a:t>will </a:t>
            </a:r>
            <a:r>
              <a:rPr lang="en-US" dirty="0" smtClean="0"/>
              <a:t>be discussed</a:t>
            </a:r>
            <a:endParaRPr lang="en-US" dirty="0"/>
          </a:p>
          <a:p>
            <a:r>
              <a:rPr lang="en-US" dirty="0" smtClean="0"/>
              <a:t>Discussion regarding ICD-10 and key </a:t>
            </a:r>
            <a:r>
              <a:rPr lang="en-US" dirty="0"/>
              <a:t>areas of preparation for coding </a:t>
            </a:r>
            <a:r>
              <a:rPr lang="en-US" dirty="0" smtClean="0"/>
              <a:t>professionals (</a:t>
            </a:r>
            <a:r>
              <a:rPr lang="en-US" dirty="0" err="1" smtClean="0"/>
              <a:t>Wolters</a:t>
            </a:r>
            <a:r>
              <a:rPr lang="en-US" dirty="0" smtClean="0"/>
              <a:t> &amp; Kluwer Law &amp; Business, 2012b)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5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 DELANEY" pitchFamily="2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r>
              <a:rPr lang="en-US" dirty="0" smtClean="0"/>
              <a:t>Upon </a:t>
            </a:r>
            <a:r>
              <a:rPr lang="en-US" dirty="0"/>
              <a:t>completion of this </a:t>
            </a:r>
            <a:r>
              <a:rPr lang="en-US" dirty="0" smtClean="0"/>
              <a:t>workshop, participants will </a:t>
            </a:r>
            <a:r>
              <a:rPr lang="en-US" sz="2800" dirty="0" smtClean="0">
                <a:solidFill>
                  <a:schemeClr val="tx1"/>
                </a:solidFill>
              </a:rPr>
              <a:t>increase </a:t>
            </a:r>
            <a:r>
              <a:rPr lang="en-US" sz="2800" dirty="0">
                <a:solidFill>
                  <a:schemeClr val="tx1"/>
                </a:solidFill>
              </a:rPr>
              <a:t>their knowledge </a:t>
            </a:r>
            <a:r>
              <a:rPr lang="en-US" sz="2800" dirty="0" smtClean="0">
                <a:solidFill>
                  <a:schemeClr val="tx1"/>
                </a:solidFill>
              </a:rPr>
              <a:t>and understanding </a:t>
            </a:r>
            <a:r>
              <a:rPr lang="en-US" sz="2800" dirty="0">
                <a:solidFill>
                  <a:schemeClr val="tx1"/>
                </a:solidFill>
              </a:rPr>
              <a:t>of: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74000"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Fiscal Year </a:t>
            </a:r>
            <a:r>
              <a:rPr lang="en-US" sz="2800" dirty="0">
                <a:solidFill>
                  <a:schemeClr val="tx1"/>
                </a:solidFill>
              </a:rPr>
              <a:t>2012 ICD-9-CM Coding Changes</a:t>
            </a:r>
          </a:p>
          <a:p>
            <a:pPr lvl="3">
              <a:buClr>
                <a:schemeClr val="accent1">
                  <a:lumMod val="75000"/>
                </a:schemeClr>
              </a:buClr>
              <a:buSzPct val="74000"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MS-DRG </a:t>
            </a:r>
            <a:r>
              <a:rPr lang="en-US" sz="2800" dirty="0">
                <a:solidFill>
                  <a:schemeClr val="tx1"/>
                </a:solidFill>
              </a:rPr>
              <a:t>Inpatient Prospective </a:t>
            </a:r>
            <a:r>
              <a:rPr lang="en-US" sz="2800" dirty="0" smtClean="0">
                <a:solidFill>
                  <a:schemeClr val="tx1"/>
                </a:solidFill>
              </a:rPr>
              <a:t>Payment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8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 DELANEY" pitchFamily="2" charset="0"/>
              </a:rPr>
              <a:t>Objectives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AR DELAN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system </a:t>
            </a:r>
            <a:r>
              <a:rPr lang="en-US" dirty="0"/>
              <a:t>c</a:t>
            </a:r>
            <a:r>
              <a:rPr lang="en-US" dirty="0" smtClean="0"/>
              <a:t>hanges regarding: 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Hot </a:t>
            </a:r>
            <a:r>
              <a:rPr lang="en-US" sz="2400" dirty="0">
                <a:solidFill>
                  <a:schemeClr val="tx1"/>
                </a:solidFill>
              </a:rPr>
              <a:t>Spots in ICD-9-CM Coding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Update </a:t>
            </a:r>
            <a:r>
              <a:rPr lang="en-US" sz="2400" dirty="0">
                <a:solidFill>
                  <a:schemeClr val="tx1"/>
                </a:solidFill>
              </a:rPr>
              <a:t>and preparation for </a:t>
            </a:r>
            <a:r>
              <a:rPr lang="en-US" sz="2400" dirty="0" smtClean="0">
                <a:solidFill>
                  <a:schemeClr val="tx1"/>
                </a:solidFill>
              </a:rPr>
              <a:t>ICD-10-CM &amp; ICD-10-PCS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Teach employees how </a:t>
            </a:r>
            <a:r>
              <a:rPr lang="en-US" dirty="0" smtClean="0"/>
              <a:t>to: </a:t>
            </a:r>
          </a:p>
          <a:p>
            <a:pPr lvl="3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Increases </a:t>
            </a:r>
            <a:r>
              <a:rPr lang="en-US" sz="2400" dirty="0">
                <a:solidFill>
                  <a:schemeClr val="tx1"/>
                </a:solidFill>
              </a:rPr>
              <a:t>the speed of code </a:t>
            </a:r>
            <a:r>
              <a:rPr lang="en-US" sz="2400" dirty="0" smtClean="0">
                <a:solidFill>
                  <a:schemeClr val="tx1"/>
                </a:solidFill>
              </a:rPr>
              <a:t>validation, </a:t>
            </a:r>
            <a:endParaRPr lang="en-US" sz="2400" dirty="0">
              <a:solidFill>
                <a:schemeClr val="tx1"/>
              </a:solidFill>
            </a:endParaRPr>
          </a:p>
          <a:p>
            <a:pPr lvl="3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Improves </a:t>
            </a:r>
            <a:r>
              <a:rPr lang="en-US" sz="2400" dirty="0">
                <a:solidFill>
                  <a:schemeClr val="tx1"/>
                </a:solidFill>
              </a:rPr>
              <a:t>the accuracy of initial </a:t>
            </a:r>
            <a:r>
              <a:rPr lang="en-US" sz="2400" dirty="0" smtClean="0">
                <a:solidFill>
                  <a:schemeClr val="tx1"/>
                </a:solidFill>
              </a:rPr>
              <a:t>coding, &amp; </a:t>
            </a:r>
            <a:endParaRPr lang="en-US" sz="2400" dirty="0">
              <a:solidFill>
                <a:schemeClr val="tx1"/>
              </a:solidFill>
            </a:endParaRPr>
          </a:p>
          <a:p>
            <a:pPr lvl="3"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Expands </a:t>
            </a:r>
            <a:r>
              <a:rPr lang="en-US" sz="2400" dirty="0">
                <a:solidFill>
                  <a:schemeClr val="tx1"/>
                </a:solidFill>
              </a:rPr>
              <a:t>the ability to research claims </a:t>
            </a:r>
            <a:r>
              <a:rPr lang="en-US" sz="2400" dirty="0" smtClean="0">
                <a:solidFill>
                  <a:schemeClr val="tx1"/>
                </a:solidFill>
              </a:rPr>
              <a:t>denials (</a:t>
            </a:r>
            <a:r>
              <a:rPr lang="en-US" sz="2400" dirty="0" err="1" smtClean="0">
                <a:solidFill>
                  <a:schemeClr val="tx1"/>
                </a:solidFill>
              </a:rPr>
              <a:t>Wolters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&amp; Kluwer Law &amp; Business, </a:t>
            </a:r>
            <a:r>
              <a:rPr lang="en-US" sz="2400" dirty="0" smtClean="0">
                <a:solidFill>
                  <a:schemeClr val="tx1"/>
                </a:solidFill>
              </a:rPr>
              <a:t>2012a)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180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1004</Words>
  <Application>Microsoft Office PowerPoint</Application>
  <PresentationFormat>On-screen Show (4:3)</PresentationFormat>
  <Paragraphs>128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Opulent</vt:lpstr>
      <vt:lpstr>Coding Managers: Employee Supportive Training</vt:lpstr>
      <vt:lpstr>responsibility of the  Coding Manager</vt:lpstr>
      <vt:lpstr>Keys to coding manager’s Guiding &amp; directing staff</vt:lpstr>
      <vt:lpstr>Keys to coding manager’s Guiding &amp; directing staff</vt:lpstr>
      <vt:lpstr>Keys to coding manager’s Guiding &amp; directing staff</vt:lpstr>
      <vt:lpstr>Foci of supportive  training &amp; education </vt:lpstr>
      <vt:lpstr>Foci of supportive  training &amp; education </vt:lpstr>
      <vt:lpstr>Objectives</vt:lpstr>
      <vt:lpstr>Objectives </vt:lpstr>
      <vt:lpstr>WORKSHOP AGENDA </vt:lpstr>
      <vt:lpstr>Annual workshop schedule</vt:lpstr>
      <vt:lpstr>References 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**</cp:lastModifiedBy>
  <cp:revision>23</cp:revision>
  <dcterms:created xsi:type="dcterms:W3CDTF">2012-03-23T11:37:45Z</dcterms:created>
  <dcterms:modified xsi:type="dcterms:W3CDTF">2012-03-24T05:51:41Z</dcterms:modified>
</cp:coreProperties>
</file>