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4C348C-342E-43BF-9294-746C797F12FF}" type="datetimeFigureOut">
              <a:rPr lang="en-US" smtClean="0"/>
              <a:pPr/>
              <a:t>2/27/2012</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0E1AF-F5E5-4FE5-8556-B0AA513DB3B3}" type="slidenum">
              <a:rPr lang="en-PH" smtClean="0"/>
              <a:pPr/>
              <a:t>‹#›</a:t>
            </a:fld>
            <a:endParaRPr lang="en-P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Balancing the responsibility</a:t>
            </a:r>
            <a:r>
              <a:rPr lang="en-PH" baseline="0" dirty="0" smtClean="0"/>
              <a:t> of media towards the society and towards the government is the ethical value of media that shall be examined in this research. Basing from the status of the Chinese media systems, an exploration on how media coverage should be given proper recognition  shall be given proper attention to. </a:t>
            </a:r>
            <a:endParaRPr lang="en-PH" dirty="0"/>
          </a:p>
        </p:txBody>
      </p:sp>
      <p:sp>
        <p:nvSpPr>
          <p:cNvPr id="4" name="Slide Number Placeholder 3"/>
          <p:cNvSpPr>
            <a:spLocks noGrp="1"/>
          </p:cNvSpPr>
          <p:nvPr>
            <p:ph type="sldNum" sz="quarter" idx="10"/>
          </p:nvPr>
        </p:nvSpPr>
        <p:spPr/>
        <p:txBody>
          <a:bodyPr/>
          <a:lstStyle/>
          <a:p>
            <a:fld id="{A3C0E1AF-F5E5-4FE5-8556-B0AA513DB3B3}" type="slidenum">
              <a:rPr lang="en-PH" smtClean="0"/>
              <a:pPr/>
              <a:t>2</a:t>
            </a:fld>
            <a:endParaRPr lang="en-P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These are the important</a:t>
            </a:r>
            <a:r>
              <a:rPr lang="en-PH" baseline="0" dirty="0" smtClean="0"/>
              <a:t> factors that make up the entire body of the research. </a:t>
            </a:r>
            <a:endParaRPr lang="en-PH" dirty="0"/>
          </a:p>
        </p:txBody>
      </p:sp>
      <p:sp>
        <p:nvSpPr>
          <p:cNvPr id="4" name="Slide Number Placeholder 3"/>
          <p:cNvSpPr>
            <a:spLocks noGrp="1"/>
          </p:cNvSpPr>
          <p:nvPr>
            <p:ph type="sldNum" sz="quarter" idx="10"/>
          </p:nvPr>
        </p:nvSpPr>
        <p:spPr/>
        <p:txBody>
          <a:bodyPr/>
          <a:lstStyle/>
          <a:p>
            <a:fld id="{A3C0E1AF-F5E5-4FE5-8556-B0AA513DB3B3}" type="slidenum">
              <a:rPr lang="en-PH" smtClean="0"/>
              <a:pPr/>
              <a:t>3</a:t>
            </a:fld>
            <a:endParaRPr lang="en-P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PH" dirty="0" smtClean="0"/>
              <a:t>As the years advance, and the global scene continues</a:t>
            </a:r>
            <a:r>
              <a:rPr lang="en-PH" baseline="0" dirty="0" smtClean="0"/>
              <a:t> to change, it is expected that the Chinese media would develop a more refined approach in assuring the presentation of good and accurate news that the society actually needs to know about. </a:t>
            </a:r>
            <a:endParaRPr lang="en-PH" dirty="0"/>
          </a:p>
        </p:txBody>
      </p:sp>
      <p:sp>
        <p:nvSpPr>
          <p:cNvPr id="4" name="Slide Number Placeholder 3"/>
          <p:cNvSpPr>
            <a:spLocks noGrp="1"/>
          </p:cNvSpPr>
          <p:nvPr>
            <p:ph type="sldNum" sz="quarter" idx="10"/>
          </p:nvPr>
        </p:nvSpPr>
        <p:spPr/>
        <p:txBody>
          <a:bodyPr/>
          <a:lstStyle/>
          <a:p>
            <a:fld id="{A3C0E1AF-F5E5-4FE5-8556-B0AA513DB3B3}" type="slidenum">
              <a:rPr lang="en-PH" smtClean="0"/>
              <a:pPr/>
              <a:t>4</a:t>
            </a:fld>
            <a:endParaRPr lang="en-P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73334CC0-F325-486F-A603-C5F3DCC90A05}" type="datetimeFigureOut">
              <a:rPr lang="en-US" smtClean="0"/>
              <a:pPr/>
              <a:t>2/27/2012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020BF52-E258-40D9-9EA8-14D0CD2D8EA7}" type="slidenum">
              <a:rPr lang="en-PH" smtClean="0"/>
              <a:pPr/>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73334CC0-F325-486F-A603-C5F3DCC90A05}" type="datetimeFigureOut">
              <a:rPr lang="en-US" smtClean="0"/>
              <a:pPr/>
              <a:t>2/27/2012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020BF52-E258-40D9-9EA8-14D0CD2D8EA7}" type="slidenum">
              <a:rPr lang="en-PH" smtClean="0"/>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73334CC0-F325-486F-A603-C5F3DCC90A05}" type="datetimeFigureOut">
              <a:rPr lang="en-US" smtClean="0"/>
              <a:pPr/>
              <a:t>2/27/2012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020BF52-E258-40D9-9EA8-14D0CD2D8EA7}" type="slidenum">
              <a:rPr lang="en-PH" smtClean="0"/>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73334CC0-F325-486F-A603-C5F3DCC90A05}" type="datetimeFigureOut">
              <a:rPr lang="en-US" smtClean="0"/>
              <a:pPr/>
              <a:t>2/27/2012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020BF52-E258-40D9-9EA8-14D0CD2D8EA7}" type="slidenum">
              <a:rPr lang="en-PH" smtClean="0"/>
              <a:pPr/>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334CC0-F325-486F-A603-C5F3DCC90A05}" type="datetimeFigureOut">
              <a:rPr lang="en-US" smtClean="0"/>
              <a:pPr/>
              <a:t>2/27/2012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020BF52-E258-40D9-9EA8-14D0CD2D8EA7}" type="slidenum">
              <a:rPr lang="en-PH" smtClean="0"/>
              <a:pPr/>
              <a:t>‹#›</a:t>
            </a:fld>
            <a:endParaRPr lang="en-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73334CC0-F325-486F-A603-C5F3DCC90A05}" type="datetimeFigureOut">
              <a:rPr lang="en-US" smtClean="0"/>
              <a:pPr/>
              <a:t>2/27/2012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020BF52-E258-40D9-9EA8-14D0CD2D8EA7}" type="slidenum">
              <a:rPr lang="en-PH" smtClean="0"/>
              <a:pPr/>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73334CC0-F325-486F-A603-C5F3DCC90A05}" type="datetimeFigureOut">
              <a:rPr lang="en-US" smtClean="0"/>
              <a:pPr/>
              <a:t>2/27/2012</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2020BF52-E258-40D9-9EA8-14D0CD2D8EA7}" type="slidenum">
              <a:rPr lang="en-PH" smtClean="0"/>
              <a:pPr/>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73334CC0-F325-486F-A603-C5F3DCC90A05}" type="datetimeFigureOut">
              <a:rPr lang="en-US" smtClean="0"/>
              <a:pPr/>
              <a:t>2/27/2012</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2020BF52-E258-40D9-9EA8-14D0CD2D8EA7}" type="slidenum">
              <a:rPr lang="en-PH" smtClean="0"/>
              <a:pPr/>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34CC0-F325-486F-A603-C5F3DCC90A05}" type="datetimeFigureOut">
              <a:rPr lang="en-US" smtClean="0"/>
              <a:pPr/>
              <a:t>2/27/2012</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2020BF52-E258-40D9-9EA8-14D0CD2D8EA7}" type="slidenum">
              <a:rPr lang="en-PH" smtClean="0"/>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334CC0-F325-486F-A603-C5F3DCC90A05}" type="datetimeFigureOut">
              <a:rPr lang="en-US" smtClean="0"/>
              <a:pPr/>
              <a:t>2/27/2012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020BF52-E258-40D9-9EA8-14D0CD2D8EA7}" type="slidenum">
              <a:rPr lang="en-PH" smtClean="0"/>
              <a:pPr/>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334CC0-F325-486F-A603-C5F3DCC90A05}" type="datetimeFigureOut">
              <a:rPr lang="en-US" smtClean="0"/>
              <a:pPr/>
              <a:t>2/27/2012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020BF52-E258-40D9-9EA8-14D0CD2D8EA7}" type="slidenum">
              <a:rPr lang="en-PH" smtClean="0"/>
              <a:pPr/>
              <a:t>‹#›</a:t>
            </a:fld>
            <a:endParaRPr lang="en-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34CC0-F325-486F-A603-C5F3DCC90A05}" type="datetimeFigureOut">
              <a:rPr lang="en-US" smtClean="0"/>
              <a:pPr/>
              <a:t>2/27/2012</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0BF52-E258-40D9-9EA8-14D0CD2D8EA7}" type="slidenum">
              <a:rPr lang="en-PH" smtClean="0"/>
              <a:pPr/>
              <a:t>‹#›</a:t>
            </a:fld>
            <a:endParaRPr lang="en-P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1219200"/>
            <a:ext cx="4572000" cy="1470025"/>
          </a:xfrm>
        </p:spPr>
        <p:txBody>
          <a:bodyPr>
            <a:noAutofit/>
          </a:bodyPr>
          <a:lstStyle/>
          <a:p>
            <a:r>
              <a:rPr lang="en-PH" sz="6000" b="1" dirty="0" smtClean="0"/>
              <a:t>Conceptual Development </a:t>
            </a:r>
            <a:br>
              <a:rPr lang="en-PH" sz="6000" b="1" dirty="0" smtClean="0"/>
            </a:br>
            <a:r>
              <a:rPr lang="en-PH" sz="6000" b="1" dirty="0" smtClean="0"/>
              <a:t>of Research </a:t>
            </a:r>
            <a:endParaRPr lang="en-PH" sz="6000" b="1" dirty="0"/>
          </a:p>
        </p:txBody>
      </p:sp>
      <p:sp>
        <p:nvSpPr>
          <p:cNvPr id="3" name="Subtitle 2"/>
          <p:cNvSpPr>
            <a:spLocks noGrp="1"/>
          </p:cNvSpPr>
          <p:nvPr>
            <p:ph type="subTitle" idx="1"/>
          </p:nvPr>
        </p:nvSpPr>
        <p:spPr>
          <a:xfrm>
            <a:off x="1371600" y="4038600"/>
            <a:ext cx="6400800" cy="1143000"/>
          </a:xfrm>
        </p:spPr>
        <p:txBody>
          <a:bodyPr/>
          <a:lstStyle/>
          <a:p>
            <a:pPr algn="l"/>
            <a:r>
              <a:rPr lang="en-PH" b="1" dirty="0" smtClean="0">
                <a:effectLst>
                  <a:outerShdw blurRad="38100" dist="38100" dir="2700000" algn="tl">
                    <a:srgbClr val="000000">
                      <a:alpha val="43137"/>
                    </a:srgbClr>
                  </a:outerShdw>
                </a:effectLst>
              </a:rPr>
              <a:t>An Analytical Presentation of Research Elements </a:t>
            </a:r>
            <a:endParaRPr lang="en-PH" b="1" dirty="0">
              <a:effectLst>
                <a:outerShdw blurRad="38100" dist="38100" dir="2700000" algn="tl">
                  <a:srgbClr val="000000">
                    <a:alpha val="43137"/>
                  </a:srgbClr>
                </a:outerShdw>
              </a:effectLst>
            </a:endParaRPr>
          </a:p>
        </p:txBody>
      </p:sp>
      <p:pic>
        <p:nvPicPr>
          <p:cNvPr id="1026" name="Picture 2" descr="http://assets.lifehack.org/wp-content/files/2009/09/20090925-writing-380x285.jpg?4c9b33"/>
          <p:cNvPicPr>
            <a:picLocks noChangeAspect="1" noChangeArrowheads="1"/>
          </p:cNvPicPr>
          <p:nvPr/>
        </p:nvPicPr>
        <p:blipFill>
          <a:blip r:embed="rId2"/>
          <a:srcRect/>
          <a:stretch>
            <a:fillRect/>
          </a:stretch>
        </p:blipFill>
        <p:spPr bwMode="auto">
          <a:xfrm>
            <a:off x="304800" y="762000"/>
            <a:ext cx="3619500" cy="2714626"/>
          </a:xfrm>
          <a:prstGeom prst="rect">
            <a:avLst/>
          </a:prstGeom>
          <a:noFill/>
          <a:effectLst>
            <a:softEdge rad="127000"/>
          </a:effectLst>
        </p:spPr>
      </p:pic>
      <p:cxnSp>
        <p:nvCxnSpPr>
          <p:cNvPr id="6" name="Straight Connector 5"/>
          <p:cNvCxnSpPr/>
          <p:nvPr/>
        </p:nvCxnSpPr>
        <p:spPr>
          <a:xfrm>
            <a:off x="0" y="3886200"/>
            <a:ext cx="9144000" cy="1588"/>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53340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6096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4)">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Media Culture and Society</a:t>
            </a:r>
            <a:endParaRPr lang="en-PH" dirty="0"/>
          </a:p>
        </p:txBody>
      </p:sp>
      <p:sp>
        <p:nvSpPr>
          <p:cNvPr id="3" name="Content Placeholder 2"/>
          <p:cNvSpPr>
            <a:spLocks noGrp="1"/>
          </p:cNvSpPr>
          <p:nvPr>
            <p:ph idx="1"/>
          </p:nvPr>
        </p:nvSpPr>
        <p:spPr>
          <a:xfrm>
            <a:off x="457200" y="1600201"/>
            <a:ext cx="8229600" cy="1066800"/>
          </a:xfrm>
        </p:spPr>
        <p:txBody>
          <a:bodyPr>
            <a:normAutofit/>
          </a:bodyPr>
          <a:lstStyle/>
          <a:p>
            <a:pPr>
              <a:buNone/>
            </a:pPr>
            <a:r>
              <a:rPr lang="en-PH" sz="2000" b="1" dirty="0" smtClean="0">
                <a:solidFill>
                  <a:srgbClr val="FF0000"/>
                </a:solidFill>
              </a:rPr>
              <a:t>TITLE:  </a:t>
            </a:r>
            <a:r>
              <a:rPr lang="en-PH" sz="2000" b="1" dirty="0" smtClean="0"/>
              <a:t>Media </a:t>
            </a:r>
            <a:r>
              <a:rPr lang="en-PH" sz="2000" b="1" dirty="0"/>
              <a:t>coverage of environmental pollution in the People's Republic </a:t>
            </a:r>
            <a:r>
              <a:rPr lang="en-PH" sz="2000" b="1" dirty="0" smtClean="0"/>
              <a:t>of </a:t>
            </a:r>
            <a:r>
              <a:rPr lang="en-PH" sz="2000" b="1" dirty="0"/>
              <a:t>China: </a:t>
            </a:r>
            <a:r>
              <a:rPr lang="en-PH" sz="2000" b="1" dirty="0" smtClean="0"/>
              <a:t>responsibility</a:t>
            </a:r>
            <a:r>
              <a:rPr lang="en-PH" sz="2000" b="1" dirty="0"/>
              <a:t>, cover-up and state </a:t>
            </a:r>
            <a:r>
              <a:rPr lang="en-PH" sz="2000" b="1" dirty="0" smtClean="0"/>
              <a:t>control</a:t>
            </a:r>
          </a:p>
          <a:p>
            <a:pPr>
              <a:buNone/>
            </a:pPr>
            <a:r>
              <a:rPr lang="en-PH" sz="2000" b="1" dirty="0" smtClean="0">
                <a:solidFill>
                  <a:srgbClr val="FF0000"/>
                </a:solidFill>
              </a:rPr>
              <a:t>AUTHORS:</a:t>
            </a:r>
            <a:r>
              <a:rPr lang="en-PH" sz="2000" b="1" dirty="0" smtClean="0"/>
              <a:t> Bryan Tilt and Qing Xiao</a:t>
            </a:r>
          </a:p>
          <a:p>
            <a:pPr>
              <a:buNone/>
            </a:pPr>
            <a:endParaRPr lang="en-PH" sz="1600" dirty="0"/>
          </a:p>
        </p:txBody>
      </p:sp>
      <p:cxnSp>
        <p:nvCxnSpPr>
          <p:cNvPr id="4" name="Straight Connector 3"/>
          <p:cNvCxnSpPr/>
          <p:nvPr/>
        </p:nvCxnSpPr>
        <p:spPr>
          <a:xfrm>
            <a:off x="0" y="304800"/>
            <a:ext cx="9144000" cy="1588"/>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12192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27432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33400" y="3124200"/>
            <a:ext cx="8077200" cy="3108543"/>
          </a:xfrm>
          <a:prstGeom prst="rect">
            <a:avLst/>
          </a:prstGeom>
          <a:noFill/>
        </p:spPr>
        <p:txBody>
          <a:bodyPr wrap="square" rtlCol="0">
            <a:spAutoFit/>
          </a:bodyPr>
          <a:lstStyle/>
          <a:p>
            <a:r>
              <a:rPr lang="en-PH" sz="2400" b="1" dirty="0" smtClean="0">
                <a:solidFill>
                  <a:srgbClr val="002060"/>
                </a:solidFill>
              </a:rPr>
              <a:t>Primary Topic Presentation: </a:t>
            </a:r>
            <a:r>
              <a:rPr lang="en-PH" sz="2000" dirty="0" smtClean="0">
                <a:solidFill>
                  <a:srgbClr val="002060"/>
                </a:solidFill>
              </a:rPr>
              <a:t>China, being a communist country aims to control everything including the release of news that might cause social commotion and panic. However, compelled by their responsibility to report news for the sake of social safety, </a:t>
            </a:r>
            <a:r>
              <a:rPr lang="en-PH" sz="2400" b="1" dirty="0" smtClean="0">
                <a:solidFill>
                  <a:srgbClr val="002060"/>
                </a:solidFill>
              </a:rPr>
              <a:t> </a:t>
            </a:r>
            <a:r>
              <a:rPr lang="en-PH" sz="2000" dirty="0" smtClean="0">
                <a:solidFill>
                  <a:srgbClr val="002060"/>
                </a:solidFill>
              </a:rPr>
              <a:t>China Central TV (CCTV) aired the news regarding a controversial environmental issue. </a:t>
            </a:r>
          </a:p>
          <a:p>
            <a:r>
              <a:rPr lang="en-PH" sz="2400" b="1" dirty="0" smtClean="0">
                <a:solidFill>
                  <a:srgbClr val="002060"/>
                </a:solidFill>
              </a:rPr>
              <a:t>Thesis</a:t>
            </a:r>
            <a:r>
              <a:rPr lang="en-PH" sz="2000" dirty="0" smtClean="0">
                <a:solidFill>
                  <a:srgbClr val="002060"/>
                </a:solidFill>
              </a:rPr>
              <a:t>: Media coverage on environmental issues play a great role in the future of China. </a:t>
            </a:r>
            <a:r>
              <a:rPr lang="en-PH" sz="2400" b="1" dirty="0" smtClean="0">
                <a:solidFill>
                  <a:srgbClr val="002060"/>
                </a:solidFill>
              </a:rPr>
              <a:t/>
            </a:r>
            <a:br>
              <a:rPr lang="en-PH" sz="2400" b="1" dirty="0" smtClean="0">
                <a:solidFill>
                  <a:srgbClr val="002060"/>
                </a:solidFill>
              </a:rPr>
            </a:br>
            <a:r>
              <a:rPr lang="en-PH" sz="2400" b="1" dirty="0" smtClean="0">
                <a:solidFill>
                  <a:srgbClr val="002060"/>
                </a:solidFill>
              </a:rPr>
              <a:t>Preview of Research</a:t>
            </a:r>
            <a:r>
              <a:rPr lang="en-PH" dirty="0" smtClean="0"/>
              <a:t>:</a:t>
            </a:r>
            <a:r>
              <a:rPr lang="en-PH" sz="2000" dirty="0" smtClean="0">
                <a:solidFill>
                  <a:srgbClr val="002060"/>
                </a:solidFill>
              </a:rPr>
              <a:t> Research shall provide an examination of the media responsibility recognized in China for the sake of social safety. </a:t>
            </a:r>
            <a:endParaRPr lang="en-PH" sz="20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ox(i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PH" dirty="0" smtClean="0"/>
              <a:t>Overall Research Overvie</a:t>
            </a:r>
            <a:r>
              <a:rPr lang="en-PH" dirty="0"/>
              <a:t>w</a:t>
            </a:r>
          </a:p>
        </p:txBody>
      </p:sp>
      <p:cxnSp>
        <p:nvCxnSpPr>
          <p:cNvPr id="4" name="Straight Connector 3"/>
          <p:cNvCxnSpPr/>
          <p:nvPr/>
        </p:nvCxnSpPr>
        <p:spPr>
          <a:xfrm>
            <a:off x="0" y="304800"/>
            <a:ext cx="9144000" cy="1588"/>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10668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52400" y="1066800"/>
            <a:ext cx="8839200" cy="5509200"/>
          </a:xfrm>
          <a:prstGeom prst="rect">
            <a:avLst/>
          </a:prstGeom>
          <a:noFill/>
        </p:spPr>
        <p:txBody>
          <a:bodyPr wrap="square" rtlCol="0">
            <a:spAutoFit/>
          </a:bodyPr>
          <a:lstStyle/>
          <a:p>
            <a:pPr>
              <a:buFont typeface="Wingdings" pitchFamily="2" charset="2"/>
              <a:buChar char="v"/>
            </a:pPr>
            <a:r>
              <a:rPr lang="en-PH" sz="2400" b="1" dirty="0" smtClean="0">
                <a:solidFill>
                  <a:srgbClr val="0070C0"/>
                </a:solidFill>
              </a:rPr>
              <a:t>Research Purpose: </a:t>
            </a:r>
            <a:r>
              <a:rPr lang="en-PH" sz="2000" dirty="0" smtClean="0">
                <a:solidFill>
                  <a:schemeClr val="accent6">
                    <a:lumMod val="50000"/>
                  </a:schemeClr>
                </a:solidFill>
              </a:rPr>
              <a:t>Exploring the pitfalls of controlled media coverage in China and the possible dangers it posts for the Chinese community</a:t>
            </a:r>
            <a:r>
              <a:rPr lang="en-PH" sz="2400" dirty="0" smtClean="0">
                <a:solidFill>
                  <a:schemeClr val="accent6">
                    <a:lumMod val="50000"/>
                  </a:schemeClr>
                </a:solidFill>
              </a:rPr>
              <a:t>. </a:t>
            </a:r>
          </a:p>
          <a:p>
            <a:pPr>
              <a:buFont typeface="Wingdings" pitchFamily="2" charset="2"/>
              <a:buChar char="v"/>
            </a:pPr>
            <a:r>
              <a:rPr lang="en-PH" sz="2400" b="1" dirty="0" smtClean="0">
                <a:solidFill>
                  <a:srgbClr val="0070C0"/>
                </a:solidFill>
              </a:rPr>
              <a:t>Communication Focus : </a:t>
            </a:r>
            <a:r>
              <a:rPr lang="en-PH" sz="2000" dirty="0" smtClean="0">
                <a:solidFill>
                  <a:schemeClr val="accent6">
                    <a:lumMod val="50000"/>
                  </a:schemeClr>
                </a:solidFill>
              </a:rPr>
              <a:t>Expose how media should be given way to perform its task to maintain social awareness against the government's desire to cover up mistakes or contain particular situations they think should be kept from the public. </a:t>
            </a:r>
          </a:p>
          <a:p>
            <a:pPr>
              <a:buFont typeface="Wingdings" pitchFamily="2" charset="2"/>
              <a:buChar char="v"/>
            </a:pPr>
            <a:r>
              <a:rPr lang="en-PH" sz="2400" b="1" dirty="0" smtClean="0">
                <a:solidFill>
                  <a:srgbClr val="0070C0"/>
                </a:solidFill>
              </a:rPr>
              <a:t>Concept or Process: </a:t>
            </a:r>
            <a:r>
              <a:rPr lang="en-PH" sz="2000" dirty="0" smtClean="0">
                <a:solidFill>
                  <a:schemeClr val="accent6">
                    <a:lumMod val="50000"/>
                  </a:schemeClr>
                </a:solidFill>
              </a:rPr>
              <a:t>Collection of data from CCTV and comparing reports about the environment in China in the aim of establishing accuracy of news presentations. </a:t>
            </a:r>
          </a:p>
          <a:p>
            <a:pPr>
              <a:buFont typeface="Wingdings" pitchFamily="2" charset="2"/>
              <a:buChar char="v"/>
            </a:pPr>
            <a:r>
              <a:rPr lang="en-PH" sz="2400" b="1" dirty="0" smtClean="0">
                <a:solidFill>
                  <a:srgbClr val="0070C0"/>
                </a:solidFill>
              </a:rPr>
              <a:t>Research Question: </a:t>
            </a:r>
            <a:r>
              <a:rPr lang="en-PH" sz="2000" dirty="0" smtClean="0">
                <a:solidFill>
                  <a:schemeClr val="accent6">
                    <a:lumMod val="50000"/>
                  </a:schemeClr>
                </a:solidFill>
              </a:rPr>
              <a:t>What news should be provided to the public and how could they be properly controlled? </a:t>
            </a:r>
          </a:p>
          <a:p>
            <a:pPr>
              <a:buFont typeface="Wingdings" pitchFamily="2" charset="2"/>
              <a:buChar char="v"/>
            </a:pPr>
            <a:r>
              <a:rPr lang="en-PH" sz="2400" b="1" dirty="0" smtClean="0">
                <a:solidFill>
                  <a:srgbClr val="0070C0"/>
                </a:solidFill>
              </a:rPr>
              <a:t>Variables Used: </a:t>
            </a:r>
            <a:r>
              <a:rPr lang="en-PH" sz="2000" dirty="0" smtClean="0">
                <a:solidFill>
                  <a:schemeClr val="accent6">
                    <a:lumMod val="50000"/>
                  </a:schemeClr>
                </a:solidFill>
              </a:rPr>
              <a:t>media sources from Xinhua News Agency, CCTV and New York Times [Source of proof of report validity] </a:t>
            </a:r>
            <a:endParaRPr lang="en-PH" sz="2400" b="1" dirty="0" smtClean="0">
              <a:solidFill>
                <a:srgbClr val="0070C0"/>
              </a:solidFill>
            </a:endParaRPr>
          </a:p>
          <a:p>
            <a:pPr>
              <a:buFont typeface="Wingdings" pitchFamily="2" charset="2"/>
              <a:buChar char="v"/>
            </a:pPr>
            <a:r>
              <a:rPr lang="en-PH" sz="2400" b="1" dirty="0" smtClean="0">
                <a:solidFill>
                  <a:srgbClr val="0070C0"/>
                </a:solidFill>
              </a:rPr>
              <a:t>Findings : </a:t>
            </a:r>
            <a:r>
              <a:rPr lang="en-PH" sz="2000" dirty="0" smtClean="0">
                <a:solidFill>
                  <a:schemeClr val="accent6">
                    <a:lumMod val="50000"/>
                  </a:schemeClr>
                </a:solidFill>
              </a:rPr>
              <a:t>The Benzene spill in China raises 13 issues that need to be clear to the public hence making media responsible for taking such role. </a:t>
            </a:r>
            <a:endParaRPr lang="en-PH" sz="2400" b="1" dirty="0" smtClean="0">
              <a:solidFill>
                <a:srgbClr val="0070C0"/>
              </a:solidFill>
            </a:endParaRPr>
          </a:p>
          <a:p>
            <a:pPr>
              <a:buFont typeface="Wingdings" pitchFamily="2" charset="2"/>
              <a:buChar char="v"/>
            </a:pPr>
            <a:r>
              <a:rPr lang="en-PH" sz="2400" b="1" dirty="0" smtClean="0">
                <a:solidFill>
                  <a:srgbClr val="0070C0"/>
                </a:solidFill>
              </a:rPr>
              <a:t>Suggested Future Research: </a:t>
            </a:r>
            <a:r>
              <a:rPr lang="en-PH" sz="2000" dirty="0" smtClean="0">
                <a:solidFill>
                  <a:schemeClr val="accent6">
                    <a:lumMod val="50000"/>
                  </a:schemeClr>
                </a:solidFill>
              </a:rPr>
              <a:t>understanding the possible role and contribution of modern technology in advancing media coverage in China </a:t>
            </a:r>
            <a:endParaRPr lang="en-PH" sz="2000"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Conclusion</a:t>
            </a:r>
            <a:endParaRPr lang="en-PH"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buNone/>
            </a:pPr>
            <a:r>
              <a:rPr lang="en-PH" sz="2400" b="1" dirty="0" smtClean="0">
                <a:solidFill>
                  <a:schemeClr val="accent6">
                    <a:lumMod val="50000"/>
                  </a:schemeClr>
                </a:solidFill>
              </a:rPr>
              <a:t>Review of Main Points: </a:t>
            </a:r>
          </a:p>
          <a:p>
            <a:pPr lvl="1">
              <a:buFont typeface="Wingdings" pitchFamily="2" charset="2"/>
              <a:buChar char="q"/>
            </a:pPr>
            <a:r>
              <a:rPr lang="en-PH" sz="2400" dirty="0" smtClean="0"/>
              <a:t>Accuracy of media reporting in China is still widely controlled by the government</a:t>
            </a:r>
          </a:p>
          <a:p>
            <a:pPr lvl="1">
              <a:buFont typeface="Wingdings" pitchFamily="2" charset="2"/>
              <a:buChar char="q"/>
            </a:pPr>
            <a:r>
              <a:rPr lang="en-PH" sz="2400" dirty="0" smtClean="0"/>
              <a:t>Some media-bodies are compelled to respond to their responsibility of informing the public especially about environmental issues. </a:t>
            </a:r>
          </a:p>
          <a:p>
            <a:pPr lvl="1">
              <a:buFont typeface="Wingdings" pitchFamily="2" charset="2"/>
              <a:buChar char="q"/>
            </a:pPr>
            <a:r>
              <a:rPr lang="en-PH" sz="2400" dirty="0" smtClean="0"/>
              <a:t>More could still be improved to make sure important news are aired for the sake of the society’s safety. </a:t>
            </a:r>
          </a:p>
          <a:p>
            <a:pPr lvl="1" indent="-742950">
              <a:buNone/>
            </a:pPr>
            <a:endParaRPr lang="en-PH" sz="2400" b="1" dirty="0" smtClean="0">
              <a:solidFill>
                <a:schemeClr val="accent6">
                  <a:lumMod val="50000"/>
                </a:schemeClr>
              </a:solidFill>
            </a:endParaRPr>
          </a:p>
          <a:p>
            <a:pPr lvl="1" indent="-742950">
              <a:buNone/>
            </a:pPr>
            <a:r>
              <a:rPr lang="en-PH" sz="2400" b="1" dirty="0" smtClean="0">
                <a:solidFill>
                  <a:schemeClr val="accent6">
                    <a:lumMod val="50000"/>
                  </a:schemeClr>
                </a:solidFill>
              </a:rPr>
              <a:t>Concluding Statement: </a:t>
            </a:r>
          </a:p>
          <a:p>
            <a:pPr lvl="1" indent="-742950">
              <a:buNone/>
            </a:pPr>
            <a:r>
              <a:rPr lang="en-PH" sz="3200" b="1" dirty="0" smtClean="0">
                <a:solidFill>
                  <a:schemeClr val="accent6">
                    <a:lumMod val="50000"/>
                  </a:schemeClr>
                </a:solidFill>
              </a:rPr>
              <a:t>	</a:t>
            </a:r>
            <a:r>
              <a:rPr lang="en-PH" sz="2600" i="1" dirty="0" smtClean="0">
                <a:solidFill>
                  <a:schemeClr val="accent6">
                    <a:lumMod val="50000"/>
                  </a:schemeClr>
                </a:solidFill>
              </a:rPr>
              <a:t>There is clearly a growing desire, and a growing market, for transparent and reliable news coverage on environmental issues as China seeks a balance between economic development and environmental protection</a:t>
            </a:r>
            <a:r>
              <a:rPr lang="en-PH" sz="3200" b="1" dirty="0" smtClean="0">
                <a:solidFill>
                  <a:schemeClr val="accent6">
                    <a:lumMod val="50000"/>
                  </a:schemeClr>
                </a:solidFill>
              </a:rPr>
              <a:t>.</a:t>
            </a:r>
          </a:p>
        </p:txBody>
      </p:sp>
      <p:cxnSp>
        <p:nvCxnSpPr>
          <p:cNvPr id="4" name="Straight Connector 3"/>
          <p:cNvCxnSpPr/>
          <p:nvPr/>
        </p:nvCxnSpPr>
        <p:spPr>
          <a:xfrm>
            <a:off x="0" y="304800"/>
            <a:ext cx="9144000" cy="1588"/>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1219200"/>
            <a:ext cx="9144000" cy="1588"/>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4)">
                                      <p:cBhvr>
                                        <p:cTn id="13" dur="2000"/>
                                        <p:tgtEl>
                                          <p:spTgt spid="3">
                                            <p:txEl>
                                              <p:pRg st="0" end="0"/>
                                            </p:txEl>
                                          </p:spTgt>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4)">
                                      <p:cBhvr>
                                        <p:cTn id="16" dur="2000"/>
                                        <p:tgtEl>
                                          <p:spTgt spid="3">
                                            <p:txEl>
                                              <p:pRg st="1" end="1"/>
                                            </p:txEl>
                                          </p:spTgt>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4)">
                                      <p:cBhvr>
                                        <p:cTn id="19" dur="2000"/>
                                        <p:tgtEl>
                                          <p:spTgt spid="3">
                                            <p:txEl>
                                              <p:pRg st="2" end="2"/>
                                            </p:txEl>
                                          </p:spTgt>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heel(4)">
                                      <p:cBhvr>
                                        <p:cTn id="25" dur="2000"/>
                                        <p:tgtEl>
                                          <p:spTgt spid="3">
                                            <p:txEl>
                                              <p:pRg st="5" end="5"/>
                                            </p:txEl>
                                          </p:spTgt>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heel(4)">
                                      <p:cBhvr>
                                        <p:cTn id="2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470</Words>
  <Application>Microsoft Office PowerPoint</Application>
  <PresentationFormat>On-screen Show (4:3)</PresentationFormat>
  <Paragraphs>29</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Conceptual Development  of Research </vt:lpstr>
      <vt:lpstr>Media Culture and Society</vt:lpstr>
      <vt:lpstr>Overall Research Overview</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Development  of Research</dc:title>
  <dc:creator>Ruth</dc:creator>
  <cp:lastModifiedBy>Ruth</cp:lastModifiedBy>
  <cp:revision>5</cp:revision>
  <dcterms:created xsi:type="dcterms:W3CDTF">2012-02-27T11:27:06Z</dcterms:created>
  <dcterms:modified xsi:type="dcterms:W3CDTF">2012-02-27T12:00:10Z</dcterms:modified>
</cp:coreProperties>
</file>