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1723E-94BD-46D4-8D0C-FB76BD33D84D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C4769-D2CA-4D03-A38F-74CF5806A9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C4769-D2CA-4D03-A38F-74CF5806A9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smallbusiness.chron.com/gender-differences-workplace-statistics-13294.html" TargetMode="External"/><Relationship Id="rId3" Type="http://schemas.openxmlformats.org/officeDocument/2006/relationships/hyperlink" Target="http://www.catalyst.org/publication/219/statistical-overview-of-women-in-the-workplace" TargetMode="External"/><Relationship Id="rId7" Type="http://schemas.openxmlformats.org/officeDocument/2006/relationships/hyperlink" Target="http://www.huffingtonpost.com/2011/06/13/negotiate-young-women-college-graduates-first-job_n_875650.html" TargetMode="External"/><Relationship Id="rId2" Type="http://schemas.openxmlformats.org/officeDocument/2006/relationships/hyperlink" Target="http://web.mit.edu/newsoffice/1997/gender-1112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uractiv.com/socialeurope/gender-gap-household-work-causes-effects/article-181306" TargetMode="External"/><Relationship Id="rId5" Type="http://schemas.openxmlformats.org/officeDocument/2006/relationships/hyperlink" Target="http://dictionary.reference.com/browse/gender+gap" TargetMode="External"/><Relationship Id="rId10" Type="http://schemas.openxmlformats.org/officeDocument/2006/relationships/hyperlink" Target="http://nces.ed.gov/fastfacts/display.asp?id=98" TargetMode="External"/><Relationship Id="rId4" Type="http://schemas.openxmlformats.org/officeDocument/2006/relationships/hyperlink" Target="http://www.americanprogress.org/issues/2010/04/equal_pay.html" TargetMode="External"/><Relationship Id="rId9" Type="http://schemas.openxmlformats.org/officeDocument/2006/relationships/hyperlink" Target="http://www.mayoclinic.com/health/depression/MH00035/NSECTIONGROUP=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Gender Gap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Affordable childcare with flexible hours</a:t>
            </a:r>
          </a:p>
          <a:p>
            <a:pPr lvl="1"/>
            <a:r>
              <a:rPr lang="en-US" sz="2000" dirty="0" smtClean="0"/>
              <a:t>Allows women to focus on work without worrying about parenting</a:t>
            </a:r>
          </a:p>
          <a:p>
            <a:pPr lvl="1"/>
            <a:r>
              <a:rPr lang="en-US" sz="2000" dirty="0" smtClean="0"/>
              <a:t>Flexible hours help ease work-family conflicts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Reduce gender wage gap</a:t>
            </a:r>
          </a:p>
          <a:p>
            <a:pPr lvl="1"/>
            <a:r>
              <a:rPr lang="en-US" sz="2000" dirty="0" smtClean="0"/>
              <a:t>Through better legislations and voluntary measures by organizations</a:t>
            </a:r>
          </a:p>
          <a:p>
            <a:pPr lvl="2"/>
            <a:r>
              <a:rPr lang="en-US" sz="1800" dirty="0" smtClean="0"/>
              <a:t>Will motivate more women to seek long-term career</a:t>
            </a:r>
          </a:p>
          <a:p>
            <a:pPr lvl="2"/>
            <a:r>
              <a:rPr lang="en-US" sz="1800" dirty="0" smtClean="0"/>
              <a:t>Will create sense of fairness and greater loyalty to organizations</a:t>
            </a:r>
          </a:p>
          <a:p>
            <a:pPr lvl="1"/>
            <a:r>
              <a:rPr lang="en-US" sz="2000" dirty="0" smtClean="0"/>
              <a:t>Will improve economic status of women</a:t>
            </a:r>
          </a:p>
          <a:p>
            <a:pPr lvl="2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Gender gap is a reality</a:t>
            </a:r>
          </a:p>
          <a:p>
            <a:pPr lvl="1"/>
            <a:r>
              <a:rPr lang="en-US" sz="1600" dirty="0" smtClean="0"/>
              <a:t>Women outnumber men in college degrees yet lack behind in career accomplishments</a:t>
            </a:r>
          </a:p>
          <a:p>
            <a:pPr lvl="1"/>
            <a:r>
              <a:rPr lang="en-US" sz="1600" dirty="0" smtClean="0"/>
              <a:t>Women paid less than men for similar work</a:t>
            </a:r>
          </a:p>
          <a:p>
            <a:pPr lvl="1"/>
            <a:r>
              <a:rPr lang="en-US" sz="1600" dirty="0" smtClean="0"/>
              <a:t>Women excluded from advancement opportunities</a:t>
            </a:r>
          </a:p>
          <a:p>
            <a:pPr lvl="1"/>
            <a:r>
              <a:rPr lang="en-US" sz="1600" dirty="0" smtClean="0"/>
              <a:t>Traditional stereotypes still alive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Gender Gap can be reduced</a:t>
            </a:r>
          </a:p>
          <a:p>
            <a:pPr lvl="1"/>
            <a:r>
              <a:rPr lang="en-US" sz="1600" dirty="0" smtClean="0"/>
              <a:t>Companies provide more flexible hours</a:t>
            </a:r>
          </a:p>
          <a:p>
            <a:pPr lvl="1"/>
            <a:r>
              <a:rPr lang="en-US" sz="1600" dirty="0" smtClean="0"/>
              <a:t>Give more flexibility to male employees so they could share family responsibilities</a:t>
            </a:r>
          </a:p>
          <a:p>
            <a:pPr lvl="1"/>
            <a:r>
              <a:rPr lang="en-US" sz="1600" dirty="0" smtClean="0"/>
              <a:t>Improve the work quality and compensation of part-time jobs</a:t>
            </a:r>
          </a:p>
          <a:p>
            <a:pPr lvl="1"/>
            <a:endParaRPr lang="en-US" sz="16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Brehm</a:t>
            </a:r>
            <a:r>
              <a:rPr lang="en-US" dirty="0" smtClean="0"/>
              <a:t>, D. (1997, November 12). </a:t>
            </a:r>
            <a:r>
              <a:rPr lang="en-US" i="1" dirty="0" smtClean="0"/>
              <a:t>Researchers analyze causes of gender gap in tenured faculty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web.mit.edu/newsoffice/1997/gender-1112.html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Catalyst. (2011, December). </a:t>
            </a:r>
            <a:r>
              <a:rPr lang="en-US" i="1" dirty="0" smtClean="0"/>
              <a:t>Statistical Overview of Women in the Workplace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www.catalyst.org/publication/219/statistical-overview-of-women-in-the-workplace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Center for American Progress.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Families Can’t Afford the Gender Wage Gap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www.americanprogress.org/issues/2010/04/equal_pay.html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Dictionary.com.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Gender Gap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dictionary.reference.com/browse/gender+gap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EurActiv</a:t>
            </a:r>
            <a:r>
              <a:rPr lang="en-US" dirty="0" smtClean="0"/>
              <a:t>. (2009, April 16). </a:t>
            </a:r>
            <a:r>
              <a:rPr lang="en-US" i="1" dirty="0" smtClean="0"/>
              <a:t>The gender gap in household work: Causes and effects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www.euractiv.com/socialeurope/gender-gap-household-work-causes-effects/article-181306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Fairbanks, A. M. (2011, June 13). </a:t>
            </a:r>
            <a:r>
              <a:rPr lang="en-US" i="1" dirty="0" smtClean="0"/>
              <a:t>'They Don't Negotiate': Why Young Women College Graduates Are Still Paid Less Than Men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www.huffingtonpost.com/2011/06/13/negotiate-young-women-college-graduates-first-job_n_875650.html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Kelchner</a:t>
            </a:r>
            <a:r>
              <a:rPr lang="en-US" dirty="0" smtClean="0"/>
              <a:t>, L.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Gender Differences in the Workplace &amp; Statistics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smallbusiness.chron.com/gender-differences-workplace-statistics-13294.html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Mayo Clinic.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Depression in women: Understanding the gender gap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www.mayoclinic.com/health/depression/MH00035/NSECTIONGROUP=2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National Center for Education Statistics. (</a:t>
            </a:r>
            <a:r>
              <a:rPr lang="en-US" dirty="0" err="1" smtClean="0"/>
              <a:t>n.d</a:t>
            </a:r>
            <a:r>
              <a:rPr lang="en-US" dirty="0" smtClean="0"/>
              <a:t>.). </a:t>
            </a:r>
            <a:r>
              <a:rPr lang="en-US" i="1" dirty="0" smtClean="0"/>
              <a:t>Fast Facts</a:t>
            </a:r>
            <a:r>
              <a:rPr lang="en-US" dirty="0" smtClean="0"/>
              <a:t>. Retrieved March 7, 2012, from </a:t>
            </a:r>
            <a:r>
              <a:rPr lang="en-US" dirty="0" smtClean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nces.ed.gov/fastfacts/display.asp?id=98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Gender Gap: The Concept</a:t>
            </a:r>
          </a:p>
          <a:p>
            <a:pPr lvl="1"/>
            <a:r>
              <a:rPr lang="en-US" sz="1600" dirty="0" smtClean="0"/>
              <a:t>The difference between women and men, especially as reflected in social, political, intellectual, cultural, or economic attainments or attitudes </a:t>
            </a:r>
            <a:r>
              <a:rPr lang="en-US" sz="1600" b="1" dirty="0" smtClean="0"/>
              <a:t>(Dictionary.com)</a:t>
            </a:r>
          </a:p>
          <a:p>
            <a:pPr lvl="1"/>
            <a:endParaRPr lang="en-US" sz="1600" b="1" dirty="0" smtClean="0"/>
          </a:p>
          <a:p>
            <a:r>
              <a:rPr lang="en-US" sz="1800" dirty="0" smtClean="0"/>
              <a:t>Women in America: Statistics</a:t>
            </a:r>
          </a:p>
          <a:p>
            <a:pPr lvl="1"/>
            <a:r>
              <a:rPr lang="en-US" sz="1600" dirty="0" smtClean="0"/>
              <a:t>College Enrollment</a:t>
            </a:r>
          </a:p>
          <a:p>
            <a:pPr lvl="2"/>
            <a:r>
              <a:rPr lang="en-US" sz="1400" dirty="0" smtClean="0"/>
              <a:t>Women outnumbered men every year during 2000-2009 </a:t>
            </a:r>
            <a:r>
              <a:rPr lang="en-US" sz="1400" b="1" dirty="0" smtClean="0"/>
              <a:t>(National Center for Education Statistics)</a:t>
            </a:r>
          </a:p>
          <a:p>
            <a:pPr lvl="2"/>
            <a:r>
              <a:rPr lang="en-US" sz="1400" dirty="0" smtClean="0"/>
              <a:t>Women earned 36.8% of MBAs in 2010-2011 </a:t>
            </a:r>
          </a:p>
          <a:p>
            <a:pPr lvl="2"/>
            <a:r>
              <a:rPr lang="en-US" sz="1400" dirty="0" smtClean="0"/>
              <a:t>Women made up 47.2% of all law school students </a:t>
            </a:r>
            <a:r>
              <a:rPr lang="en-US" sz="1400" b="1" dirty="0" smtClean="0"/>
              <a:t>(Catalyst, 2011)</a:t>
            </a:r>
            <a:endParaRPr lang="en-US" sz="1400" dirty="0" smtClean="0"/>
          </a:p>
          <a:p>
            <a:pPr lvl="2"/>
            <a:endParaRPr lang="en-US" sz="1400" b="1" dirty="0" smtClean="0"/>
          </a:p>
          <a:p>
            <a:pPr lvl="1"/>
            <a:r>
              <a:rPr lang="en-US" sz="1600" dirty="0" smtClean="0"/>
              <a:t>Labor Statistics</a:t>
            </a:r>
          </a:p>
          <a:p>
            <a:pPr lvl="2"/>
            <a:r>
              <a:rPr lang="en-US" sz="1400" dirty="0" smtClean="0"/>
              <a:t>Women  composition of labor force: 46.7% (2010)</a:t>
            </a:r>
          </a:p>
          <a:p>
            <a:pPr lvl="2"/>
            <a:r>
              <a:rPr lang="en-US" sz="1400" dirty="0" smtClean="0"/>
              <a:t>Women who were lawyers: 31.5% (2010)</a:t>
            </a:r>
          </a:p>
          <a:p>
            <a:pPr lvl="2"/>
            <a:r>
              <a:rPr lang="en-US" sz="1400" dirty="0" smtClean="0"/>
              <a:t>Women who were partners at law firms: 19.5% (2010)</a:t>
            </a:r>
          </a:p>
          <a:p>
            <a:pPr lvl="2"/>
            <a:r>
              <a:rPr lang="en-US" sz="1400" dirty="0" smtClean="0"/>
              <a:t>Women’s share of Fortune 500 leadership: 13.5% (2009), 14.4% (2010) </a:t>
            </a:r>
            <a:r>
              <a:rPr lang="en-US" sz="1400" b="1" dirty="0" smtClean="0"/>
              <a:t>(Catalyst, 2011)</a:t>
            </a:r>
            <a:r>
              <a:rPr lang="en-US" sz="1400" dirty="0" smtClean="0"/>
              <a:t>  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Wide discrepancy between qualification and advancement opportunities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Women outnumber men in academic qualifications yet lag behind in leadership positions</a:t>
            </a:r>
          </a:p>
          <a:p>
            <a:pPr lvl="2"/>
            <a:r>
              <a:rPr lang="en-US" sz="1200" dirty="0" smtClean="0"/>
              <a:t>The chart shows women status at Fortune 500 companies </a:t>
            </a:r>
            <a:r>
              <a:rPr lang="en-US" sz="1200" b="1" dirty="0" smtClean="0"/>
              <a:t>(Catalyst, 2011)</a:t>
            </a:r>
            <a:endParaRPr lang="en-US" sz="1200" dirty="0" smtClean="0"/>
          </a:p>
          <a:p>
            <a:pPr lvl="2"/>
            <a:endParaRPr lang="en-US" sz="1200" dirty="0" smtClean="0"/>
          </a:p>
          <a:p>
            <a:r>
              <a:rPr lang="en-US" sz="1600" dirty="0" smtClean="0"/>
              <a:t>Pay </a:t>
            </a:r>
            <a:r>
              <a:rPr lang="en-US" sz="1600" dirty="0" err="1" smtClean="0"/>
              <a:t>Discrepency</a:t>
            </a:r>
            <a:endParaRPr lang="en-US" sz="16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Women make less than men at similar jobs</a:t>
            </a:r>
          </a:p>
          <a:p>
            <a:pPr lvl="2"/>
            <a:r>
              <a:rPr lang="en-US" sz="1200" dirty="0" smtClean="0"/>
              <a:t>Women  median income (2010): $36,278</a:t>
            </a:r>
          </a:p>
          <a:p>
            <a:pPr lvl="2"/>
            <a:r>
              <a:rPr lang="en-US" sz="1200" dirty="0" smtClean="0"/>
              <a:t>Men median income (2010): $47,127</a:t>
            </a:r>
          </a:p>
          <a:p>
            <a:pPr lvl="1"/>
            <a:endParaRPr lang="en-US" sz="1400" dirty="0" smtClean="0"/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>
              <a:buNone/>
            </a:pPr>
            <a:r>
              <a:rPr lang="en-US" sz="1100" dirty="0" smtClean="0"/>
              <a:t> </a:t>
            </a:r>
            <a:endParaRPr lang="en-US" sz="1100" dirty="0"/>
          </a:p>
        </p:txBody>
      </p:sp>
      <p:pic>
        <p:nvPicPr>
          <p:cNvPr id="4" name="Picture 3" descr="qt_121411_stat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200400"/>
            <a:ext cx="34290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Problem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Women take longer to be promoted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Women have to put in more efforts and time to achieve same career milestones as men</a:t>
            </a:r>
          </a:p>
          <a:p>
            <a:pPr lvl="2"/>
            <a:r>
              <a:rPr lang="en-US" sz="1200" dirty="0" smtClean="0"/>
              <a:t>Women work three years longer than men before becoming school principal 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Kelchner</a:t>
            </a:r>
            <a:r>
              <a:rPr lang="en-US" sz="1200" b="1" dirty="0" smtClean="0"/>
              <a:t>)</a:t>
            </a:r>
          </a:p>
          <a:p>
            <a:pPr lvl="2"/>
            <a:endParaRPr lang="en-US" sz="1200" b="1" dirty="0" smtClean="0"/>
          </a:p>
          <a:p>
            <a:r>
              <a:rPr lang="en-US" sz="1600" dirty="0" smtClean="0"/>
              <a:t>Exclusion</a:t>
            </a:r>
          </a:p>
          <a:p>
            <a:endParaRPr lang="en-US" sz="1600" dirty="0" smtClean="0"/>
          </a:p>
          <a:p>
            <a:pPr lvl="1"/>
            <a:r>
              <a:rPr lang="en-US" sz="1400" dirty="0" smtClean="0"/>
              <a:t>Women face exclusion at social gatherings and events</a:t>
            </a:r>
          </a:p>
          <a:p>
            <a:pPr lvl="2"/>
            <a:r>
              <a:rPr lang="en-US" sz="1200" dirty="0" smtClean="0"/>
              <a:t>Social gatherings and events provide valuable networking and learning opportunities</a:t>
            </a:r>
          </a:p>
          <a:p>
            <a:pPr lvl="2"/>
            <a:endParaRPr lang="en-US" sz="1200" dirty="0" smtClean="0"/>
          </a:p>
          <a:p>
            <a:pPr lvl="1"/>
            <a:r>
              <a:rPr lang="en-US" sz="1400" dirty="0" smtClean="0"/>
              <a:t>Women face barriers in demonstrating their potential</a:t>
            </a:r>
          </a:p>
          <a:p>
            <a:pPr lvl="2">
              <a:buNone/>
            </a:pPr>
            <a:r>
              <a:rPr lang="en-US" sz="1200" dirty="0" smtClean="0"/>
              <a:t>Testing, tokenism, dismissal, and interruptions during meetings</a:t>
            </a:r>
          </a:p>
          <a:p>
            <a:pPr lvl="1"/>
            <a:endParaRPr lang="en-US" sz="1400" dirty="0" smtClean="0"/>
          </a:p>
          <a:p>
            <a:endParaRPr lang="en-US" dirty="0"/>
          </a:p>
        </p:txBody>
      </p:sp>
      <p:pic>
        <p:nvPicPr>
          <p:cNvPr id="4" name="Picture 3" descr="gender-g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28600"/>
            <a:ext cx="41148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dirty="0" smtClean="0"/>
              <a:t>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/>
          <a:lstStyle/>
          <a:p>
            <a:r>
              <a:rPr lang="en-US" sz="2400" dirty="0" smtClean="0"/>
              <a:t>Wage Discrimination</a:t>
            </a:r>
          </a:p>
          <a:p>
            <a:pPr lvl="1"/>
            <a:r>
              <a:rPr lang="en-US" sz="2000" dirty="0" smtClean="0"/>
              <a:t>Full-time women earn 77 cents for each dollar earned by men </a:t>
            </a:r>
            <a:r>
              <a:rPr lang="en-US" sz="2000" b="1" dirty="0" smtClean="0"/>
              <a:t>(Center for American Progress)</a:t>
            </a:r>
          </a:p>
          <a:p>
            <a:pPr lvl="1"/>
            <a:endParaRPr lang="en-US" sz="2000" b="1" dirty="0" smtClean="0"/>
          </a:p>
          <a:p>
            <a:r>
              <a:rPr lang="en-US" sz="2200" dirty="0" smtClean="0"/>
              <a:t>Gender Discrimination</a:t>
            </a:r>
          </a:p>
          <a:p>
            <a:pPr lvl="1"/>
            <a:r>
              <a:rPr lang="en-US" sz="2000" dirty="0" smtClean="0"/>
              <a:t>Among married couples with dual-career, women make greater career sacrifices</a:t>
            </a:r>
          </a:p>
          <a:p>
            <a:pPr lvl="2"/>
            <a:r>
              <a:rPr lang="en-US" sz="1800" dirty="0" smtClean="0"/>
              <a:t>Take less-appealing jobs and are geographically constrained in job search</a:t>
            </a:r>
          </a:p>
          <a:p>
            <a:r>
              <a:rPr lang="en-US" sz="2200" dirty="0" smtClean="0"/>
              <a:t>Lack of progress by organizations over work-family balance</a:t>
            </a:r>
          </a:p>
          <a:p>
            <a:pPr lvl="1"/>
            <a:r>
              <a:rPr lang="en-US" sz="2000" dirty="0" smtClean="0"/>
              <a:t>Women play greater roles in taking care of household responsibilities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200" dirty="0"/>
          </a:p>
        </p:txBody>
      </p:sp>
      <p:pic>
        <p:nvPicPr>
          <p:cNvPr id="4" name="Picture 3" descr="gender-wage-g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5700" y="0"/>
            <a:ext cx="41783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Stereotypes</a:t>
            </a:r>
          </a:p>
          <a:p>
            <a:pPr lvl="1"/>
            <a:r>
              <a:rPr lang="en-US" sz="1800" dirty="0" smtClean="0"/>
              <a:t>Women with children considered less productive despite lack of evidence</a:t>
            </a:r>
          </a:p>
          <a:p>
            <a:pPr lvl="1"/>
            <a:r>
              <a:rPr lang="en-US" sz="1800" dirty="0" smtClean="0"/>
              <a:t>Women perceived to be less committed to long-term career than men</a:t>
            </a:r>
          </a:p>
          <a:p>
            <a:pPr lvl="1"/>
            <a:r>
              <a:rPr lang="en-US" sz="1800" dirty="0" smtClean="0"/>
              <a:t>Women receive less recognition than men for similar-quality </a:t>
            </a:r>
            <a:r>
              <a:rPr lang="en-US" sz="1800" dirty="0" smtClean="0"/>
              <a:t>work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Brehm</a:t>
            </a:r>
            <a:r>
              <a:rPr lang="en-US" sz="1800" b="1" dirty="0" smtClean="0"/>
              <a:t>, 1997)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Women don’t negotiate</a:t>
            </a:r>
          </a:p>
          <a:p>
            <a:pPr lvl="1"/>
            <a:r>
              <a:rPr lang="en-US" sz="1800" dirty="0" smtClean="0"/>
              <a:t>20 percent of women claim they never </a:t>
            </a:r>
            <a:r>
              <a:rPr lang="en-US" sz="1800" dirty="0" smtClean="0"/>
              <a:t>negotiate </a:t>
            </a:r>
            <a:r>
              <a:rPr lang="en-US" sz="1800" b="1" dirty="0" smtClean="0"/>
              <a:t>(Fairbanks, 2011)</a:t>
            </a:r>
            <a:endParaRPr lang="en-US" sz="1800" dirty="0" smtClean="0"/>
          </a:p>
          <a:p>
            <a:pPr lvl="2"/>
            <a:r>
              <a:rPr lang="en-US" sz="1600" dirty="0" smtClean="0"/>
              <a:t>Cite feeling guilty as the reason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Personal Choices</a:t>
            </a:r>
          </a:p>
          <a:p>
            <a:pPr lvl="1"/>
            <a:r>
              <a:rPr lang="en-US" sz="1800" dirty="0" smtClean="0"/>
              <a:t>Women choose low-paying careers </a:t>
            </a:r>
            <a:r>
              <a:rPr lang="en-US" sz="1800" b="1" dirty="0" smtClean="0"/>
              <a:t>(Fairbanks, 2011)</a:t>
            </a:r>
            <a:endParaRPr lang="en-US" sz="1800" dirty="0" smtClean="0"/>
          </a:p>
          <a:p>
            <a:pPr lvl="2"/>
            <a:r>
              <a:rPr lang="en-US" sz="1600" dirty="0" smtClean="0"/>
              <a:t>Sometimes influenced by future expectations of having a family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2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Stereotypes are strengthened</a:t>
            </a:r>
          </a:p>
          <a:p>
            <a:pPr lvl="1"/>
            <a:r>
              <a:rPr lang="en-US" sz="2000" dirty="0" smtClean="0"/>
              <a:t>Women are less capable than men</a:t>
            </a:r>
          </a:p>
          <a:p>
            <a:pPr lvl="1"/>
            <a:r>
              <a:rPr lang="en-US" sz="2000" dirty="0" smtClean="0"/>
              <a:t>Women have greater responsibility for family</a:t>
            </a:r>
          </a:p>
          <a:p>
            <a:pPr lvl="1"/>
            <a:r>
              <a:rPr lang="en-US" sz="2000" dirty="0" smtClean="0"/>
              <a:t>Women are not as ambitious as men</a:t>
            </a:r>
          </a:p>
          <a:p>
            <a:pPr lvl="1"/>
            <a:r>
              <a:rPr lang="en-US" sz="2000" dirty="0" smtClean="0"/>
              <a:t>Women have lower leadership potential than men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Depression</a:t>
            </a:r>
          </a:p>
          <a:p>
            <a:pPr lvl="1"/>
            <a:r>
              <a:rPr lang="en-US" sz="2000" dirty="0" smtClean="0"/>
              <a:t>Women earn less than men, thus, more likely to be in poverty</a:t>
            </a:r>
          </a:p>
          <a:p>
            <a:pPr lvl="1"/>
            <a:r>
              <a:rPr lang="en-US" sz="2000" dirty="0" smtClean="0"/>
              <a:t>Feeling of loss of control over life goals </a:t>
            </a:r>
            <a:r>
              <a:rPr lang="en-US" sz="2000" b="1" dirty="0" smtClean="0"/>
              <a:t>(Mayo Clinic)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 smtClean="0"/>
              <a:t>Effect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Higher preference for part-time jobs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Women in full-time jobs spend twice as much on household tasks as men 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EurActiv</a:t>
            </a:r>
            <a:r>
              <a:rPr lang="en-US" sz="1800" b="1" dirty="0" smtClean="0"/>
              <a:t>, 2009)</a:t>
            </a:r>
            <a:endParaRPr lang="en-US" sz="1800" dirty="0" smtClean="0"/>
          </a:p>
          <a:p>
            <a:pPr lvl="2"/>
            <a:r>
              <a:rPr lang="en-US" sz="1600" dirty="0" smtClean="0"/>
              <a:t>This increases their preference for part-time jobs</a:t>
            </a:r>
          </a:p>
          <a:p>
            <a:pPr lvl="2"/>
            <a:r>
              <a:rPr lang="en-US" sz="1600" dirty="0" smtClean="0"/>
              <a:t>Part-time jobs translate to lower earnings as well as career accomplishments</a:t>
            </a:r>
          </a:p>
          <a:p>
            <a:pPr lvl="2"/>
            <a:endParaRPr lang="en-US" sz="1600" dirty="0" smtClean="0"/>
          </a:p>
          <a:p>
            <a:r>
              <a:rPr lang="en-US" sz="2000" dirty="0" smtClean="0"/>
              <a:t>Lack of Self-confidence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Women may doubt their potential and leadership skills</a:t>
            </a:r>
          </a:p>
          <a:p>
            <a:pPr lvl="1"/>
            <a:r>
              <a:rPr lang="en-US" sz="1800" dirty="0" smtClean="0"/>
              <a:t>May be less motivated to excel at work due to lower hopes of future</a:t>
            </a:r>
          </a:p>
          <a:p>
            <a:pPr lvl="1"/>
            <a:r>
              <a:rPr lang="en-US" sz="1800" dirty="0" smtClean="0"/>
              <a:t>May be more attracted towards safer, low-paying jobs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Increased paid parental leave for fathers</a:t>
            </a:r>
          </a:p>
          <a:p>
            <a:pPr lvl="1"/>
            <a:r>
              <a:rPr lang="en-US" sz="1800" dirty="0" smtClean="0"/>
              <a:t>This will allow men to share family responsibilities</a:t>
            </a:r>
          </a:p>
          <a:p>
            <a:pPr lvl="1"/>
            <a:r>
              <a:rPr lang="en-US" sz="1800" dirty="0" smtClean="0"/>
              <a:t>It will help weaken the belief that family is women’s responsibility</a:t>
            </a:r>
          </a:p>
          <a:p>
            <a:pPr lvl="1"/>
            <a:r>
              <a:rPr lang="en-US" sz="1800" dirty="0" smtClean="0"/>
              <a:t>It will create an environmental of neutral attitude towards both men and women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More and better part-time career opportunities for both genders</a:t>
            </a:r>
          </a:p>
          <a:p>
            <a:pPr lvl="1"/>
            <a:r>
              <a:rPr lang="en-US" sz="1800" dirty="0" smtClean="0"/>
              <a:t>Hours should not matter, work quality should matter</a:t>
            </a:r>
          </a:p>
          <a:p>
            <a:pPr lvl="1"/>
            <a:r>
              <a:rPr lang="en-US" sz="1800" dirty="0" smtClean="0"/>
              <a:t>This will allow both men and women to balance family-work life</a:t>
            </a:r>
          </a:p>
          <a:p>
            <a:pPr lvl="1"/>
            <a:r>
              <a:rPr lang="en-US" sz="1800" dirty="0" smtClean="0"/>
              <a:t>Women will be able to continue with career even after starting families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1003</Words>
  <Application>Microsoft Office PowerPoint</Application>
  <PresentationFormat>On-screen Show (4:3)</PresentationFormat>
  <Paragraphs>148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</vt:lpstr>
      <vt:lpstr>Corporate Gender Gap</vt:lpstr>
      <vt:lpstr>Introduction</vt:lpstr>
      <vt:lpstr>Problem</vt:lpstr>
      <vt:lpstr>Problem (Cont.)</vt:lpstr>
      <vt:lpstr>Cause</vt:lpstr>
      <vt:lpstr>Cause (Cont.)</vt:lpstr>
      <vt:lpstr>Effect</vt:lpstr>
      <vt:lpstr>Effect (Cont.)</vt:lpstr>
      <vt:lpstr>Solution</vt:lpstr>
      <vt:lpstr>Solution (Cont.)</vt:lpstr>
      <vt:lpstr>Summary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2012-03-08T09:00:26Z</dcterms:created>
  <dcterms:modified xsi:type="dcterms:W3CDTF">2012-03-09T05:36:29Z</dcterms:modified>
</cp:coreProperties>
</file>