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Lst>
  <p:notesMasterIdLst>
    <p:notesMasterId r:id="rId14"/>
  </p:notesMasterIdLst>
  <p:sldIdLst>
    <p:sldId id="258" r:id="rId4"/>
    <p:sldId id="260" r:id="rId5"/>
    <p:sldId id="263" r:id="rId6"/>
    <p:sldId id="265" r:id="rId7"/>
    <p:sldId id="268" r:id="rId8"/>
    <p:sldId id="270" r:id="rId9"/>
    <p:sldId id="271" r:id="rId10"/>
    <p:sldId id="272" r:id="rId11"/>
    <p:sldId id="273" r:id="rId12"/>
    <p:sldId id="27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22B5D8"/>
    <a:srgbClr val="CC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77087" autoAdjust="0"/>
  </p:normalViewPr>
  <p:slideViewPr>
    <p:cSldViewPr>
      <p:cViewPr>
        <p:scale>
          <a:sx n="61" d="100"/>
          <a:sy n="61" d="100"/>
        </p:scale>
        <p:origin x="-756" y="42"/>
      </p:cViewPr>
      <p:guideLst>
        <p:guide orient="horz" pos="2160"/>
        <p:guide pos="2880"/>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1607D7-CE13-4C03-B65E-407FCC504F69}" type="datetimeFigureOut">
              <a:rPr lang="en-US" smtClean="0"/>
              <a:pPr/>
              <a:t>3/10/2013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238C62-677E-4EF7-B381-2C804EEC168A}" type="slidenum">
              <a:rPr lang="en-US" smtClean="0"/>
              <a:pPr/>
              <a:t>‹#›</a:t>
            </a:fld>
            <a:endParaRPr lang="en-US"/>
          </a:p>
        </p:txBody>
      </p:sp>
    </p:spTree>
    <p:extLst>
      <p:ext uri="{BB962C8B-B14F-4D97-AF65-F5344CB8AC3E}">
        <p14:creationId xmlns:p14="http://schemas.microsoft.com/office/powerpoint/2010/main" xmlns="" val="3609268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CRM and</a:t>
            </a:r>
            <a:r>
              <a:rPr lang="en-US" baseline="0" dirty="0" smtClean="0"/>
              <a:t> cloud computing are very popular in today’s business world. Cloud computing being CRM’s latest technology, its used to computerize activities such as  sales and record keeping in many business organizations. It is cost saving and effective at the same time. The interaction between business agents and  customers is greatly facilitated. CRM cloud computing is essential in trailing data relating to </a:t>
            </a:r>
            <a:r>
              <a:rPr lang="en-GB" sz="1200" kern="1200" dirty="0" smtClean="0">
                <a:solidFill>
                  <a:schemeClr val="tx1"/>
                </a:solidFill>
                <a:effectLst/>
                <a:latin typeface="+mn-lt"/>
                <a:ea typeface="+mn-ea"/>
                <a:cs typeface="+mn-cs"/>
              </a:rPr>
              <a:t>orders, discounts, references</a:t>
            </a:r>
            <a:r>
              <a:rPr lang="en-GB" sz="1200" kern="1200" baseline="0" dirty="0" smtClean="0">
                <a:solidFill>
                  <a:schemeClr val="tx1"/>
                </a:solidFill>
                <a:effectLst/>
                <a:latin typeface="+mn-lt"/>
                <a:ea typeface="+mn-ea"/>
                <a:cs typeface="+mn-cs"/>
              </a:rPr>
              <a:t> and even</a:t>
            </a:r>
            <a:r>
              <a:rPr lang="en-GB" sz="1200" kern="1200" dirty="0" smtClean="0">
                <a:solidFill>
                  <a:schemeClr val="tx1"/>
                </a:solidFill>
                <a:effectLst/>
                <a:latin typeface="+mn-lt"/>
                <a:ea typeface="+mn-ea"/>
                <a:cs typeface="+mn-cs"/>
              </a:rPr>
              <a:t> competitors. showcase </a:t>
            </a:r>
            <a:endParaRPr lang="en-US" dirty="0"/>
          </a:p>
        </p:txBody>
      </p:sp>
      <p:sp>
        <p:nvSpPr>
          <p:cNvPr id="4" name="Slide Number Placeholder 3"/>
          <p:cNvSpPr>
            <a:spLocks noGrp="1"/>
          </p:cNvSpPr>
          <p:nvPr>
            <p:ph type="sldNum" sz="quarter" idx="10"/>
          </p:nvPr>
        </p:nvSpPr>
        <p:spPr/>
        <p:txBody>
          <a:bodyPr/>
          <a:lstStyle/>
          <a:p>
            <a:fld id="{AB238C62-677E-4EF7-B381-2C804EEC168A}" type="slidenum">
              <a:rPr lang="en-US">
                <a:solidFill>
                  <a:prstClr val="black"/>
                </a:solidFill>
              </a:rPr>
              <a:pPr/>
              <a:t>1</a:t>
            </a:fld>
            <a:endParaRPr lang="en-US">
              <a:solidFill>
                <a:prstClr val="black"/>
              </a:solidFill>
            </a:endParaRPr>
          </a:p>
        </p:txBody>
      </p:sp>
    </p:spTree>
    <p:extLst>
      <p:ext uri="{BB962C8B-B14F-4D97-AF65-F5344CB8AC3E}">
        <p14:creationId xmlns:p14="http://schemas.microsoft.com/office/powerpoint/2010/main" xmlns="" val="1368937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sales automation system is used mainly by the sales department. Its</a:t>
            </a:r>
            <a:r>
              <a:rPr lang="en-US" sz="1200" baseline="0" dirty="0" smtClean="0"/>
              <a:t> major aim is to recording and tracking all processes </a:t>
            </a:r>
            <a:r>
              <a:rPr lang="en-US" sz="1200" baseline="0" dirty="0" err="1" smtClean="0"/>
              <a:t>realating</a:t>
            </a:r>
            <a:r>
              <a:rPr lang="en-US" sz="1200" baseline="0" dirty="0" smtClean="0"/>
              <a:t> to new and old customers in the whole starting from the time of first contact until the closing of the business deals (</a:t>
            </a:r>
            <a:r>
              <a:rPr lang="en-GB" sz="1200" kern="1200" dirty="0" smtClean="0">
                <a:solidFill>
                  <a:schemeClr val="tx1"/>
                </a:solidFill>
                <a:effectLst/>
                <a:latin typeface="+mn-lt"/>
                <a:ea typeface="+mn-ea"/>
                <a:cs typeface="+mn-cs"/>
              </a:rPr>
              <a:t>Adrian &amp; </a:t>
            </a:r>
            <a:r>
              <a:rPr lang="en-GB" sz="1200" kern="1200" dirty="0" err="1" smtClean="0">
                <a:solidFill>
                  <a:schemeClr val="tx1"/>
                </a:solidFill>
                <a:effectLst/>
                <a:latin typeface="+mn-lt"/>
                <a:ea typeface="+mn-ea"/>
                <a:cs typeface="+mn-cs"/>
              </a:rPr>
              <a:t>Frow</a:t>
            </a:r>
            <a:r>
              <a:rPr lang="en-GB" sz="1200" kern="1200" dirty="0" smtClean="0">
                <a:solidFill>
                  <a:schemeClr val="tx1"/>
                </a:solidFill>
                <a:effectLst/>
                <a:latin typeface="+mn-lt"/>
                <a:ea typeface="+mn-ea"/>
                <a:cs typeface="+mn-cs"/>
              </a:rPr>
              <a:t>, 2001). The sales automation system also ensures </a:t>
            </a:r>
            <a:r>
              <a:rPr lang="en-US" sz="1200" baseline="0" dirty="0" smtClean="0"/>
              <a:t> that the highest exploitation of every presenting opportunity during the course of sales. Additionally, the system is useful in ensuring equitable resource allocation to all the other departments. This is facilitated by the sales forecasts (</a:t>
            </a:r>
            <a:r>
              <a:rPr lang="en-GB" sz="1200" kern="1200" dirty="0" smtClean="0">
                <a:solidFill>
                  <a:schemeClr val="tx1"/>
                </a:solidFill>
                <a:effectLst/>
                <a:latin typeface="+mn-lt"/>
                <a:ea typeface="+mn-ea"/>
                <a:cs typeface="+mn-cs"/>
              </a:rPr>
              <a:t>Joachim, 2002).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AB238C62-677E-4EF7-B381-2C804EEC168A}" type="slidenum">
              <a:rPr lang="en-US" smtClean="0"/>
              <a:pPr/>
              <a:t>3</a:t>
            </a:fld>
            <a:endParaRPr lang="en-US"/>
          </a:p>
        </p:txBody>
      </p:sp>
    </p:spTree>
    <p:extLst>
      <p:ext uri="{BB962C8B-B14F-4D97-AF65-F5344CB8AC3E}">
        <p14:creationId xmlns:p14="http://schemas.microsoft.com/office/powerpoint/2010/main" xmlns="" val="3733324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acts</a:t>
            </a:r>
            <a:r>
              <a:rPr lang="en-US" baseline="0" dirty="0" smtClean="0"/>
              <a:t> as a remainder to the customer about a particular product or service from the company thus minimizing on the chances of turning to the substitutes. Marketing campaigns done through the social media (such as </a:t>
            </a:r>
            <a:r>
              <a:rPr lang="en-US" baseline="0" dirty="0" err="1" smtClean="0"/>
              <a:t>facebook</a:t>
            </a:r>
            <a:r>
              <a:rPr lang="en-US" baseline="0" dirty="0" smtClean="0"/>
              <a:t>), by direct mail or telephone are also controlled favorably depending on their </a:t>
            </a:r>
          </a:p>
          <a:p>
            <a:r>
              <a:rPr lang="en-US" baseline="0" dirty="0" smtClean="0"/>
              <a:t>outcome. </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B238C62-677E-4EF7-B381-2C804EEC168A}" type="slidenum">
              <a:rPr lang="en-US" smtClean="0"/>
              <a:pPr/>
              <a:t>4</a:t>
            </a:fld>
            <a:endParaRPr lang="en-US"/>
          </a:p>
        </p:txBody>
      </p:sp>
    </p:spTree>
    <p:extLst>
      <p:ext uri="{BB962C8B-B14F-4D97-AF65-F5344CB8AC3E}">
        <p14:creationId xmlns:p14="http://schemas.microsoft.com/office/powerpoint/2010/main" xmlns="" val="1720336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Customer support is crucial as it warrants  that</a:t>
            </a:r>
            <a:r>
              <a:rPr lang="en-US" baseline="0" dirty="0" smtClean="0"/>
              <a:t> the needs of current customers are met duly so that they continue being satisfied with the business’s services and products. This will keep the customers. At the same me, prospective customers who observes or learn from other will get attracted by a caring customer support and service program. They are likely to turn to businesses that have friendly and competent customer support programs.</a:t>
            </a:r>
            <a:endParaRPr lang="en-US" dirty="0"/>
          </a:p>
        </p:txBody>
      </p:sp>
      <p:sp>
        <p:nvSpPr>
          <p:cNvPr id="4" name="Slide Number Placeholder 3"/>
          <p:cNvSpPr>
            <a:spLocks noGrp="1"/>
          </p:cNvSpPr>
          <p:nvPr>
            <p:ph type="sldNum" sz="quarter" idx="10"/>
          </p:nvPr>
        </p:nvSpPr>
        <p:spPr/>
        <p:txBody>
          <a:bodyPr/>
          <a:lstStyle/>
          <a:p>
            <a:fld id="{AB238C62-677E-4EF7-B381-2C804EEC168A}" type="slidenum">
              <a:rPr lang="en-US" smtClean="0"/>
              <a:pPr/>
              <a:t>5</a:t>
            </a:fld>
            <a:endParaRPr lang="en-US"/>
          </a:p>
        </p:txBody>
      </p:sp>
    </p:spTree>
    <p:extLst>
      <p:ext uri="{BB962C8B-B14F-4D97-AF65-F5344CB8AC3E}">
        <p14:creationId xmlns:p14="http://schemas.microsoft.com/office/powerpoint/2010/main" xmlns="" val="176311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Business intelligence systems are critical in leveraging new opportunities which will improve the availability of services</a:t>
            </a:r>
            <a:r>
              <a:rPr lang="en-US" baseline="0" dirty="0" smtClean="0"/>
              <a:t> and products of organizations that are using these systems in the market. They thus have a an added advantage as compared to businesses that have no or flawed intelligence systems. It leads to business growth by putting in place suitable infrastructure for carrying out marketing undertakings. </a:t>
            </a:r>
            <a:endParaRPr lang="en-US" dirty="0"/>
          </a:p>
        </p:txBody>
      </p:sp>
      <p:sp>
        <p:nvSpPr>
          <p:cNvPr id="4" name="Slide Number Placeholder 3"/>
          <p:cNvSpPr>
            <a:spLocks noGrp="1"/>
          </p:cNvSpPr>
          <p:nvPr>
            <p:ph type="sldNum" sz="quarter" idx="10"/>
          </p:nvPr>
        </p:nvSpPr>
        <p:spPr/>
        <p:txBody>
          <a:bodyPr/>
          <a:lstStyle/>
          <a:p>
            <a:fld id="{AB238C62-677E-4EF7-B381-2C804EEC168A}" type="slidenum">
              <a:rPr lang="en-US" smtClean="0"/>
              <a:pPr/>
              <a:t>6</a:t>
            </a:fld>
            <a:endParaRPr lang="en-US"/>
          </a:p>
        </p:txBody>
      </p:sp>
    </p:spTree>
    <p:extLst>
      <p:ext uri="{BB962C8B-B14F-4D97-AF65-F5344CB8AC3E}">
        <p14:creationId xmlns:p14="http://schemas.microsoft.com/office/powerpoint/2010/main" xmlns="" val="3589175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Cloud computing marketing being a newer strategy to</a:t>
            </a:r>
            <a:r>
              <a:rPr lang="en-US" baseline="0" dirty="0" smtClean="0"/>
              <a:t> customer relationship management has come at a time when it is most needed in a world which is increasingly becoming  globalized. It has become a great facilitator to CRM, therefore giving rise to the coined term “Cloud CRM”. An effective message is used to identify the pain pin t through the evocation of emotions in the customer. The message psychologically affect the customers (including the prospective ones)  which persuade them to buy the goods and services of that organization sending the message.</a:t>
            </a:r>
            <a:endParaRPr lang="en-US" dirty="0"/>
          </a:p>
        </p:txBody>
      </p:sp>
      <p:sp>
        <p:nvSpPr>
          <p:cNvPr id="4" name="Slide Number Placeholder 3"/>
          <p:cNvSpPr>
            <a:spLocks noGrp="1"/>
          </p:cNvSpPr>
          <p:nvPr>
            <p:ph type="sldNum" sz="quarter" idx="10"/>
          </p:nvPr>
        </p:nvSpPr>
        <p:spPr/>
        <p:txBody>
          <a:bodyPr/>
          <a:lstStyle/>
          <a:p>
            <a:fld id="{AB238C62-677E-4EF7-B381-2C804EEC168A}" type="slidenum">
              <a:rPr lang="en-US" smtClean="0"/>
              <a:pPr/>
              <a:t>7</a:t>
            </a:fld>
            <a:endParaRPr lang="en-US"/>
          </a:p>
        </p:txBody>
      </p:sp>
    </p:spTree>
    <p:extLst>
      <p:ext uri="{BB962C8B-B14F-4D97-AF65-F5344CB8AC3E}">
        <p14:creationId xmlns:p14="http://schemas.microsoft.com/office/powerpoint/2010/main" xmlns="" val="3248156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Emails can be used as</a:t>
            </a:r>
            <a:r>
              <a:rPr lang="en-US" baseline="0" dirty="0" smtClean="0"/>
              <a:t> a form of marketing through updating of current and prospective customers. In important advantage that come with email marketing  is that it is  very cheap and fast across long distances. It then becomes one of the most suitable mode of communication between the organizations and long distance customers e.g. those overseas. Accordingly, websites which are also part of the internet community just like email provide vibrant avenues for the interaction between the customers (especially the prospective ones) and the marketing teams. Ironing out issues in this particular platforms opens a door of trust and confidence between the two parties which makes them to establish a long lasting relationship that touches on a number of business dealing that they engage in. The potential buyers are turned into constant buyers hence leading to business growth.</a:t>
            </a:r>
            <a:endParaRPr lang="en-US" dirty="0"/>
          </a:p>
        </p:txBody>
      </p:sp>
      <p:sp>
        <p:nvSpPr>
          <p:cNvPr id="4" name="Slide Number Placeholder 3"/>
          <p:cNvSpPr>
            <a:spLocks noGrp="1"/>
          </p:cNvSpPr>
          <p:nvPr>
            <p:ph type="sldNum" sz="quarter" idx="10"/>
          </p:nvPr>
        </p:nvSpPr>
        <p:spPr/>
        <p:txBody>
          <a:bodyPr/>
          <a:lstStyle/>
          <a:p>
            <a:fld id="{AB238C62-677E-4EF7-B381-2C804EEC168A}" type="slidenum">
              <a:rPr lang="en-US" smtClean="0"/>
              <a:pPr/>
              <a:t>8</a:t>
            </a:fld>
            <a:endParaRPr lang="en-US"/>
          </a:p>
        </p:txBody>
      </p:sp>
    </p:spTree>
    <p:extLst>
      <p:ext uri="{BB962C8B-B14F-4D97-AF65-F5344CB8AC3E}">
        <p14:creationId xmlns:p14="http://schemas.microsoft.com/office/powerpoint/2010/main" xmlns="" val="2050059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one of the best platforms that gives the organization an</a:t>
            </a:r>
            <a:r>
              <a:rPr lang="en-US" baseline="0" dirty="0" smtClean="0"/>
              <a:t> opportunity to showcase what it is worth and as a result appeal to its customers. This appeal will go a long way in improving the sales of products and services. For it to be effective, it therefore needs to be as eye-catching as possible. At the same time, it provides an opportunity for the customers to make informed choices before they resolving to purchase particular products and services.</a:t>
            </a:r>
            <a:endParaRPr lang="en-US" dirty="0"/>
          </a:p>
        </p:txBody>
      </p:sp>
      <p:sp>
        <p:nvSpPr>
          <p:cNvPr id="4" name="Slide Number Placeholder 3"/>
          <p:cNvSpPr>
            <a:spLocks noGrp="1"/>
          </p:cNvSpPr>
          <p:nvPr>
            <p:ph type="sldNum" sz="quarter" idx="10"/>
          </p:nvPr>
        </p:nvSpPr>
        <p:spPr/>
        <p:txBody>
          <a:bodyPr/>
          <a:lstStyle/>
          <a:p>
            <a:fld id="{AB238C62-677E-4EF7-B381-2C804EEC168A}" type="slidenum">
              <a:rPr lang="en-US" smtClean="0"/>
              <a:pPr/>
              <a:t>9</a:t>
            </a:fld>
            <a:endParaRPr lang="en-US"/>
          </a:p>
        </p:txBody>
      </p:sp>
    </p:spTree>
    <p:extLst>
      <p:ext uri="{BB962C8B-B14F-4D97-AF65-F5344CB8AC3E}">
        <p14:creationId xmlns:p14="http://schemas.microsoft.com/office/powerpoint/2010/main" xmlns="" val="2873371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itchFamily="18" charset="0"/>
                <a:cs typeface="Times New Roman" pitchFamily="18" charset="0"/>
              </a:rPr>
              <a:t>Cloud CRM</a:t>
            </a:r>
            <a:r>
              <a:rPr lang="en-US" baseline="0" dirty="0" smtClean="0">
                <a:latin typeface="Times New Roman" pitchFamily="18" charset="0"/>
                <a:cs typeface="Times New Roman" pitchFamily="18" charset="0"/>
              </a:rPr>
              <a:t> is the way to go since the employments of technology makes it easier to reach to both current and prospective customers. The cost of carrying out things such as marketing of products and services is also greatly minimized, thus making it the most suitable mechanism for realizing growth in various organizations. </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AB238C62-677E-4EF7-B381-2C804EEC168A}" type="slidenum">
              <a:rPr lang="en-US" smtClean="0"/>
              <a:pPr/>
              <a:t>10</a:t>
            </a:fld>
            <a:endParaRPr lang="en-US"/>
          </a:p>
        </p:txBody>
      </p:sp>
    </p:spTree>
    <p:extLst>
      <p:ext uri="{BB962C8B-B14F-4D97-AF65-F5344CB8AC3E}">
        <p14:creationId xmlns:p14="http://schemas.microsoft.com/office/powerpoint/2010/main" xmlns="" val="188487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90CA37B1-210C-46C4-BCEC-A9D1C9CD91AC}" type="datetimeFigureOut">
              <a:rPr lang="en-US" smtClean="0"/>
              <a:pPr/>
              <a:t>3/10/2013</a:t>
            </a:fld>
            <a:endParaRPr lang="en-US"/>
          </a:p>
        </p:txBody>
      </p:sp>
      <p:sp>
        <p:nvSpPr>
          <p:cNvPr id="17" name="Slide Number Placeholder 16"/>
          <p:cNvSpPr>
            <a:spLocks noGrp="1"/>
          </p:cNvSpPr>
          <p:nvPr>
            <p:ph type="sldNum" sz="quarter" idx="11"/>
          </p:nvPr>
        </p:nvSpPr>
        <p:spPr/>
        <p:txBody>
          <a:bodyPr/>
          <a:lstStyle/>
          <a:p>
            <a:fld id="{1E658BB1-94B0-4F92-93C4-A7F97B66D629}" type="slidenum">
              <a:rPr lang="en-US" smtClean="0"/>
              <a:pPr/>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CA37B1-210C-46C4-BCEC-A9D1C9CD91AC}" type="datetimeFigureOut">
              <a:rPr lang="en-US" smtClean="0"/>
              <a:pPr/>
              <a:t>3/10/2013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58BB1-94B0-4F92-93C4-A7F97B66D62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CA37B1-210C-46C4-BCEC-A9D1C9CD91AC}" type="datetimeFigureOut">
              <a:rPr lang="en-US" smtClean="0"/>
              <a:pPr/>
              <a:t>3/10/2013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58BB1-94B0-4F92-93C4-A7F97B66D629}" type="slidenum">
              <a:rPr lang="en-US" smtClean="0"/>
              <a:pPr/>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F509A5A-E2EF-490E-AC90-4194ADD6F65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1426377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A85656D-3C08-492A-827F-F19CB2964AC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807819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4A7FE37-11DE-4F41-AC45-9EE5FEF468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4236168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60AE9EF-C6B7-4BF6-89F1-E4DCCEA86F3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3111711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5902A17-BCD9-40A7-A6B1-21E28B8C48D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4028000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8F7A588-82B3-4683-A738-F1144C82109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3641056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C834196-C530-47CE-BC0B-CA6559121D8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39290834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E30335B-745A-4238-9587-9F41D925843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994457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90CA37B1-210C-46C4-BCEC-A9D1C9CD91AC}" type="datetimeFigureOut">
              <a:rPr lang="en-US" smtClean="0"/>
              <a:pPr/>
              <a:t>3/10/2013</a:t>
            </a:fld>
            <a:endParaRPr lang="en-US"/>
          </a:p>
        </p:txBody>
      </p:sp>
      <p:sp>
        <p:nvSpPr>
          <p:cNvPr id="12" name="Slide Number Placeholder 11"/>
          <p:cNvSpPr>
            <a:spLocks noGrp="1"/>
          </p:cNvSpPr>
          <p:nvPr>
            <p:ph type="sldNum" sz="quarter" idx="15"/>
          </p:nvPr>
        </p:nvSpPr>
        <p:spPr/>
        <p:txBody>
          <a:bodyPr/>
          <a:lstStyle/>
          <a:p>
            <a:fld id="{1E658BB1-94B0-4F92-93C4-A7F97B66D629}" type="slidenum">
              <a:rPr lang="en-US" smtClean="0"/>
              <a:pPr/>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E549329-C96E-4875-B139-6541AD799D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38783187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CD4A4D4-9BD2-4A37-A191-31AFEA59572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901742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8DECFD9-393E-4B05-BBB3-CDCF377E3A9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25697730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endParaRPr lang="en-US">
              <a:solidFill>
                <a:srgbClr val="000000"/>
              </a:solidFill>
            </a:endParaRPr>
          </a:p>
        </p:txBody>
      </p:sp>
      <p:sp>
        <p:nvSpPr>
          <p:cNvPr id="17" name="Footer Placeholder 16"/>
          <p:cNvSpPr>
            <a:spLocks noGrp="1"/>
          </p:cNvSpPr>
          <p:nvPr>
            <p:ph type="ftr" sz="quarter" idx="11"/>
          </p:nvPr>
        </p:nvSpPr>
        <p:spPr/>
        <p:txBody>
          <a:bodyPr/>
          <a:lstStyle/>
          <a:p>
            <a:endParaRPr lang="en-US">
              <a:solidFill>
                <a:srgbClr val="000000"/>
              </a:solidFill>
            </a:endParaRPr>
          </a:p>
        </p:txBody>
      </p:sp>
      <p:sp>
        <p:nvSpPr>
          <p:cNvPr id="29" name="Slide Number Placeholder 28"/>
          <p:cNvSpPr>
            <a:spLocks noGrp="1"/>
          </p:cNvSpPr>
          <p:nvPr>
            <p:ph type="sldNum" sz="quarter" idx="12"/>
          </p:nvPr>
        </p:nvSpPr>
        <p:spPr/>
        <p:txBody>
          <a:bodyPr/>
          <a:lstStyle/>
          <a:p>
            <a:fld id="{6F509A5A-E2EF-490E-AC90-4194ADD6F651}" type="slidenum">
              <a:rPr lang="en-US" smtClean="0">
                <a:solidFill>
                  <a:srgbClr val="000000"/>
                </a:solidFill>
              </a:rPr>
              <a:pPr/>
              <a:t>‹#›</a:t>
            </a:fld>
            <a:endParaRPr lang="en-US">
              <a:solidFill>
                <a:srgbClr val="000000"/>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9A85656D-3C08-492A-827F-F19CB2964AC2}"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A4A7FE37-11DE-4F41-AC45-9EE5FEF468DF}" type="slidenum">
              <a:rPr lang="en-US" smtClean="0">
                <a:solidFill>
                  <a:srgbClr val="000000"/>
                </a:solidFill>
              </a:rPr>
              <a:pPr/>
              <a:t>‹#›</a:t>
            </a:fld>
            <a:endParaRPr lang="en-US">
              <a:solidFill>
                <a:srgbClr val="000000"/>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960AE9EF-C6B7-4BF6-89F1-E4DCCEA86F3E}"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solidFill>
                <a:srgbClr val="000000"/>
              </a:solidFill>
            </a:endParaRPr>
          </a:p>
        </p:txBody>
      </p:sp>
      <p:sp>
        <p:nvSpPr>
          <p:cNvPr id="8" name="Footer Placeholder 7"/>
          <p:cNvSpPr>
            <a:spLocks noGrp="1"/>
          </p:cNvSpPr>
          <p:nvPr>
            <p:ph type="ftr" sz="quarter" idx="11"/>
          </p:nvPr>
        </p:nvSpPr>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25902A17-BCD9-40A7-A6B1-21E28B8C48D7}"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18F7A588-82B3-4683-A738-F1144C82109B}"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5C834196-C530-47CE-BC0B-CA6559121D81}"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90CA37B1-210C-46C4-BCEC-A9D1C9CD91AC}" type="datetimeFigureOut">
              <a:rPr lang="en-US" smtClean="0"/>
              <a:pPr/>
              <a:t>3/10/2013</a:t>
            </a:fld>
            <a:endParaRPr lang="en-US"/>
          </a:p>
        </p:txBody>
      </p:sp>
      <p:sp>
        <p:nvSpPr>
          <p:cNvPr id="14" name="Slide Number Placeholder 13"/>
          <p:cNvSpPr>
            <a:spLocks noGrp="1"/>
          </p:cNvSpPr>
          <p:nvPr>
            <p:ph type="sldNum" sz="quarter" idx="11"/>
          </p:nvPr>
        </p:nvSpPr>
        <p:spPr/>
        <p:txBody>
          <a:bodyPr/>
          <a:lstStyle/>
          <a:p>
            <a:fld id="{1E658BB1-94B0-4F92-93C4-A7F97B66D629}"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7E30335B-745A-4238-9587-9F41D925843B}"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1E549329-C96E-4875-B139-6541AD799D8F}"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CCD4A4D4-9BD2-4A37-A191-31AFEA595728}"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88DECFD9-393E-4B05-BBB3-CDCF377E3A9D}"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90CA37B1-210C-46C4-BCEC-A9D1C9CD91AC}" type="datetimeFigureOut">
              <a:rPr lang="en-US" smtClean="0"/>
              <a:pPr/>
              <a:t>3/10/2013</a:t>
            </a:fld>
            <a:endParaRPr lang="en-US"/>
          </a:p>
        </p:txBody>
      </p:sp>
      <p:sp>
        <p:nvSpPr>
          <p:cNvPr id="12" name="Slide Number Placeholder 11"/>
          <p:cNvSpPr>
            <a:spLocks noGrp="1"/>
          </p:cNvSpPr>
          <p:nvPr>
            <p:ph type="sldNum" sz="quarter" idx="16"/>
          </p:nvPr>
        </p:nvSpPr>
        <p:spPr/>
        <p:txBody>
          <a:bodyPr/>
          <a:lstStyle/>
          <a:p>
            <a:fld id="{1E658BB1-94B0-4F92-93C4-A7F97B66D629}" type="slidenum">
              <a:rPr lang="en-US" smtClean="0"/>
              <a:pPr/>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90CA37B1-210C-46C4-BCEC-A9D1C9CD91AC}" type="datetimeFigureOut">
              <a:rPr lang="en-US" smtClean="0"/>
              <a:pPr/>
              <a:t>3/10/2013</a:t>
            </a:fld>
            <a:endParaRPr lang="en-US"/>
          </a:p>
        </p:txBody>
      </p:sp>
      <p:sp>
        <p:nvSpPr>
          <p:cNvPr id="12" name="Slide Number Placeholder 11"/>
          <p:cNvSpPr>
            <a:spLocks noGrp="1"/>
          </p:cNvSpPr>
          <p:nvPr>
            <p:ph type="sldNum" sz="quarter" idx="17"/>
          </p:nvPr>
        </p:nvSpPr>
        <p:spPr/>
        <p:txBody>
          <a:bodyPr/>
          <a:lstStyle/>
          <a:p>
            <a:fld id="{1E658BB1-94B0-4F92-93C4-A7F97B66D629}" type="slidenum">
              <a:rPr lang="en-US" smtClean="0"/>
              <a:pPr/>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90CA37B1-210C-46C4-BCEC-A9D1C9CD91AC}" type="datetimeFigureOut">
              <a:rPr lang="en-US" smtClean="0"/>
              <a:pPr/>
              <a:t>3/10/2013</a:t>
            </a:fld>
            <a:endParaRPr lang="en-US"/>
          </a:p>
        </p:txBody>
      </p:sp>
      <p:sp>
        <p:nvSpPr>
          <p:cNvPr id="16" name="Slide Number Placeholder 15"/>
          <p:cNvSpPr>
            <a:spLocks noGrp="1"/>
          </p:cNvSpPr>
          <p:nvPr>
            <p:ph type="sldNum" sz="quarter" idx="11"/>
          </p:nvPr>
        </p:nvSpPr>
        <p:spPr/>
        <p:txBody>
          <a:bodyPr/>
          <a:lstStyle/>
          <a:p>
            <a:fld id="{1E658BB1-94B0-4F92-93C4-A7F97B66D629}"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90CA37B1-210C-46C4-BCEC-A9D1C9CD91AC}" type="datetimeFigureOut">
              <a:rPr lang="en-US" smtClean="0"/>
              <a:pPr/>
              <a:t>3/10/2013</a:t>
            </a:fld>
            <a:endParaRPr lang="en-US"/>
          </a:p>
        </p:txBody>
      </p:sp>
      <p:sp>
        <p:nvSpPr>
          <p:cNvPr id="8" name="Slide Number Placeholder 7"/>
          <p:cNvSpPr>
            <a:spLocks noGrp="1"/>
          </p:cNvSpPr>
          <p:nvPr>
            <p:ph type="sldNum" sz="quarter" idx="11"/>
          </p:nvPr>
        </p:nvSpPr>
        <p:spPr/>
        <p:txBody>
          <a:bodyPr/>
          <a:lstStyle/>
          <a:p>
            <a:fld id="{1E658BB1-94B0-4F92-93C4-A7F97B66D629}"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90CA37B1-210C-46C4-BCEC-A9D1C9CD91AC}" type="datetimeFigureOut">
              <a:rPr lang="en-US" smtClean="0"/>
              <a:pPr/>
              <a:t>3/10/2013</a:t>
            </a:fld>
            <a:endParaRPr lang="en-US"/>
          </a:p>
        </p:txBody>
      </p:sp>
      <p:sp>
        <p:nvSpPr>
          <p:cNvPr id="19" name="Slide Number Placeholder 18"/>
          <p:cNvSpPr>
            <a:spLocks noGrp="1"/>
          </p:cNvSpPr>
          <p:nvPr>
            <p:ph type="sldNum" sz="quarter" idx="16"/>
          </p:nvPr>
        </p:nvSpPr>
        <p:spPr/>
        <p:txBody>
          <a:bodyPr/>
          <a:lstStyle/>
          <a:p>
            <a:fld id="{1E658BB1-94B0-4F92-93C4-A7F97B66D629}" type="slidenum">
              <a:rPr lang="en-US" smtClean="0"/>
              <a:pPr/>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90CA37B1-210C-46C4-BCEC-A9D1C9CD91AC}" type="datetimeFigureOut">
              <a:rPr lang="en-US" smtClean="0"/>
              <a:pPr/>
              <a:t>3/10/2013</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1E658BB1-94B0-4F92-93C4-A7F97B66D629}" type="slidenum">
              <a:rPr lang="en-US" smtClean="0"/>
              <a:pPr/>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90CA37B1-210C-46C4-BCEC-A9D1C9CD91AC}" type="datetimeFigureOut">
              <a:rPr lang="en-US" smtClean="0"/>
              <a:pPr/>
              <a:t>3/10/2013</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1E658BB1-94B0-4F92-93C4-A7F97B66D629}" type="slidenum">
              <a:rPr lang="en-US" smtClean="0"/>
              <a:pPr/>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1B372F28-D829-493F-826D-93082C0FB620}"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xmlns="" val="10921729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0CA37B1-210C-46C4-BCEC-A9D1C9CD91AC}" type="datetimeFigureOut">
              <a:rPr lang="en-US" smtClean="0"/>
              <a:pPr/>
              <a:t>3/10/2013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E658BB1-94B0-4F92-93C4-A7F97B66D62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2.jpe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3.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image" Target="../media/image15.jpe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Text Box 7"/>
          <p:cNvSpPr txBox="1">
            <a:spLocks noChangeArrowheads="1"/>
          </p:cNvSpPr>
          <p:nvPr/>
        </p:nvSpPr>
        <p:spPr bwMode="auto">
          <a:xfrm>
            <a:off x="1" y="3124200"/>
            <a:ext cx="9079578" cy="4524315"/>
          </a:xfrm>
          <a:prstGeom prst="rect">
            <a:avLst/>
          </a:prstGeom>
          <a:ln/>
          <a:extLst/>
        </p:spPr>
        <p:style>
          <a:lnRef idx="0">
            <a:schemeClr val="accent6"/>
          </a:lnRef>
          <a:fillRef idx="3">
            <a:schemeClr val="accent6"/>
          </a:fillRef>
          <a:effectRef idx="3">
            <a:schemeClr val="accent6"/>
          </a:effectRef>
          <a:fontRef idx="minor">
            <a:schemeClr val="lt1"/>
          </a:fontRef>
        </p:style>
        <p:txBody>
          <a:bodyPr wrap="square">
            <a:spAutoFit/>
          </a:bodyPr>
          <a:lstStyle>
            <a:lvl1pPr>
              <a:defRPr kumimoji="1" sz="2400">
                <a:solidFill>
                  <a:schemeClr val="tx1"/>
                </a:solidFill>
                <a:latin typeface="Times New Roman" charset="0"/>
                <a:ea typeface="新細明體" pitchFamily="18" charset="-120"/>
              </a:defRPr>
            </a:lvl1pPr>
            <a:lvl2pPr marL="304800" indent="-114300">
              <a:defRPr kumimoji="1" sz="2400">
                <a:solidFill>
                  <a:schemeClr val="tx1"/>
                </a:solidFill>
                <a:latin typeface="Times New Roman" charset="0"/>
                <a:ea typeface="新細明體" pitchFamily="18" charset="-120"/>
              </a:defRPr>
            </a:lvl2pPr>
            <a:lvl3pPr>
              <a:defRPr kumimoji="1" sz="2400">
                <a:solidFill>
                  <a:schemeClr val="tx1"/>
                </a:solidFill>
                <a:latin typeface="Times New Roman" charset="0"/>
                <a:ea typeface="新細明體" pitchFamily="18" charset="-120"/>
              </a:defRPr>
            </a:lvl3pPr>
            <a:lvl4pPr>
              <a:defRPr kumimoji="1" sz="2400">
                <a:solidFill>
                  <a:schemeClr val="tx1"/>
                </a:solidFill>
                <a:latin typeface="Times New Roman" charset="0"/>
                <a:ea typeface="新細明體" pitchFamily="18" charset="-120"/>
              </a:defRPr>
            </a:lvl4pPr>
            <a:lvl5pPr>
              <a:defRPr kumimoji="1" sz="2400">
                <a:solidFill>
                  <a:schemeClr val="tx1"/>
                </a:solidFill>
                <a:latin typeface="Times New Roman" charset="0"/>
                <a:ea typeface="新細明體" pitchFamily="18" charset="-120"/>
              </a:defRPr>
            </a:lvl5pPr>
            <a:lvl6pPr fontAlgn="base">
              <a:spcBef>
                <a:spcPct val="0"/>
              </a:spcBef>
              <a:spcAft>
                <a:spcPct val="0"/>
              </a:spcAft>
              <a:defRPr kumimoji="1" sz="2400">
                <a:solidFill>
                  <a:schemeClr val="tx1"/>
                </a:solidFill>
                <a:latin typeface="Times New Roman" charset="0"/>
                <a:ea typeface="新細明體" pitchFamily="18" charset="-120"/>
              </a:defRPr>
            </a:lvl6pPr>
            <a:lvl7pPr fontAlgn="base">
              <a:spcBef>
                <a:spcPct val="0"/>
              </a:spcBef>
              <a:spcAft>
                <a:spcPct val="0"/>
              </a:spcAft>
              <a:defRPr kumimoji="1" sz="2400">
                <a:solidFill>
                  <a:schemeClr val="tx1"/>
                </a:solidFill>
                <a:latin typeface="Times New Roman" charset="0"/>
                <a:ea typeface="新細明體" pitchFamily="18" charset="-120"/>
              </a:defRPr>
            </a:lvl7pPr>
            <a:lvl8pPr fontAlgn="base">
              <a:spcBef>
                <a:spcPct val="0"/>
              </a:spcBef>
              <a:spcAft>
                <a:spcPct val="0"/>
              </a:spcAft>
              <a:defRPr kumimoji="1" sz="2400">
                <a:solidFill>
                  <a:schemeClr val="tx1"/>
                </a:solidFill>
                <a:latin typeface="Times New Roman" charset="0"/>
                <a:ea typeface="新細明體" pitchFamily="18" charset="-120"/>
              </a:defRPr>
            </a:lvl8pPr>
            <a:lvl9pPr fontAlgn="base">
              <a:spcBef>
                <a:spcPct val="0"/>
              </a:spcBef>
              <a:spcAft>
                <a:spcPct val="0"/>
              </a:spcAft>
              <a:defRPr kumimoji="1" sz="2400">
                <a:solidFill>
                  <a:schemeClr val="tx1"/>
                </a:solidFill>
                <a:latin typeface="Times New Roman" charset="0"/>
                <a:ea typeface="新細明體" pitchFamily="18" charset="-120"/>
              </a:defRPr>
            </a:lvl9pPr>
          </a:lstStyle>
          <a:p>
            <a:pPr algn="ctr"/>
            <a:r>
              <a:rPr lang="es-ES_tradnl" altLang="zh-TW" b="1" dirty="0" err="1" smtClean="0">
                <a:solidFill>
                  <a:srgbClr val="92D050"/>
                </a:solidFill>
                <a:latin typeface="Arial" charset="0"/>
              </a:rPr>
              <a:t>Reasion</a:t>
            </a:r>
            <a:r>
              <a:rPr lang="es-ES_tradnl" altLang="zh-TW" b="1" dirty="0" smtClean="0">
                <a:solidFill>
                  <a:srgbClr val="92D050"/>
                </a:solidFill>
                <a:latin typeface="Arial" charset="0"/>
              </a:rPr>
              <a:t> </a:t>
            </a:r>
            <a:r>
              <a:rPr lang="es-ES_tradnl" altLang="zh-TW" b="1" dirty="0" err="1" smtClean="0">
                <a:solidFill>
                  <a:srgbClr val="92D050"/>
                </a:solidFill>
                <a:latin typeface="Arial" charset="0"/>
              </a:rPr>
              <a:t>why</a:t>
            </a:r>
            <a:r>
              <a:rPr lang="es-ES_tradnl" altLang="zh-TW" b="1" dirty="0">
                <a:solidFill>
                  <a:srgbClr val="92D050"/>
                </a:solidFill>
                <a:latin typeface="Arial" charset="0"/>
              </a:rPr>
              <a:t> </a:t>
            </a:r>
            <a:r>
              <a:rPr lang="es-ES_tradnl" altLang="zh-TW" b="1" dirty="0" err="1" smtClean="0">
                <a:solidFill>
                  <a:srgbClr val="92D050"/>
                </a:solidFill>
                <a:latin typeface="Arial" charset="0"/>
              </a:rPr>
              <a:t>understanding</a:t>
            </a:r>
            <a:r>
              <a:rPr lang="es-ES_tradnl" altLang="zh-TW" b="1" dirty="0" smtClean="0">
                <a:solidFill>
                  <a:srgbClr val="92D050"/>
                </a:solidFill>
                <a:latin typeface="Arial" charset="0"/>
              </a:rPr>
              <a:t> </a:t>
            </a:r>
            <a:r>
              <a:rPr lang="es-ES_tradnl" altLang="zh-TW" b="1" dirty="0" err="1" smtClean="0">
                <a:solidFill>
                  <a:srgbClr val="92D050"/>
                </a:solidFill>
                <a:latin typeface="Arial" charset="0"/>
              </a:rPr>
              <a:t>this</a:t>
            </a:r>
            <a:r>
              <a:rPr lang="es-ES_tradnl" altLang="zh-TW" b="1" dirty="0" smtClean="0">
                <a:solidFill>
                  <a:srgbClr val="92D050"/>
                </a:solidFill>
                <a:latin typeface="Arial" charset="0"/>
              </a:rPr>
              <a:t> </a:t>
            </a:r>
            <a:r>
              <a:rPr lang="es-ES_tradnl" altLang="zh-TW" b="1" dirty="0" err="1" smtClean="0">
                <a:solidFill>
                  <a:srgbClr val="92D050"/>
                </a:solidFill>
                <a:latin typeface="Arial" charset="0"/>
              </a:rPr>
              <a:t>merging</a:t>
            </a:r>
            <a:r>
              <a:rPr lang="es-ES_tradnl" altLang="zh-TW" b="1" dirty="0" smtClean="0">
                <a:solidFill>
                  <a:srgbClr val="92D050"/>
                </a:solidFill>
                <a:latin typeface="Arial" charset="0"/>
              </a:rPr>
              <a:t> marketing concept </a:t>
            </a:r>
            <a:r>
              <a:rPr lang="es-ES_tradnl" altLang="zh-TW" b="1" dirty="0" err="1" smtClean="0">
                <a:solidFill>
                  <a:srgbClr val="92D050"/>
                </a:solidFill>
                <a:latin typeface="Arial" charset="0"/>
              </a:rPr>
              <a:t>is</a:t>
            </a:r>
            <a:r>
              <a:rPr lang="es-ES_tradnl" altLang="zh-TW" b="1" dirty="0" smtClean="0">
                <a:solidFill>
                  <a:srgbClr val="92D050"/>
                </a:solidFill>
                <a:latin typeface="Arial" charset="0"/>
              </a:rPr>
              <a:t> </a:t>
            </a:r>
            <a:r>
              <a:rPr lang="es-ES_tradnl" altLang="zh-TW" b="1" dirty="0" err="1" smtClean="0">
                <a:solidFill>
                  <a:srgbClr val="92D050"/>
                </a:solidFill>
                <a:latin typeface="Arial" charset="0"/>
              </a:rPr>
              <a:t>important</a:t>
            </a:r>
            <a:r>
              <a:rPr lang="es-ES_tradnl" altLang="zh-TW" b="1" dirty="0" smtClean="0">
                <a:solidFill>
                  <a:srgbClr val="92D050"/>
                </a:solidFill>
                <a:latin typeface="Arial" charset="0"/>
              </a:rPr>
              <a:t>:</a:t>
            </a:r>
          </a:p>
          <a:p>
            <a:pPr algn="ctr"/>
            <a:r>
              <a:rPr lang="es-ES_tradnl" altLang="zh-TW" b="1" dirty="0" err="1" smtClean="0">
                <a:solidFill>
                  <a:srgbClr val="00B050"/>
                </a:solidFill>
                <a:latin typeface="Arial" charset="0"/>
              </a:rPr>
              <a:t>To</a:t>
            </a:r>
            <a:r>
              <a:rPr lang="es-ES_tradnl" altLang="zh-TW" b="1" dirty="0" smtClean="0">
                <a:solidFill>
                  <a:srgbClr val="00B050"/>
                </a:solidFill>
                <a:latin typeface="Arial" charset="0"/>
              </a:rPr>
              <a:t> </a:t>
            </a:r>
            <a:r>
              <a:rPr lang="es-ES_tradnl" altLang="zh-TW" b="1" dirty="0" err="1" smtClean="0">
                <a:solidFill>
                  <a:srgbClr val="00B050"/>
                </a:solidFill>
                <a:latin typeface="Arial" charset="0"/>
              </a:rPr>
              <a:t>evaluate</a:t>
            </a:r>
            <a:r>
              <a:rPr lang="es-ES_tradnl" altLang="zh-TW" b="1" dirty="0" smtClean="0">
                <a:solidFill>
                  <a:srgbClr val="00B050"/>
                </a:solidFill>
                <a:latin typeface="Arial" charset="0"/>
              </a:rPr>
              <a:t> </a:t>
            </a:r>
            <a:r>
              <a:rPr lang="es-ES_tradnl" altLang="zh-TW" b="1" dirty="0" err="1" smtClean="0">
                <a:solidFill>
                  <a:srgbClr val="00B050"/>
                </a:solidFill>
                <a:latin typeface="Arial" charset="0"/>
              </a:rPr>
              <a:t>how</a:t>
            </a:r>
            <a:r>
              <a:rPr lang="es-ES_tradnl" altLang="zh-TW" b="1" dirty="0" smtClean="0">
                <a:solidFill>
                  <a:srgbClr val="00B050"/>
                </a:solidFill>
                <a:latin typeface="Arial" charset="0"/>
              </a:rPr>
              <a:t> </a:t>
            </a:r>
            <a:r>
              <a:rPr lang="es-ES_tradnl" altLang="zh-TW" b="1" dirty="0" err="1" smtClean="0">
                <a:solidFill>
                  <a:srgbClr val="00B050"/>
                </a:solidFill>
                <a:latin typeface="Arial" charset="0"/>
              </a:rPr>
              <a:t>different</a:t>
            </a:r>
            <a:r>
              <a:rPr lang="es-ES_tradnl" altLang="zh-TW" b="1" dirty="0" smtClean="0">
                <a:solidFill>
                  <a:srgbClr val="00B050"/>
                </a:solidFill>
                <a:latin typeface="Arial" charset="0"/>
              </a:rPr>
              <a:t> </a:t>
            </a:r>
            <a:r>
              <a:rPr lang="es-ES_tradnl" altLang="zh-TW" b="1" dirty="0" err="1" smtClean="0">
                <a:solidFill>
                  <a:srgbClr val="00B050"/>
                </a:solidFill>
                <a:latin typeface="Arial" charset="0"/>
              </a:rPr>
              <a:t>businesses</a:t>
            </a:r>
            <a:r>
              <a:rPr lang="es-ES_tradnl" altLang="zh-TW" b="1" dirty="0" smtClean="0">
                <a:solidFill>
                  <a:srgbClr val="00B050"/>
                </a:solidFill>
                <a:latin typeface="Arial" charset="0"/>
              </a:rPr>
              <a:t> are </a:t>
            </a:r>
            <a:r>
              <a:rPr lang="es-ES_tradnl" altLang="zh-TW" b="1" dirty="0" err="1" smtClean="0">
                <a:solidFill>
                  <a:srgbClr val="00B050"/>
                </a:solidFill>
                <a:latin typeface="Arial" charset="0"/>
              </a:rPr>
              <a:t>using</a:t>
            </a:r>
            <a:r>
              <a:rPr lang="es-ES_tradnl" altLang="zh-TW" b="1" dirty="0" smtClean="0">
                <a:solidFill>
                  <a:srgbClr val="00B050"/>
                </a:solidFill>
                <a:latin typeface="Arial" charset="0"/>
              </a:rPr>
              <a:t> </a:t>
            </a:r>
            <a:r>
              <a:rPr lang="es-ES_tradnl" altLang="zh-TW" b="1" dirty="0" err="1" smtClean="0">
                <a:solidFill>
                  <a:srgbClr val="00B050"/>
                </a:solidFill>
                <a:latin typeface="Arial" charset="0"/>
              </a:rPr>
              <a:t>this</a:t>
            </a:r>
            <a:r>
              <a:rPr lang="es-ES_tradnl" altLang="zh-TW" b="1" dirty="0" smtClean="0">
                <a:solidFill>
                  <a:srgbClr val="00B050"/>
                </a:solidFill>
                <a:latin typeface="Arial" charset="0"/>
              </a:rPr>
              <a:t> concept in </a:t>
            </a:r>
            <a:r>
              <a:rPr lang="es-ES_tradnl" altLang="zh-TW" b="1" dirty="0" err="1" smtClean="0">
                <a:solidFill>
                  <a:srgbClr val="00B050"/>
                </a:solidFill>
                <a:latin typeface="Arial" charset="0"/>
              </a:rPr>
              <a:t>boosting</a:t>
            </a:r>
            <a:r>
              <a:rPr lang="es-ES_tradnl" altLang="zh-TW" b="1" dirty="0" smtClean="0">
                <a:solidFill>
                  <a:srgbClr val="00B050"/>
                </a:solidFill>
                <a:latin typeface="Arial" charset="0"/>
              </a:rPr>
              <a:t> </a:t>
            </a:r>
            <a:r>
              <a:rPr lang="es-ES_tradnl" altLang="zh-TW" b="1" dirty="0" err="1" smtClean="0">
                <a:solidFill>
                  <a:srgbClr val="00B050"/>
                </a:solidFill>
                <a:latin typeface="Arial" charset="0"/>
              </a:rPr>
              <a:t>thier</a:t>
            </a:r>
            <a:r>
              <a:rPr lang="es-ES_tradnl" altLang="zh-TW" b="1" dirty="0" smtClean="0">
                <a:solidFill>
                  <a:srgbClr val="00B050"/>
                </a:solidFill>
                <a:latin typeface="Arial" charset="0"/>
              </a:rPr>
              <a:t> marketing </a:t>
            </a:r>
            <a:r>
              <a:rPr lang="es-ES_tradnl" altLang="zh-TW" b="1" dirty="0" err="1" smtClean="0">
                <a:solidFill>
                  <a:srgbClr val="00B050"/>
                </a:solidFill>
                <a:latin typeface="Arial" charset="0"/>
              </a:rPr>
              <a:t>strategies</a:t>
            </a:r>
            <a:r>
              <a:rPr lang="es-ES_tradnl" altLang="zh-TW" b="1" dirty="0" smtClean="0">
                <a:solidFill>
                  <a:srgbClr val="00B050"/>
                </a:solidFill>
                <a:latin typeface="Arial" charset="0"/>
              </a:rPr>
              <a:t>.</a:t>
            </a:r>
          </a:p>
          <a:p>
            <a:pPr algn="ctr"/>
            <a:r>
              <a:rPr lang="es-ES_tradnl" altLang="zh-TW" b="1" dirty="0" smtClean="0">
                <a:solidFill>
                  <a:schemeClr val="accent1">
                    <a:lumMod val="20000"/>
                    <a:lumOff val="80000"/>
                  </a:schemeClr>
                </a:solidFill>
                <a:latin typeface="Arial" charset="0"/>
              </a:rPr>
              <a:t>    </a:t>
            </a:r>
            <a:r>
              <a:rPr lang="es-ES_tradnl" altLang="zh-TW" b="1" dirty="0" err="1" smtClean="0">
                <a:solidFill>
                  <a:srgbClr val="00B0F0"/>
                </a:solidFill>
                <a:latin typeface="Arial" charset="0"/>
              </a:rPr>
              <a:t>This</a:t>
            </a:r>
            <a:r>
              <a:rPr lang="es-ES_tradnl" altLang="zh-TW" b="1" dirty="0" smtClean="0">
                <a:solidFill>
                  <a:srgbClr val="00B0F0"/>
                </a:solidFill>
                <a:latin typeface="Arial" charset="0"/>
              </a:rPr>
              <a:t> </a:t>
            </a:r>
            <a:r>
              <a:rPr lang="es-ES_tradnl" altLang="zh-TW" b="1" dirty="0" err="1" smtClean="0">
                <a:solidFill>
                  <a:srgbClr val="00B0F0"/>
                </a:solidFill>
                <a:latin typeface="Arial" charset="0"/>
              </a:rPr>
              <a:t>is</a:t>
            </a:r>
            <a:r>
              <a:rPr lang="es-ES_tradnl" altLang="zh-TW" b="1" dirty="0" smtClean="0">
                <a:solidFill>
                  <a:srgbClr val="00B0F0"/>
                </a:solidFill>
                <a:latin typeface="Arial" charset="0"/>
              </a:rPr>
              <a:t> </a:t>
            </a:r>
            <a:r>
              <a:rPr lang="es-ES_tradnl" altLang="zh-TW" b="1" dirty="0" err="1" smtClean="0">
                <a:solidFill>
                  <a:srgbClr val="00B0F0"/>
                </a:solidFill>
                <a:latin typeface="Arial" charset="0"/>
              </a:rPr>
              <a:t>achieved</a:t>
            </a:r>
            <a:r>
              <a:rPr lang="es-ES_tradnl" altLang="zh-TW" b="1" dirty="0" smtClean="0">
                <a:solidFill>
                  <a:srgbClr val="00B0F0"/>
                </a:solidFill>
                <a:latin typeface="Arial" charset="0"/>
              </a:rPr>
              <a:t> </a:t>
            </a:r>
            <a:r>
              <a:rPr lang="es-ES_tradnl" altLang="zh-TW" b="1" dirty="0" err="1" smtClean="0">
                <a:solidFill>
                  <a:srgbClr val="00B0F0"/>
                </a:solidFill>
                <a:latin typeface="Arial" charset="0"/>
              </a:rPr>
              <a:t>through</a:t>
            </a:r>
            <a:r>
              <a:rPr lang="es-ES_tradnl" altLang="zh-TW" b="1" dirty="0" smtClean="0">
                <a:solidFill>
                  <a:srgbClr val="00B0F0"/>
                </a:solidFill>
                <a:latin typeface="Arial" charset="0"/>
              </a:rPr>
              <a:t>           </a:t>
            </a:r>
          </a:p>
          <a:p>
            <a:pPr algn="ctr"/>
            <a:r>
              <a:rPr lang="es-ES_tradnl" altLang="zh-TW" b="1" dirty="0">
                <a:solidFill>
                  <a:srgbClr val="00B0F0"/>
                </a:solidFill>
                <a:latin typeface="Arial" charset="0"/>
              </a:rPr>
              <a:t> </a:t>
            </a:r>
            <a:r>
              <a:rPr lang="es-ES_tradnl" altLang="zh-TW" b="1" dirty="0" smtClean="0">
                <a:solidFill>
                  <a:srgbClr val="00B0F0"/>
                </a:solidFill>
                <a:latin typeface="Arial" charset="0"/>
              </a:rPr>
              <a:t>    </a:t>
            </a:r>
            <a:r>
              <a:rPr lang="es-ES_tradnl" altLang="zh-TW" b="1" dirty="0" err="1" smtClean="0">
                <a:solidFill>
                  <a:srgbClr val="00B0F0"/>
                </a:solidFill>
                <a:latin typeface="Arial" charset="0"/>
              </a:rPr>
              <a:t>the</a:t>
            </a:r>
            <a:r>
              <a:rPr lang="es-ES_tradnl" altLang="zh-TW" b="1" dirty="0" smtClean="0">
                <a:solidFill>
                  <a:srgbClr val="00B0F0"/>
                </a:solidFill>
                <a:latin typeface="Arial" charset="0"/>
              </a:rPr>
              <a:t> </a:t>
            </a:r>
            <a:r>
              <a:rPr lang="es-ES_tradnl" altLang="zh-TW" b="1" dirty="0" err="1" smtClean="0">
                <a:solidFill>
                  <a:srgbClr val="00B0F0"/>
                </a:solidFill>
                <a:latin typeface="Arial" charset="0"/>
              </a:rPr>
              <a:t>exploitation</a:t>
            </a:r>
            <a:r>
              <a:rPr lang="es-ES_tradnl" altLang="zh-TW" b="1" dirty="0" smtClean="0">
                <a:solidFill>
                  <a:srgbClr val="00B0F0"/>
                </a:solidFill>
                <a:latin typeface="Arial" charset="0"/>
              </a:rPr>
              <a:t> of  </a:t>
            </a:r>
            <a:r>
              <a:rPr lang="es-ES_tradnl" altLang="zh-TW" b="1" dirty="0" err="1" smtClean="0">
                <a:solidFill>
                  <a:srgbClr val="00B0F0"/>
                </a:solidFill>
                <a:latin typeface="Arial" charset="0"/>
              </a:rPr>
              <a:t>the</a:t>
            </a:r>
            <a:r>
              <a:rPr lang="es-ES_tradnl" altLang="zh-TW" b="1" dirty="0" smtClean="0">
                <a:solidFill>
                  <a:srgbClr val="00B0F0"/>
                </a:solidFill>
                <a:latin typeface="Arial" charset="0"/>
              </a:rPr>
              <a:t>            </a:t>
            </a:r>
          </a:p>
          <a:p>
            <a:pPr algn="ctr"/>
            <a:r>
              <a:rPr lang="es-ES_tradnl" altLang="zh-TW" b="1" dirty="0">
                <a:solidFill>
                  <a:srgbClr val="00B0F0"/>
                </a:solidFill>
                <a:latin typeface="Arial" charset="0"/>
              </a:rPr>
              <a:t> </a:t>
            </a:r>
            <a:r>
              <a:rPr lang="es-ES_tradnl" altLang="zh-TW" b="1" dirty="0" smtClean="0">
                <a:solidFill>
                  <a:srgbClr val="00B0F0"/>
                </a:solidFill>
                <a:latin typeface="Arial" charset="0"/>
              </a:rPr>
              <a:t>   </a:t>
            </a:r>
            <a:r>
              <a:rPr lang="es-ES_tradnl" altLang="zh-TW" b="1" dirty="0" err="1" smtClean="0">
                <a:solidFill>
                  <a:srgbClr val="00B0F0"/>
                </a:solidFill>
                <a:latin typeface="Arial" charset="0"/>
              </a:rPr>
              <a:t>mechanisms</a:t>
            </a:r>
            <a:r>
              <a:rPr lang="es-ES_tradnl" altLang="zh-TW" b="1" dirty="0" smtClean="0">
                <a:solidFill>
                  <a:srgbClr val="00B0F0"/>
                </a:solidFill>
                <a:latin typeface="Arial" charset="0"/>
              </a:rPr>
              <a:t> </a:t>
            </a:r>
            <a:r>
              <a:rPr lang="es-ES_tradnl" altLang="zh-TW" b="1" dirty="0" err="1" smtClean="0">
                <a:solidFill>
                  <a:srgbClr val="00B0F0"/>
                </a:solidFill>
                <a:latin typeface="Arial" charset="0"/>
              </a:rPr>
              <a:t>that</a:t>
            </a:r>
            <a:r>
              <a:rPr lang="es-ES_tradnl" altLang="zh-TW" b="1" dirty="0" smtClean="0">
                <a:solidFill>
                  <a:srgbClr val="00B0F0"/>
                </a:solidFill>
                <a:latin typeface="Arial" charset="0"/>
              </a:rPr>
              <a:t> </a:t>
            </a:r>
            <a:r>
              <a:rPr lang="es-ES_tradnl" altLang="zh-TW" b="1" dirty="0" err="1" smtClean="0">
                <a:solidFill>
                  <a:srgbClr val="00B0F0"/>
                </a:solidFill>
                <a:latin typeface="Arial" charset="0"/>
              </a:rPr>
              <a:t>arise</a:t>
            </a:r>
            <a:r>
              <a:rPr lang="es-ES_tradnl" altLang="zh-TW" b="1" dirty="0" smtClean="0">
                <a:solidFill>
                  <a:srgbClr val="00B0F0"/>
                </a:solidFill>
                <a:latin typeface="Arial" charset="0"/>
              </a:rPr>
              <a:t> </a:t>
            </a:r>
          </a:p>
          <a:p>
            <a:pPr algn="ctr"/>
            <a:r>
              <a:rPr lang="es-ES_tradnl" altLang="zh-TW" b="1" dirty="0">
                <a:solidFill>
                  <a:srgbClr val="00B0F0"/>
                </a:solidFill>
                <a:latin typeface="Arial" charset="0"/>
              </a:rPr>
              <a:t> </a:t>
            </a:r>
            <a:r>
              <a:rPr lang="es-ES_tradnl" altLang="zh-TW" b="1" dirty="0" smtClean="0">
                <a:solidFill>
                  <a:srgbClr val="00B0F0"/>
                </a:solidFill>
                <a:latin typeface="Arial" charset="0"/>
              </a:rPr>
              <a:t>    as a </a:t>
            </a:r>
            <a:r>
              <a:rPr lang="es-ES_tradnl" altLang="zh-TW" b="1" dirty="0" err="1" smtClean="0">
                <a:solidFill>
                  <a:srgbClr val="00B0F0"/>
                </a:solidFill>
                <a:latin typeface="Arial" charset="0"/>
              </a:rPr>
              <a:t>result</a:t>
            </a:r>
            <a:r>
              <a:rPr lang="es-ES_tradnl" altLang="zh-TW" b="1" dirty="0" smtClean="0">
                <a:solidFill>
                  <a:srgbClr val="00B0F0"/>
                </a:solidFill>
                <a:latin typeface="Arial" charset="0"/>
              </a:rPr>
              <a:t> of </a:t>
            </a:r>
            <a:r>
              <a:rPr lang="es-ES_tradnl" altLang="zh-TW" b="1" dirty="0" err="1" smtClean="0">
                <a:solidFill>
                  <a:srgbClr val="00B0F0"/>
                </a:solidFill>
                <a:latin typeface="Arial" charset="0"/>
              </a:rPr>
              <a:t>this</a:t>
            </a:r>
            <a:r>
              <a:rPr lang="es-ES_tradnl" altLang="zh-TW" b="1" dirty="0" smtClean="0">
                <a:solidFill>
                  <a:srgbClr val="00B0F0"/>
                </a:solidFill>
                <a:latin typeface="Arial" charset="0"/>
              </a:rPr>
              <a:t>  </a:t>
            </a:r>
          </a:p>
          <a:p>
            <a:pPr algn="ctr"/>
            <a:r>
              <a:rPr lang="es-ES_tradnl" altLang="zh-TW" b="1" dirty="0">
                <a:solidFill>
                  <a:srgbClr val="00B0F0"/>
                </a:solidFill>
                <a:latin typeface="Arial" charset="0"/>
              </a:rPr>
              <a:t> </a:t>
            </a:r>
            <a:r>
              <a:rPr lang="es-ES_tradnl" altLang="zh-TW" b="1" dirty="0" smtClean="0">
                <a:solidFill>
                  <a:srgbClr val="00B0F0"/>
                </a:solidFill>
                <a:latin typeface="Arial" charset="0"/>
              </a:rPr>
              <a:t>    </a:t>
            </a:r>
            <a:r>
              <a:rPr lang="es-ES_tradnl" altLang="zh-TW" b="1" dirty="0" err="1" smtClean="0">
                <a:solidFill>
                  <a:srgbClr val="00B0F0"/>
                </a:solidFill>
                <a:latin typeface="Arial" charset="0"/>
              </a:rPr>
              <a:t>strategy</a:t>
            </a:r>
            <a:r>
              <a:rPr lang="es-ES_tradnl" altLang="zh-TW" b="1" dirty="0">
                <a:solidFill>
                  <a:srgbClr val="00B0F0"/>
                </a:solidFill>
                <a:latin typeface="Arial" charset="0"/>
              </a:rPr>
              <a:t>.</a:t>
            </a:r>
            <a:endParaRPr lang="es-ES_tradnl" altLang="zh-TW" b="1" dirty="0" smtClean="0">
              <a:solidFill>
                <a:srgbClr val="00B0F0"/>
              </a:solidFill>
              <a:latin typeface="Arial" charset="0"/>
            </a:endParaRPr>
          </a:p>
          <a:p>
            <a:pPr marL="285750" indent="-285750" algn="ctr">
              <a:buFont typeface="Arial" pitchFamily="34" charset="0"/>
              <a:buChar char="•"/>
            </a:pPr>
            <a:endParaRPr lang="es-ES_tradnl" altLang="zh-TW" b="1" dirty="0" smtClean="0">
              <a:solidFill>
                <a:schemeClr val="accent1">
                  <a:lumMod val="20000"/>
                  <a:lumOff val="80000"/>
                </a:schemeClr>
              </a:solidFill>
              <a:latin typeface="Arial" charset="0"/>
            </a:endParaRPr>
          </a:p>
          <a:p>
            <a:pPr marL="285750" indent="-285750" algn="ctr">
              <a:buFont typeface="Arial" pitchFamily="34" charset="0"/>
              <a:buChar char="•"/>
            </a:pPr>
            <a:endParaRPr lang="es-ES_tradnl" altLang="zh-TW" b="1" dirty="0" smtClean="0">
              <a:solidFill>
                <a:schemeClr val="accent1">
                  <a:lumMod val="20000"/>
                  <a:lumOff val="80000"/>
                </a:schemeClr>
              </a:solidFill>
              <a:latin typeface="Arial" charset="0"/>
            </a:endParaRPr>
          </a:p>
          <a:p>
            <a:pPr algn="ctr"/>
            <a:endParaRPr lang="es-ES_tradnl" altLang="zh-TW" b="1" dirty="0">
              <a:solidFill>
                <a:schemeClr val="accent1">
                  <a:lumMod val="20000"/>
                  <a:lumOff val="80000"/>
                </a:schemeClr>
              </a:solidFill>
              <a:latin typeface="Arial" charset="0"/>
            </a:endParaRPr>
          </a:p>
        </p:txBody>
      </p:sp>
      <p:pic>
        <p:nvPicPr>
          <p:cNvPr id="2050" name="Picture 2" descr="C:\Users\PRITTY AND ETHAN\Desktop\CRM\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70752" y="476754"/>
            <a:ext cx="5938075" cy="2647446"/>
          </a:xfrm>
          <a:prstGeom prst="rect">
            <a:avLst/>
          </a:prstGeom>
          <a:ln>
            <a:noFill/>
          </a:ln>
          <a:effectLst>
            <a:outerShdw blurRad="292100" dist="139700" dir="2700000" algn="tl" rotWithShape="0">
              <a:srgbClr val="333333">
                <a:alpha val="65000"/>
              </a:srgbClr>
            </a:outerShdw>
          </a:effectLst>
          <a:extLst/>
        </p:spPr>
      </p:pic>
      <p:sp>
        <p:nvSpPr>
          <p:cNvPr id="2" name="TextBox 1"/>
          <p:cNvSpPr txBox="1"/>
          <p:nvPr/>
        </p:nvSpPr>
        <p:spPr>
          <a:xfrm>
            <a:off x="-32084" y="86240"/>
            <a:ext cx="9111662" cy="400110"/>
          </a:xfrm>
          <a:prstGeom prst="rect">
            <a:avLst/>
          </a:prstGeom>
          <a:noFill/>
        </p:spPr>
        <p:txBody>
          <a:bodyPr wrap="none" rtlCol="0">
            <a:spAutoFit/>
          </a:bodyPr>
          <a:lstStyle/>
          <a:p>
            <a:pPr algn="ctr"/>
            <a:r>
              <a:rPr lang="en-US" sz="2000" b="1" dirty="0" smtClean="0">
                <a:solidFill>
                  <a:srgbClr val="FFFF00"/>
                </a:solidFill>
                <a:effectLst>
                  <a:outerShdw blurRad="38100" dist="38100" dir="2700000" algn="tl">
                    <a:srgbClr val="000000">
                      <a:alpha val="43137"/>
                    </a:srgbClr>
                  </a:outerShdw>
                </a:effectLst>
              </a:rPr>
              <a:t>CUSTOMER RELATIONSHIP MANAGEMENT &amp;  CLOUD COMPUTING</a:t>
            </a:r>
            <a:endParaRPr lang="en-US" sz="2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27314595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079"/>
                                        </p:tgtEl>
                                        <p:attrNameLst>
                                          <p:attrName>style.visibility</p:attrName>
                                        </p:attrNameLst>
                                      </p:cBhvr>
                                      <p:to>
                                        <p:strVal val="visible"/>
                                      </p:to>
                                    </p:set>
                                    <p:animEffect transition="in" filter="wipe(down)">
                                      <p:cBhvr>
                                        <p:cTn id="7" dur="580">
                                          <p:stCondLst>
                                            <p:cond delay="0"/>
                                          </p:stCondLst>
                                        </p:cTn>
                                        <p:tgtEl>
                                          <p:spTgt spid="3079"/>
                                        </p:tgtEl>
                                      </p:cBhvr>
                                    </p:animEffect>
                                    <p:anim calcmode="lin" valueType="num">
                                      <p:cBhvr>
                                        <p:cTn id="8" dur="1822" tmFilter="0,0; 0.14,0.36; 0.43,0.73; 0.71,0.91; 1.0,1.0">
                                          <p:stCondLst>
                                            <p:cond delay="0"/>
                                          </p:stCondLst>
                                        </p:cTn>
                                        <p:tgtEl>
                                          <p:spTgt spid="307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9"/>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9"/>
                                        </p:tgtEl>
                                      </p:cBhvr>
                                      <p:to x="100000" y="60000"/>
                                    </p:animScale>
                                    <p:animScale>
                                      <p:cBhvr>
                                        <p:cTn id="14" dur="166" decel="50000">
                                          <p:stCondLst>
                                            <p:cond delay="676"/>
                                          </p:stCondLst>
                                        </p:cTn>
                                        <p:tgtEl>
                                          <p:spTgt spid="3079"/>
                                        </p:tgtEl>
                                      </p:cBhvr>
                                      <p:to x="100000" y="100000"/>
                                    </p:animScale>
                                    <p:animScale>
                                      <p:cBhvr>
                                        <p:cTn id="15" dur="26">
                                          <p:stCondLst>
                                            <p:cond delay="1312"/>
                                          </p:stCondLst>
                                        </p:cTn>
                                        <p:tgtEl>
                                          <p:spTgt spid="3079"/>
                                        </p:tgtEl>
                                      </p:cBhvr>
                                      <p:to x="100000" y="80000"/>
                                    </p:animScale>
                                    <p:animScale>
                                      <p:cBhvr>
                                        <p:cTn id="16" dur="166" decel="50000">
                                          <p:stCondLst>
                                            <p:cond delay="1338"/>
                                          </p:stCondLst>
                                        </p:cTn>
                                        <p:tgtEl>
                                          <p:spTgt spid="3079"/>
                                        </p:tgtEl>
                                      </p:cBhvr>
                                      <p:to x="100000" y="100000"/>
                                    </p:animScale>
                                    <p:animScale>
                                      <p:cBhvr>
                                        <p:cTn id="17" dur="26">
                                          <p:stCondLst>
                                            <p:cond delay="1642"/>
                                          </p:stCondLst>
                                        </p:cTn>
                                        <p:tgtEl>
                                          <p:spTgt spid="3079"/>
                                        </p:tgtEl>
                                      </p:cBhvr>
                                      <p:to x="100000" y="90000"/>
                                    </p:animScale>
                                    <p:animScale>
                                      <p:cBhvr>
                                        <p:cTn id="18" dur="166" decel="50000">
                                          <p:stCondLst>
                                            <p:cond delay="1668"/>
                                          </p:stCondLst>
                                        </p:cTn>
                                        <p:tgtEl>
                                          <p:spTgt spid="3079"/>
                                        </p:tgtEl>
                                      </p:cBhvr>
                                      <p:to x="100000" y="100000"/>
                                    </p:animScale>
                                    <p:animScale>
                                      <p:cBhvr>
                                        <p:cTn id="19" dur="26">
                                          <p:stCondLst>
                                            <p:cond delay="1808"/>
                                          </p:stCondLst>
                                        </p:cTn>
                                        <p:tgtEl>
                                          <p:spTgt spid="3079"/>
                                        </p:tgtEl>
                                      </p:cBhvr>
                                      <p:to x="100000" y="95000"/>
                                    </p:animScale>
                                    <p:animScale>
                                      <p:cBhvr>
                                        <p:cTn id="20" dur="166" decel="50000">
                                          <p:stCondLst>
                                            <p:cond delay="1834"/>
                                          </p:stCondLst>
                                        </p:cTn>
                                        <p:tgtEl>
                                          <p:spTgt spid="3079"/>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wipe(down)">
                                      <p:cBhvr>
                                        <p:cTn id="23" dur="580">
                                          <p:stCondLst>
                                            <p:cond delay="0"/>
                                          </p:stCondLst>
                                        </p:cTn>
                                        <p:tgtEl>
                                          <p:spTgt spid="2050"/>
                                        </p:tgtEl>
                                      </p:cBhvr>
                                    </p:animEffect>
                                    <p:anim calcmode="lin" valueType="num">
                                      <p:cBhvr>
                                        <p:cTn id="24"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29" dur="26">
                                          <p:stCondLst>
                                            <p:cond delay="650"/>
                                          </p:stCondLst>
                                        </p:cTn>
                                        <p:tgtEl>
                                          <p:spTgt spid="2050"/>
                                        </p:tgtEl>
                                      </p:cBhvr>
                                      <p:to x="100000" y="60000"/>
                                    </p:animScale>
                                    <p:animScale>
                                      <p:cBhvr>
                                        <p:cTn id="30" dur="166" decel="50000">
                                          <p:stCondLst>
                                            <p:cond delay="676"/>
                                          </p:stCondLst>
                                        </p:cTn>
                                        <p:tgtEl>
                                          <p:spTgt spid="2050"/>
                                        </p:tgtEl>
                                      </p:cBhvr>
                                      <p:to x="100000" y="100000"/>
                                    </p:animScale>
                                    <p:animScale>
                                      <p:cBhvr>
                                        <p:cTn id="31" dur="26">
                                          <p:stCondLst>
                                            <p:cond delay="1312"/>
                                          </p:stCondLst>
                                        </p:cTn>
                                        <p:tgtEl>
                                          <p:spTgt spid="2050"/>
                                        </p:tgtEl>
                                      </p:cBhvr>
                                      <p:to x="100000" y="80000"/>
                                    </p:animScale>
                                    <p:animScale>
                                      <p:cBhvr>
                                        <p:cTn id="32" dur="166" decel="50000">
                                          <p:stCondLst>
                                            <p:cond delay="1338"/>
                                          </p:stCondLst>
                                        </p:cTn>
                                        <p:tgtEl>
                                          <p:spTgt spid="2050"/>
                                        </p:tgtEl>
                                      </p:cBhvr>
                                      <p:to x="100000" y="100000"/>
                                    </p:animScale>
                                    <p:animScale>
                                      <p:cBhvr>
                                        <p:cTn id="33" dur="26">
                                          <p:stCondLst>
                                            <p:cond delay="1642"/>
                                          </p:stCondLst>
                                        </p:cTn>
                                        <p:tgtEl>
                                          <p:spTgt spid="2050"/>
                                        </p:tgtEl>
                                      </p:cBhvr>
                                      <p:to x="100000" y="90000"/>
                                    </p:animScale>
                                    <p:animScale>
                                      <p:cBhvr>
                                        <p:cTn id="34" dur="166" decel="50000">
                                          <p:stCondLst>
                                            <p:cond delay="1668"/>
                                          </p:stCondLst>
                                        </p:cTn>
                                        <p:tgtEl>
                                          <p:spTgt spid="2050"/>
                                        </p:tgtEl>
                                      </p:cBhvr>
                                      <p:to x="100000" y="100000"/>
                                    </p:animScale>
                                    <p:animScale>
                                      <p:cBhvr>
                                        <p:cTn id="35" dur="26">
                                          <p:stCondLst>
                                            <p:cond delay="1808"/>
                                          </p:stCondLst>
                                        </p:cTn>
                                        <p:tgtEl>
                                          <p:spTgt spid="2050"/>
                                        </p:tgtEl>
                                      </p:cBhvr>
                                      <p:to x="100000" y="95000"/>
                                    </p:animScale>
                                    <p:animScale>
                                      <p:cBhvr>
                                        <p:cTn id="36" dur="166" decel="50000">
                                          <p:stCondLst>
                                            <p:cond delay="1834"/>
                                          </p:stCondLst>
                                        </p:cTn>
                                        <p:tgtEl>
                                          <p:spTgt spid="2050"/>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down)">
                                      <p:cBhvr>
                                        <p:cTn id="39" dur="580">
                                          <p:stCondLst>
                                            <p:cond delay="0"/>
                                          </p:stCondLst>
                                        </p:cTn>
                                        <p:tgtEl>
                                          <p:spTgt spid="2"/>
                                        </p:tgtEl>
                                      </p:cBhvr>
                                    </p:animEffect>
                                    <p:anim calcmode="lin" valueType="num">
                                      <p:cBhvr>
                                        <p:cTn id="4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5" dur="26">
                                          <p:stCondLst>
                                            <p:cond delay="650"/>
                                          </p:stCondLst>
                                        </p:cTn>
                                        <p:tgtEl>
                                          <p:spTgt spid="2"/>
                                        </p:tgtEl>
                                      </p:cBhvr>
                                      <p:to x="100000" y="60000"/>
                                    </p:animScale>
                                    <p:animScale>
                                      <p:cBhvr>
                                        <p:cTn id="46" dur="166" decel="50000">
                                          <p:stCondLst>
                                            <p:cond delay="676"/>
                                          </p:stCondLst>
                                        </p:cTn>
                                        <p:tgtEl>
                                          <p:spTgt spid="2"/>
                                        </p:tgtEl>
                                      </p:cBhvr>
                                      <p:to x="100000" y="100000"/>
                                    </p:animScale>
                                    <p:animScale>
                                      <p:cBhvr>
                                        <p:cTn id="47" dur="26">
                                          <p:stCondLst>
                                            <p:cond delay="1312"/>
                                          </p:stCondLst>
                                        </p:cTn>
                                        <p:tgtEl>
                                          <p:spTgt spid="2"/>
                                        </p:tgtEl>
                                      </p:cBhvr>
                                      <p:to x="100000" y="80000"/>
                                    </p:animScale>
                                    <p:animScale>
                                      <p:cBhvr>
                                        <p:cTn id="48" dur="166" decel="50000">
                                          <p:stCondLst>
                                            <p:cond delay="1338"/>
                                          </p:stCondLst>
                                        </p:cTn>
                                        <p:tgtEl>
                                          <p:spTgt spid="2"/>
                                        </p:tgtEl>
                                      </p:cBhvr>
                                      <p:to x="100000" y="100000"/>
                                    </p:animScale>
                                    <p:animScale>
                                      <p:cBhvr>
                                        <p:cTn id="49" dur="26">
                                          <p:stCondLst>
                                            <p:cond delay="1642"/>
                                          </p:stCondLst>
                                        </p:cTn>
                                        <p:tgtEl>
                                          <p:spTgt spid="2"/>
                                        </p:tgtEl>
                                      </p:cBhvr>
                                      <p:to x="100000" y="90000"/>
                                    </p:animScale>
                                    <p:animScale>
                                      <p:cBhvr>
                                        <p:cTn id="50" dur="166" decel="50000">
                                          <p:stCondLst>
                                            <p:cond delay="1668"/>
                                          </p:stCondLst>
                                        </p:cTn>
                                        <p:tgtEl>
                                          <p:spTgt spid="2"/>
                                        </p:tgtEl>
                                      </p:cBhvr>
                                      <p:to x="100000" y="100000"/>
                                    </p:animScale>
                                    <p:animScale>
                                      <p:cBhvr>
                                        <p:cTn id="51" dur="26">
                                          <p:stCondLst>
                                            <p:cond delay="1808"/>
                                          </p:stCondLst>
                                        </p:cTn>
                                        <p:tgtEl>
                                          <p:spTgt spid="2"/>
                                        </p:tgtEl>
                                      </p:cBhvr>
                                      <p:to x="100000" y="95000"/>
                                    </p:animScale>
                                    <p:animScale>
                                      <p:cBhvr>
                                        <p:cTn id="52"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animBg="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arra%204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8313" y="457200"/>
            <a:ext cx="8424862" cy="96838"/>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3" descr="barra%204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88350" y="260350"/>
            <a:ext cx="85725" cy="748823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685800" y="-76200"/>
            <a:ext cx="7315200" cy="646331"/>
          </a:xfrm>
          <a:prstGeom prst="rect">
            <a:avLst/>
          </a:prstGeom>
          <a:noFill/>
        </p:spPr>
        <p:txBody>
          <a:bodyPr wrap="square" rtlCol="0">
            <a:spAutoFit/>
          </a:bodyPr>
          <a:lstStyle/>
          <a:p>
            <a:pPr algn="ctr"/>
            <a:r>
              <a:rPr lang="en-US" sz="3600" dirty="0" smtClean="0">
                <a:solidFill>
                  <a:srgbClr val="002060"/>
                </a:solidFill>
                <a:effectLst>
                  <a:outerShdw blurRad="38100" dist="38100" dir="2700000" algn="tl">
                    <a:srgbClr val="000000">
                      <a:alpha val="43137"/>
                    </a:srgbClr>
                  </a:outerShdw>
                </a:effectLst>
              </a:rPr>
              <a:t>Cloud CRM</a:t>
            </a:r>
            <a:endParaRPr lang="en-US" sz="3600" dirty="0">
              <a:solidFill>
                <a:srgbClr val="002060"/>
              </a:solidFill>
              <a:effectLst>
                <a:outerShdw blurRad="38100" dist="38100" dir="2700000" algn="tl">
                  <a:srgbClr val="000000">
                    <a:alpha val="43137"/>
                  </a:srgbClr>
                </a:outerShdw>
              </a:effectLst>
            </a:endParaRPr>
          </a:p>
        </p:txBody>
      </p:sp>
      <p:pic>
        <p:nvPicPr>
          <p:cNvPr id="10242" name="Picture 2" descr="C:\Users\PRITTY AND ETHAN\Desktop\CRM\16.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42974" y="568129"/>
            <a:ext cx="4432461" cy="209887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468312" y="2738735"/>
            <a:ext cx="7920037" cy="461665"/>
          </a:xfrm>
          <a:prstGeom prst="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2400" dirty="0" smtClean="0">
                <a:effectLst>
                  <a:outerShdw blurRad="38100" dist="38100" dir="2700000" algn="tl">
                    <a:srgbClr val="000000">
                      <a:alpha val="43137"/>
                    </a:srgbClr>
                  </a:outerShdw>
                </a:effectLst>
              </a:rPr>
              <a:t>Conclusion</a:t>
            </a:r>
            <a:endParaRPr lang="en-US" sz="2400" dirty="0">
              <a:effectLst>
                <a:outerShdw blurRad="38100" dist="38100" dir="2700000" algn="tl">
                  <a:srgbClr val="000000">
                    <a:alpha val="43137"/>
                  </a:srgbClr>
                </a:outerShdw>
              </a:effectLst>
            </a:endParaRPr>
          </a:p>
        </p:txBody>
      </p:sp>
      <p:sp>
        <p:nvSpPr>
          <p:cNvPr id="7" name="TextBox 6"/>
          <p:cNvSpPr txBox="1"/>
          <p:nvPr/>
        </p:nvSpPr>
        <p:spPr>
          <a:xfrm>
            <a:off x="468312" y="3200400"/>
            <a:ext cx="7920038" cy="4401205"/>
          </a:xfrm>
          <a:prstGeom prst="rect">
            <a:avLst/>
          </a:prstGeom>
          <a:solidFill>
            <a:srgbClr val="00B050"/>
          </a:solidFill>
        </p:spPr>
        <p:txBody>
          <a:bodyPr wrap="square" rtlCol="0">
            <a:spAutoFit/>
          </a:bodyPr>
          <a:lstStyle/>
          <a:p>
            <a:pPr algn="ctr"/>
            <a:r>
              <a:rPr lang="en-US" sz="2000" dirty="0"/>
              <a:t>The merging of Cloud computing  marketing strategies and Customer relationship management strategies is what is simply referred to as cloud CRM. These merging strategies have proved very effective and beneficial to organizations in terms of profit realization. </a:t>
            </a:r>
          </a:p>
          <a:p>
            <a:pPr algn="ctr"/>
            <a:r>
              <a:rPr lang="en-US" sz="2000" dirty="0" smtClean="0"/>
              <a:t>The mechanism of this concept works through the utilization of the multifaceted components of both the cloud computing marketing strategies and customer relationship management techniques. Growth that is realized at every stage when combined forms a milestone in the organization’s overall performance. Notwithstanding their size, businesses should adopt this instrument because of the huge benefits associated with it.</a:t>
            </a:r>
          </a:p>
          <a:p>
            <a:pPr algn="ctr"/>
            <a:endParaRPr lang="en-US" sz="2000" dirty="0"/>
          </a:p>
          <a:p>
            <a:pPr algn="ctr"/>
            <a:endParaRPr lang="en-US" sz="2000" dirty="0"/>
          </a:p>
        </p:txBody>
      </p:sp>
      <p:pic>
        <p:nvPicPr>
          <p:cNvPr id="10243" name="Picture 3" descr="C:\Users\PRITTY AND ETHAN\Desktop\CRM\21.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68312" y="609600"/>
            <a:ext cx="3474661" cy="20800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44922014"/>
      </p:ext>
    </p:extLst>
  </p:cSld>
  <p:clrMapOvr>
    <a:masterClrMapping/>
  </p:clrMapOvr>
  <mc:AlternateContent xmlns:mc="http://schemas.openxmlformats.org/markup-compatibility/2006">
    <mc:Choice xmlns:p14="http://schemas.microsoft.com/office/powerpoint/2010/main" xmlns="" Requires="p14">
      <p:transition spd="slow" p14:dur="3400" advClick="0">
        <p14:reveal/>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2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2"/>
                                        </p:tgtEl>
                                        <p:attrNameLst>
                                          <p:attrName>ppt_x</p:attrName>
                                          <p:attrName>ppt_y</p:attrName>
                                        </p:attrNameLst>
                                      </p:cBhvr>
                                    </p:animMotion>
                                    <p:animEffect transition="in" filter="fade">
                                      <p:cBhvr>
                                        <p:cTn id="9" dur="2000"/>
                                        <p:tgtEl>
                                          <p:spTgt spid="2"/>
                                        </p:tgtEl>
                                      </p:cBhvr>
                                    </p:animEffect>
                                  </p:childTnLst>
                                </p:cTn>
                              </p:par>
                              <p:par>
                                <p:cTn id="10" presetID="5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Scale>
                                      <p:cBhvr>
                                        <p:cTn id="12" dur="2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2000" decel="50000" fill="hold">
                                          <p:stCondLst>
                                            <p:cond delay="0"/>
                                          </p:stCondLst>
                                        </p:cTn>
                                        <p:tgtEl>
                                          <p:spTgt spid="3"/>
                                        </p:tgtEl>
                                        <p:attrNameLst>
                                          <p:attrName>ppt_x</p:attrName>
                                          <p:attrName>ppt_y</p:attrName>
                                        </p:attrNameLst>
                                      </p:cBhvr>
                                    </p:animMotion>
                                    <p:animEffect transition="in" filter="fade">
                                      <p:cBhvr>
                                        <p:cTn id="14" dur="2000"/>
                                        <p:tgtEl>
                                          <p:spTgt spid="3"/>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Scale>
                                      <p:cBhvr>
                                        <p:cTn id="17" dur="2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2000" decel="50000" fill="hold">
                                          <p:stCondLst>
                                            <p:cond delay="0"/>
                                          </p:stCondLst>
                                        </p:cTn>
                                        <p:tgtEl>
                                          <p:spTgt spid="4"/>
                                        </p:tgtEl>
                                        <p:attrNameLst>
                                          <p:attrName>ppt_x</p:attrName>
                                          <p:attrName>ppt_y</p:attrName>
                                        </p:attrNameLst>
                                      </p:cBhvr>
                                    </p:animMotion>
                                    <p:animEffect transition="in" filter="fade">
                                      <p:cBhvr>
                                        <p:cTn id="19" dur="2000"/>
                                        <p:tgtEl>
                                          <p:spTgt spid="4"/>
                                        </p:tgtEl>
                                      </p:cBhvr>
                                    </p:animEffect>
                                  </p:childTnLst>
                                </p:cTn>
                              </p:par>
                              <p:par>
                                <p:cTn id="20" presetID="52" presetClass="entr" presetSubtype="0" fill="hold" nodeType="withEffect">
                                  <p:stCondLst>
                                    <p:cond delay="0"/>
                                  </p:stCondLst>
                                  <p:childTnLst>
                                    <p:set>
                                      <p:cBhvr>
                                        <p:cTn id="21" dur="1" fill="hold">
                                          <p:stCondLst>
                                            <p:cond delay="0"/>
                                          </p:stCondLst>
                                        </p:cTn>
                                        <p:tgtEl>
                                          <p:spTgt spid="10242"/>
                                        </p:tgtEl>
                                        <p:attrNameLst>
                                          <p:attrName>style.visibility</p:attrName>
                                        </p:attrNameLst>
                                      </p:cBhvr>
                                      <p:to>
                                        <p:strVal val="visible"/>
                                      </p:to>
                                    </p:set>
                                    <p:animScale>
                                      <p:cBhvr>
                                        <p:cTn id="22" dur="2000" decel="50000" fill="hold">
                                          <p:stCondLst>
                                            <p:cond delay="0"/>
                                          </p:stCondLst>
                                        </p:cTn>
                                        <p:tgtEl>
                                          <p:spTgt spid="102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2000" decel="50000" fill="hold">
                                          <p:stCondLst>
                                            <p:cond delay="0"/>
                                          </p:stCondLst>
                                        </p:cTn>
                                        <p:tgtEl>
                                          <p:spTgt spid="10242"/>
                                        </p:tgtEl>
                                        <p:attrNameLst>
                                          <p:attrName>ppt_x</p:attrName>
                                          <p:attrName>ppt_y</p:attrName>
                                        </p:attrNameLst>
                                      </p:cBhvr>
                                    </p:animMotion>
                                    <p:animEffect transition="in" filter="fade">
                                      <p:cBhvr>
                                        <p:cTn id="24" dur="2000"/>
                                        <p:tgtEl>
                                          <p:spTgt spid="10242"/>
                                        </p:tgtEl>
                                      </p:cBhvr>
                                    </p:animEffect>
                                  </p:childTnLst>
                                </p:cTn>
                              </p:par>
                              <p:par>
                                <p:cTn id="25" presetID="5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Scale>
                                      <p:cBhvr>
                                        <p:cTn id="27" dur="2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2000" decel="50000" fill="hold">
                                          <p:stCondLst>
                                            <p:cond delay="0"/>
                                          </p:stCondLst>
                                        </p:cTn>
                                        <p:tgtEl>
                                          <p:spTgt spid="6"/>
                                        </p:tgtEl>
                                        <p:attrNameLst>
                                          <p:attrName>ppt_x</p:attrName>
                                          <p:attrName>ppt_y</p:attrName>
                                        </p:attrNameLst>
                                      </p:cBhvr>
                                    </p:animMotion>
                                    <p:animEffect transition="in" filter="fade">
                                      <p:cBhvr>
                                        <p:cTn id="29" dur="2000"/>
                                        <p:tgtEl>
                                          <p:spTgt spid="6"/>
                                        </p:tgtEl>
                                      </p:cBhvr>
                                    </p:animEffect>
                                  </p:childTnLst>
                                </p:cTn>
                              </p:par>
                              <p:par>
                                <p:cTn id="30" presetID="52"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Scale>
                                      <p:cBhvr>
                                        <p:cTn id="32" dur="2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2000" decel="50000" fill="hold">
                                          <p:stCondLst>
                                            <p:cond delay="0"/>
                                          </p:stCondLst>
                                        </p:cTn>
                                        <p:tgtEl>
                                          <p:spTgt spid="7"/>
                                        </p:tgtEl>
                                        <p:attrNameLst>
                                          <p:attrName>ppt_x</p:attrName>
                                          <p:attrName>ppt_y</p:attrName>
                                        </p:attrNameLst>
                                      </p:cBhvr>
                                    </p:animMotion>
                                    <p:animEffect transition="in" filter="fade">
                                      <p:cBhvr>
                                        <p:cTn id="34" dur="2000"/>
                                        <p:tgtEl>
                                          <p:spTgt spid="7"/>
                                        </p:tgtEl>
                                      </p:cBhvr>
                                    </p:animEffect>
                                  </p:childTnLst>
                                </p:cTn>
                              </p:par>
                              <p:par>
                                <p:cTn id="35" presetID="52" presetClass="entr" presetSubtype="0" fill="hold" nodeType="withEffect">
                                  <p:stCondLst>
                                    <p:cond delay="0"/>
                                  </p:stCondLst>
                                  <p:childTnLst>
                                    <p:set>
                                      <p:cBhvr>
                                        <p:cTn id="36" dur="1" fill="hold">
                                          <p:stCondLst>
                                            <p:cond delay="0"/>
                                          </p:stCondLst>
                                        </p:cTn>
                                        <p:tgtEl>
                                          <p:spTgt spid="10243"/>
                                        </p:tgtEl>
                                        <p:attrNameLst>
                                          <p:attrName>style.visibility</p:attrName>
                                        </p:attrNameLst>
                                      </p:cBhvr>
                                      <p:to>
                                        <p:strVal val="visible"/>
                                      </p:to>
                                    </p:set>
                                    <p:animScale>
                                      <p:cBhvr>
                                        <p:cTn id="37" dur="2000" decel="50000" fill="hold">
                                          <p:stCondLst>
                                            <p:cond delay="0"/>
                                          </p:stCondLst>
                                        </p:cTn>
                                        <p:tgtEl>
                                          <p:spTgt spid="102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2000" decel="50000" fill="hold">
                                          <p:stCondLst>
                                            <p:cond delay="0"/>
                                          </p:stCondLst>
                                        </p:cTn>
                                        <p:tgtEl>
                                          <p:spTgt spid="10243"/>
                                        </p:tgtEl>
                                        <p:attrNameLst>
                                          <p:attrName>ppt_x</p:attrName>
                                          <p:attrName>ppt_y</p:attrName>
                                        </p:attrNameLst>
                                      </p:cBhvr>
                                    </p:animMotion>
                                    <p:animEffect transition="in" filter="fade">
                                      <p:cBhvr>
                                        <p:cTn id="39" dur="2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barra%204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8313" y="765175"/>
            <a:ext cx="8424862" cy="96838"/>
          </a:xfrm>
          <a:prstGeom prst="rect">
            <a:avLst/>
          </a:prstGeom>
          <a:noFill/>
          <a:extLst>
            <a:ext uri="{909E8E84-426E-40DD-AFC4-6F175D3DCCD1}">
              <a14:hiddenFill xmlns:a14="http://schemas.microsoft.com/office/drawing/2010/main" xmlns="">
                <a:solidFill>
                  <a:srgbClr val="FFFFFF"/>
                </a:solidFill>
              </a14:hiddenFill>
            </a:ext>
          </a:extLst>
        </p:spPr>
      </p:pic>
      <p:pic>
        <p:nvPicPr>
          <p:cNvPr id="4109" name="Picture 13" descr="barra%204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8350" y="260350"/>
            <a:ext cx="85725" cy="7488238"/>
          </a:xfrm>
          <a:prstGeom prst="rect">
            <a:avLst/>
          </a:prstGeom>
          <a:noFill/>
          <a:extLst>
            <a:ext uri="{909E8E84-426E-40DD-AFC4-6F175D3DCCD1}">
              <a14:hiddenFill xmlns:a14="http://schemas.microsoft.com/office/drawing/2010/main" xmlns="">
                <a:solidFill>
                  <a:srgbClr val="FFFFFF"/>
                </a:solidFill>
              </a14:hiddenFill>
            </a:ext>
          </a:extLst>
        </p:spPr>
      </p:pic>
      <p:sp>
        <p:nvSpPr>
          <p:cNvPr id="4121" name="Text Box 25"/>
          <p:cNvSpPr txBox="1">
            <a:spLocks noChangeArrowheads="1"/>
          </p:cNvSpPr>
          <p:nvPr/>
        </p:nvSpPr>
        <p:spPr bwMode="auto">
          <a:xfrm>
            <a:off x="1998885" y="2387763"/>
            <a:ext cx="4321175"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it-IT" sz="2400" dirty="0" smtClean="0">
                <a:solidFill>
                  <a:srgbClr val="FF0000"/>
                </a:solidFill>
                <a:latin typeface="Comic Sans MS" pitchFamily="1" charset="0"/>
              </a:rPr>
              <a:t>FACTS TO NOTE:</a:t>
            </a:r>
            <a:endParaRPr lang="it-IT" sz="2400" dirty="0">
              <a:solidFill>
                <a:srgbClr val="FF0000"/>
              </a:solidFill>
              <a:latin typeface="Comic Sans MS" pitchFamily="1" charset="0"/>
            </a:endParaRPr>
          </a:p>
        </p:txBody>
      </p:sp>
      <p:sp>
        <p:nvSpPr>
          <p:cNvPr id="4132" name="Text Box 36"/>
          <p:cNvSpPr txBox="1">
            <a:spLocks noChangeArrowheads="1"/>
          </p:cNvSpPr>
          <p:nvPr/>
        </p:nvSpPr>
        <p:spPr bwMode="auto">
          <a:xfrm>
            <a:off x="228600" y="230832"/>
            <a:ext cx="81597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it-IT" sz="2400" dirty="0" smtClean="0">
                <a:solidFill>
                  <a:srgbClr val="FFE58F"/>
                </a:solidFill>
                <a:latin typeface="Century Schoolbook" pitchFamily="1" charset="0"/>
              </a:rPr>
              <a:t> CUSTOMER RELATIONSHIP MANAGEMENT (CRM)</a:t>
            </a:r>
            <a:endParaRPr lang="it-IT" sz="2400" dirty="0">
              <a:solidFill>
                <a:srgbClr val="FFE58F"/>
              </a:solidFill>
              <a:latin typeface="Century Schoolbook" pitchFamily="1" charset="0"/>
            </a:endParaRPr>
          </a:p>
        </p:txBody>
      </p:sp>
      <p:sp>
        <p:nvSpPr>
          <p:cNvPr id="2" name="5-Point Star 1"/>
          <p:cNvSpPr/>
          <p:nvPr/>
        </p:nvSpPr>
        <p:spPr>
          <a:xfrm>
            <a:off x="4320300" y="2925628"/>
            <a:ext cx="230461" cy="381000"/>
          </a:xfrm>
          <a:prstGeom prst="star5">
            <a:avLst/>
          </a:prstGeom>
          <a:solidFill>
            <a:srgbClr val="00B050"/>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08120" y="2849428"/>
            <a:ext cx="3865955" cy="4524315"/>
          </a:xfrm>
          <a:prstGeom prst="rect">
            <a:avLst/>
          </a:prstGeom>
          <a:solidFill>
            <a:srgbClr val="7030A0"/>
          </a:solidFill>
        </p:spPr>
        <p:txBody>
          <a:bodyPr wrap="square" rtlCol="0">
            <a:spAutoFit/>
          </a:bodyPr>
          <a:lstStyle/>
          <a:p>
            <a:r>
              <a:rPr lang="en-US" sz="2400" dirty="0" smtClean="0">
                <a:solidFill>
                  <a:srgbClr val="FFFF00"/>
                </a:solidFill>
              </a:rPr>
              <a:t>CRM is a cutting-edge marketing paradigm in the contemporary market place. </a:t>
            </a:r>
            <a:endParaRPr lang="en-US" sz="2400" dirty="0">
              <a:solidFill>
                <a:srgbClr val="FFFF00"/>
              </a:solidFill>
            </a:endParaRPr>
          </a:p>
          <a:p>
            <a:endParaRPr lang="en-US" sz="2400" dirty="0" smtClean="0">
              <a:solidFill>
                <a:srgbClr val="FFFF00"/>
              </a:solidFill>
            </a:endParaRPr>
          </a:p>
          <a:p>
            <a:r>
              <a:rPr lang="en-US" sz="2400" dirty="0" smtClean="0">
                <a:solidFill>
                  <a:srgbClr val="FFFF00"/>
                </a:solidFill>
              </a:rPr>
              <a:t>The chief objective of CRM is to drive businesses towards the realization of efficiency with regard to the exchange of information  with their customers.</a:t>
            </a:r>
          </a:p>
          <a:p>
            <a:endParaRPr lang="en-US" sz="2400" dirty="0" smtClean="0">
              <a:solidFill>
                <a:srgbClr val="FFFF00"/>
              </a:solidFill>
            </a:endParaRPr>
          </a:p>
          <a:p>
            <a:endParaRPr lang="en-US" sz="2400" dirty="0" smtClean="0">
              <a:solidFill>
                <a:srgbClr val="FFFF00"/>
              </a:solidFill>
            </a:endParaRPr>
          </a:p>
        </p:txBody>
      </p:sp>
      <p:sp>
        <p:nvSpPr>
          <p:cNvPr id="5" name="5-Point Star 4"/>
          <p:cNvSpPr/>
          <p:nvPr/>
        </p:nvSpPr>
        <p:spPr>
          <a:xfrm>
            <a:off x="4309460" y="4337650"/>
            <a:ext cx="241301" cy="362573"/>
          </a:xfrm>
          <a:prstGeom prst="star5">
            <a:avLst/>
          </a:prstGeom>
          <a:solidFill>
            <a:srgbClr val="00B050"/>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0" y="2849428"/>
            <a:ext cx="273581" cy="457200"/>
          </a:xfrm>
          <a:prstGeom prst="star5">
            <a:avLst/>
          </a:prstGeom>
          <a:solidFill>
            <a:srgbClr val="00B050"/>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39580" y="4696087"/>
            <a:ext cx="313161" cy="531850"/>
          </a:xfrm>
          <a:prstGeom prst="star5">
            <a:avLst/>
          </a:prstGeom>
          <a:solidFill>
            <a:srgbClr val="00B050"/>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solidFill>
                <a:srgbClr val="92D050"/>
              </a:solidFill>
            </a:endParaRPr>
          </a:p>
        </p:txBody>
      </p:sp>
      <p:sp>
        <p:nvSpPr>
          <p:cNvPr id="3" name="TextBox 2"/>
          <p:cNvSpPr txBox="1"/>
          <p:nvPr/>
        </p:nvSpPr>
        <p:spPr>
          <a:xfrm>
            <a:off x="319311" y="2849428"/>
            <a:ext cx="3840162" cy="1938992"/>
          </a:xfrm>
          <a:prstGeom prst="rect">
            <a:avLst/>
          </a:prstGeom>
          <a:solidFill>
            <a:schemeClr val="accent6"/>
          </a:solidFill>
        </p:spPr>
        <p:txBody>
          <a:bodyPr wrap="square" rtlCol="0">
            <a:spAutoFit/>
          </a:bodyPr>
          <a:lstStyle/>
          <a:p>
            <a:r>
              <a:rPr lang="en-US" sz="2400" dirty="0">
                <a:solidFill>
                  <a:srgbClr val="FFFF00"/>
                </a:solidFill>
              </a:rPr>
              <a:t>The CRM tool is vital in spearheading the dealings between organizations  and the current and prospective customers. </a:t>
            </a:r>
          </a:p>
        </p:txBody>
      </p:sp>
      <p:sp>
        <p:nvSpPr>
          <p:cNvPr id="8" name="TextBox 7"/>
          <p:cNvSpPr txBox="1"/>
          <p:nvPr/>
        </p:nvSpPr>
        <p:spPr>
          <a:xfrm>
            <a:off x="319311" y="4696087"/>
            <a:ext cx="3840162" cy="2677656"/>
          </a:xfrm>
          <a:prstGeom prst="rect">
            <a:avLst/>
          </a:prstGeom>
          <a:solidFill>
            <a:schemeClr val="accent6"/>
          </a:solidFill>
        </p:spPr>
        <p:txBody>
          <a:bodyPr wrap="square" rtlCol="0">
            <a:spAutoFit/>
          </a:bodyPr>
          <a:lstStyle/>
          <a:p>
            <a:r>
              <a:rPr lang="en-US" sz="2400" dirty="0">
                <a:solidFill>
                  <a:srgbClr val="FFFF00"/>
                </a:solidFill>
              </a:rPr>
              <a:t>It is based on the expertize of automating, synchronizing and organizing of customer services, sales and technical support teams.</a:t>
            </a:r>
          </a:p>
          <a:p>
            <a:endParaRPr lang="en-US" sz="2400" dirty="0">
              <a:solidFill>
                <a:srgbClr val="FFFF00"/>
              </a:solidFill>
            </a:endParaRPr>
          </a:p>
          <a:p>
            <a:endParaRPr lang="en-US" sz="2400" dirty="0">
              <a:solidFill>
                <a:srgbClr val="FFFF00"/>
              </a:solidFill>
            </a:endParaRPr>
          </a:p>
        </p:txBody>
      </p:sp>
      <p:pic>
        <p:nvPicPr>
          <p:cNvPr id="1026" name="Picture 2" descr="C:\Users\PRITTY AND ETHAN\Desktop\CRM\4.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47387" y="916649"/>
            <a:ext cx="3878263" cy="14711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9757367"/>
      </p:ext>
    </p:extLst>
  </p:cSld>
  <p:clrMapOvr>
    <a:masterClrMapping/>
  </p:clrMapOvr>
  <mc:AlternateContent xmlns:mc="http://schemas.openxmlformats.org/markup-compatibility/2006">
    <mc:Choice xmlns:p14="http://schemas.microsoft.com/office/powerpoint/2010/main" xmlns="" Requires="p14">
      <p:transition spd="slow" p14:dur="3400" advClick="0">
        <p14:reveal/>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108"/>
                                        </p:tgtEl>
                                        <p:attrNameLst>
                                          <p:attrName>style.visibility</p:attrName>
                                        </p:attrNameLst>
                                      </p:cBhvr>
                                      <p:to>
                                        <p:strVal val="visible"/>
                                      </p:to>
                                    </p:set>
                                    <p:anim calcmode="lin" valueType="num">
                                      <p:cBhvr additive="base">
                                        <p:cTn id="7" dur="500" fill="hold"/>
                                        <p:tgtEl>
                                          <p:spTgt spid="4108"/>
                                        </p:tgtEl>
                                        <p:attrNameLst>
                                          <p:attrName>ppt_x</p:attrName>
                                        </p:attrNameLst>
                                      </p:cBhvr>
                                      <p:tavLst>
                                        <p:tav tm="0">
                                          <p:val>
                                            <p:strVal val="#ppt_x"/>
                                          </p:val>
                                        </p:tav>
                                        <p:tav tm="100000">
                                          <p:val>
                                            <p:strVal val="#ppt_x"/>
                                          </p:val>
                                        </p:tav>
                                      </p:tavLst>
                                    </p:anim>
                                    <p:anim calcmode="lin" valueType="num">
                                      <p:cBhvr additive="base">
                                        <p:cTn id="8" dur="500" fill="hold"/>
                                        <p:tgtEl>
                                          <p:spTgt spid="410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109"/>
                                        </p:tgtEl>
                                        <p:attrNameLst>
                                          <p:attrName>style.visibility</p:attrName>
                                        </p:attrNameLst>
                                      </p:cBhvr>
                                      <p:to>
                                        <p:strVal val="visible"/>
                                      </p:to>
                                    </p:set>
                                    <p:anim calcmode="lin" valueType="num">
                                      <p:cBhvr additive="base">
                                        <p:cTn id="11" dur="500" fill="hold"/>
                                        <p:tgtEl>
                                          <p:spTgt spid="4109"/>
                                        </p:tgtEl>
                                        <p:attrNameLst>
                                          <p:attrName>ppt_x</p:attrName>
                                        </p:attrNameLst>
                                      </p:cBhvr>
                                      <p:tavLst>
                                        <p:tav tm="0">
                                          <p:val>
                                            <p:strVal val="#ppt_x"/>
                                          </p:val>
                                        </p:tav>
                                        <p:tav tm="100000">
                                          <p:val>
                                            <p:strVal val="#ppt_x"/>
                                          </p:val>
                                        </p:tav>
                                      </p:tavLst>
                                    </p:anim>
                                    <p:anim calcmode="lin" valueType="num">
                                      <p:cBhvr additive="base">
                                        <p:cTn id="12" dur="500" fill="hold"/>
                                        <p:tgtEl>
                                          <p:spTgt spid="410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121"/>
                                        </p:tgtEl>
                                        <p:attrNameLst>
                                          <p:attrName>style.visibility</p:attrName>
                                        </p:attrNameLst>
                                      </p:cBhvr>
                                      <p:to>
                                        <p:strVal val="visible"/>
                                      </p:to>
                                    </p:set>
                                    <p:anim calcmode="lin" valueType="num">
                                      <p:cBhvr additive="base">
                                        <p:cTn id="15" dur="500" fill="hold"/>
                                        <p:tgtEl>
                                          <p:spTgt spid="4121"/>
                                        </p:tgtEl>
                                        <p:attrNameLst>
                                          <p:attrName>ppt_x</p:attrName>
                                        </p:attrNameLst>
                                      </p:cBhvr>
                                      <p:tavLst>
                                        <p:tav tm="0">
                                          <p:val>
                                            <p:strVal val="#ppt_x"/>
                                          </p:val>
                                        </p:tav>
                                        <p:tav tm="100000">
                                          <p:val>
                                            <p:strVal val="#ppt_x"/>
                                          </p:val>
                                        </p:tav>
                                      </p:tavLst>
                                    </p:anim>
                                    <p:anim calcmode="lin" valueType="num">
                                      <p:cBhvr additive="base">
                                        <p:cTn id="16" dur="500" fill="hold"/>
                                        <p:tgtEl>
                                          <p:spTgt spid="412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132"/>
                                        </p:tgtEl>
                                        <p:attrNameLst>
                                          <p:attrName>style.visibility</p:attrName>
                                        </p:attrNameLst>
                                      </p:cBhvr>
                                      <p:to>
                                        <p:strVal val="visible"/>
                                      </p:to>
                                    </p:set>
                                    <p:anim calcmode="lin" valueType="num">
                                      <p:cBhvr additive="base">
                                        <p:cTn id="39" dur="500" fill="hold"/>
                                        <p:tgtEl>
                                          <p:spTgt spid="4132"/>
                                        </p:tgtEl>
                                        <p:attrNameLst>
                                          <p:attrName>ppt_x</p:attrName>
                                        </p:attrNameLst>
                                      </p:cBhvr>
                                      <p:tavLst>
                                        <p:tav tm="0">
                                          <p:val>
                                            <p:strVal val="#ppt_x"/>
                                          </p:val>
                                        </p:tav>
                                        <p:tav tm="100000">
                                          <p:val>
                                            <p:strVal val="#ppt_x"/>
                                          </p:val>
                                        </p:tav>
                                      </p:tavLst>
                                    </p:anim>
                                    <p:anim calcmode="lin" valueType="num">
                                      <p:cBhvr additive="base">
                                        <p:cTn id="40" dur="500" fill="hold"/>
                                        <p:tgtEl>
                                          <p:spTgt spid="413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026"/>
                                        </p:tgtEl>
                                        <p:attrNameLst>
                                          <p:attrName>style.visibility</p:attrName>
                                        </p:attrNameLst>
                                      </p:cBhvr>
                                      <p:to>
                                        <p:strVal val="visible"/>
                                      </p:to>
                                    </p:set>
                                    <p:anim calcmode="lin" valueType="num">
                                      <p:cBhvr additive="base">
                                        <p:cTn id="51" dur="500" fill="hold"/>
                                        <p:tgtEl>
                                          <p:spTgt spid="1026"/>
                                        </p:tgtEl>
                                        <p:attrNameLst>
                                          <p:attrName>ppt_x</p:attrName>
                                        </p:attrNameLst>
                                      </p:cBhvr>
                                      <p:tavLst>
                                        <p:tav tm="0">
                                          <p:val>
                                            <p:strVal val="#ppt_x"/>
                                          </p:val>
                                        </p:tav>
                                        <p:tav tm="100000">
                                          <p:val>
                                            <p:strVal val="#ppt_x"/>
                                          </p:val>
                                        </p:tav>
                                      </p:tavLst>
                                    </p:anim>
                                    <p:anim calcmode="lin" valueType="num">
                                      <p:cBhvr additive="base">
                                        <p:cTn id="5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1" grpId="0"/>
      <p:bldP spid="4132" grpId="0"/>
      <p:bldP spid="2" grpId="0" animBg="1"/>
      <p:bldP spid="4" grpId="0" animBg="1"/>
      <p:bldP spid="5" grpId="0" animBg="1"/>
      <p:bldP spid="7" grpId="0" animBg="1"/>
      <p:bldP spid="12" grpId="0" animBg="1"/>
      <p:bldP spid="3"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2" name="Text Box 36"/>
          <p:cNvSpPr txBox="1">
            <a:spLocks noChangeArrowheads="1"/>
          </p:cNvSpPr>
          <p:nvPr/>
        </p:nvSpPr>
        <p:spPr bwMode="auto">
          <a:xfrm>
            <a:off x="457200" y="31016"/>
            <a:ext cx="7931150" cy="461665"/>
          </a:xfrm>
          <a:prstGeom prst="rect">
            <a:avLst/>
          </a:prstGeom>
          <a:solidFill>
            <a:srgbClr val="7030A0"/>
          </a:solidFill>
          <a:ln/>
          <a:extLst/>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it-IT" sz="2400" dirty="0" smtClean="0">
                <a:solidFill>
                  <a:srgbClr val="FFC000"/>
                </a:solidFill>
                <a:effectLst>
                  <a:outerShdw blurRad="38100" dist="38100" dir="2700000" algn="tl">
                    <a:srgbClr val="000000">
                      <a:alpha val="43137"/>
                    </a:srgbClr>
                  </a:outerShdw>
                </a:effectLst>
                <a:latin typeface="Century Schoolbook" pitchFamily="1" charset="0"/>
              </a:rPr>
              <a:t>CRM MODELS</a:t>
            </a:r>
            <a:endParaRPr lang="it-IT" sz="2400" dirty="0">
              <a:solidFill>
                <a:srgbClr val="FFC000"/>
              </a:solidFill>
              <a:effectLst>
                <a:outerShdw blurRad="38100" dist="38100" dir="2700000" algn="tl">
                  <a:srgbClr val="000000">
                    <a:alpha val="43137"/>
                  </a:srgbClr>
                </a:outerShdw>
              </a:effectLst>
              <a:latin typeface="Century Schoolbook" pitchFamily="1" charset="0"/>
            </a:endParaRPr>
          </a:p>
        </p:txBody>
      </p:sp>
      <p:sp>
        <p:nvSpPr>
          <p:cNvPr id="5" name="TextBox 4"/>
          <p:cNvSpPr txBox="1"/>
          <p:nvPr/>
        </p:nvSpPr>
        <p:spPr>
          <a:xfrm>
            <a:off x="2602141" y="554330"/>
            <a:ext cx="4008437"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800" dirty="0" smtClean="0">
                <a:solidFill>
                  <a:srgbClr val="00B0F0"/>
                </a:solidFill>
              </a:rPr>
              <a:t>1. Sales Automation System</a:t>
            </a:r>
            <a:endParaRPr lang="en-US" sz="2800" dirty="0">
              <a:solidFill>
                <a:srgbClr val="00B0F0"/>
              </a:solidFill>
            </a:endParaRPr>
          </a:p>
        </p:txBody>
      </p:sp>
      <p:sp>
        <p:nvSpPr>
          <p:cNvPr id="6" name="TextBox 5"/>
          <p:cNvSpPr txBox="1"/>
          <p:nvPr/>
        </p:nvSpPr>
        <p:spPr>
          <a:xfrm>
            <a:off x="-41839" y="1277319"/>
            <a:ext cx="9296400" cy="5632311"/>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marL="285750" indent="-285750">
              <a:buFont typeface="Arial" pitchFamily="34" charset="0"/>
              <a:buChar char="•"/>
            </a:pPr>
            <a:r>
              <a:rPr lang="en-US" sz="2400" dirty="0" smtClean="0">
                <a:solidFill>
                  <a:srgbClr val="FFFF00"/>
                </a:solidFill>
                <a:effectLst>
                  <a:outerShdw blurRad="38100" dist="38100" dir="2700000" algn="tl">
                    <a:srgbClr val="000000">
                      <a:alpha val="43137"/>
                    </a:srgbClr>
                  </a:outerShdw>
                </a:effectLst>
              </a:rPr>
              <a:t>It employs a range of </a:t>
            </a:r>
            <a:r>
              <a:rPr lang="en-US" sz="2400" dirty="0" err="1" smtClean="0">
                <a:solidFill>
                  <a:srgbClr val="FFFF00"/>
                </a:solidFill>
                <a:effectLst>
                  <a:outerShdw blurRad="38100" dist="38100" dir="2700000" algn="tl">
                    <a:srgbClr val="000000">
                      <a:alpha val="43137"/>
                    </a:srgbClr>
                  </a:outerShdw>
                </a:effectLst>
              </a:rPr>
              <a:t>softwares</a:t>
            </a:r>
            <a:r>
              <a:rPr lang="en-US" sz="2400" dirty="0" smtClean="0">
                <a:solidFill>
                  <a:srgbClr val="FFFF00"/>
                </a:solidFill>
                <a:effectLst>
                  <a:outerShdw blurRad="38100" dist="38100" dir="2700000" algn="tl">
                    <a:srgbClr val="000000">
                      <a:alpha val="43137"/>
                    </a:srgbClr>
                  </a:outerShdw>
                </a:effectLst>
              </a:rPr>
              <a:t> in streamlining the sales flow</a:t>
            </a:r>
          </a:p>
          <a:p>
            <a:pPr marL="285750" indent="-285750">
              <a:buFont typeface="Arial" pitchFamily="34" charset="0"/>
              <a:buChar char="•"/>
            </a:pPr>
            <a:r>
              <a:rPr lang="en-US" sz="2400" dirty="0" smtClean="0">
                <a:solidFill>
                  <a:srgbClr val="FFFF00"/>
                </a:solidFill>
                <a:effectLst>
                  <a:outerShdw blurRad="38100" dist="38100" dir="2700000" algn="tl">
                    <a:srgbClr val="000000">
                      <a:alpha val="43137"/>
                    </a:srgbClr>
                  </a:outerShdw>
                </a:effectLst>
              </a:rPr>
              <a:t>It enables the sales department to come up with a management system that records and tracks sales at every point  </a:t>
            </a:r>
          </a:p>
          <a:p>
            <a:pPr marL="285750" indent="-285750">
              <a:buFont typeface="Arial" pitchFamily="34" charset="0"/>
              <a:buChar char="•"/>
            </a:pPr>
            <a:r>
              <a:rPr lang="en-US" sz="2400" dirty="0" smtClean="0">
                <a:solidFill>
                  <a:srgbClr val="FFFF00"/>
                </a:solidFill>
                <a:effectLst>
                  <a:outerShdw blurRad="38100" dist="38100" dir="2700000" algn="tl">
                    <a:srgbClr val="000000">
                      <a:alpha val="43137"/>
                    </a:srgbClr>
                  </a:outerShdw>
                </a:effectLst>
              </a:rPr>
              <a:t>It cuts on the cost of marketing  that is incurred by the sales team by avoiding blind marketing</a:t>
            </a:r>
          </a:p>
          <a:p>
            <a:pPr marL="285750" indent="-285750">
              <a:buFont typeface="Arial" pitchFamily="34" charset="0"/>
              <a:buChar char="•"/>
            </a:pPr>
            <a:r>
              <a:rPr lang="en-US" sz="2400" dirty="0" smtClean="0">
                <a:solidFill>
                  <a:srgbClr val="FFFF00"/>
                </a:solidFill>
                <a:effectLst>
                  <a:outerShdw blurRad="38100" dist="38100" dir="2700000" algn="tl">
                    <a:srgbClr val="000000">
                      <a:alpha val="43137"/>
                    </a:srgbClr>
                  </a:outerShdw>
                </a:effectLst>
              </a:rPr>
              <a:t>It brings about market segmentation that results into higher sales </a:t>
            </a:r>
          </a:p>
          <a:p>
            <a:pPr marL="285750" indent="-285750">
              <a:buFont typeface="Arial" pitchFamily="34" charset="0"/>
              <a:buChar char="•"/>
            </a:pPr>
            <a:r>
              <a:rPr lang="en-US" sz="2400" dirty="0" smtClean="0">
                <a:solidFill>
                  <a:srgbClr val="FFFF00"/>
                </a:solidFill>
                <a:effectLst>
                  <a:outerShdw blurRad="38100" dist="38100" dir="2700000" algn="tl">
                    <a:srgbClr val="000000">
                      <a:alpha val="43137"/>
                    </a:srgbClr>
                  </a:outerShdw>
                </a:effectLst>
              </a:rPr>
              <a:t>There are more repeat customers due to high satisfaction from the customers</a:t>
            </a:r>
          </a:p>
          <a:p>
            <a:pPr marL="285750" indent="-285750">
              <a:buFont typeface="Arial" pitchFamily="34" charset="0"/>
              <a:buChar char="•"/>
            </a:pPr>
            <a:r>
              <a:rPr lang="en-US" sz="2400" dirty="0" smtClean="0">
                <a:solidFill>
                  <a:srgbClr val="FFFF00"/>
                </a:solidFill>
                <a:effectLst>
                  <a:outerShdw blurRad="38100" dist="38100" dir="2700000" algn="tl">
                    <a:srgbClr val="000000">
                      <a:alpha val="43137"/>
                    </a:srgbClr>
                  </a:outerShdw>
                </a:effectLst>
              </a:rPr>
              <a:t>Customers are less likely to be won over by the competing businesses thus ensuring a large pool of loyal customers who sustains the business even during hard economic times </a:t>
            </a:r>
          </a:p>
          <a:p>
            <a:pPr marL="285750" indent="-285750">
              <a:buFont typeface="Arial" pitchFamily="34" charset="0"/>
              <a:buChar char="•"/>
            </a:pPr>
            <a:r>
              <a:rPr lang="en-US" sz="2400" dirty="0" smtClean="0">
                <a:solidFill>
                  <a:srgbClr val="FFFF00"/>
                </a:solidFill>
                <a:effectLst>
                  <a:outerShdw blurRad="38100" dist="38100" dir="2700000" algn="tl">
                    <a:srgbClr val="000000">
                      <a:alpha val="43137"/>
                    </a:srgbClr>
                  </a:outerShdw>
                </a:effectLst>
              </a:rPr>
              <a:t>The loyal customers are also the source of adequate information that is useful to the sales force in dealing with  increased demands from market forces                   </a:t>
            </a:r>
          </a:p>
          <a:p>
            <a:r>
              <a:rPr lang="en-US" sz="2400" dirty="0" smtClean="0">
                <a:solidFill>
                  <a:srgbClr val="FFFF0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xmlns="" val="2827535708"/>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132"/>
                                        </p:tgtEl>
                                        <p:attrNameLst>
                                          <p:attrName>style.visibility</p:attrName>
                                        </p:attrNameLst>
                                      </p:cBhvr>
                                      <p:to>
                                        <p:strVal val="visible"/>
                                      </p:to>
                                    </p:set>
                                    <p:animEffect transition="in" filter="wipe(down)">
                                      <p:cBhvr>
                                        <p:cTn id="7" dur="580">
                                          <p:stCondLst>
                                            <p:cond delay="0"/>
                                          </p:stCondLst>
                                        </p:cTn>
                                        <p:tgtEl>
                                          <p:spTgt spid="4132"/>
                                        </p:tgtEl>
                                      </p:cBhvr>
                                    </p:animEffect>
                                    <p:anim calcmode="lin" valueType="num">
                                      <p:cBhvr>
                                        <p:cTn id="8" dur="1822" tmFilter="0,0; 0.14,0.36; 0.43,0.73; 0.71,0.91; 1.0,1.0">
                                          <p:stCondLst>
                                            <p:cond delay="0"/>
                                          </p:stCondLst>
                                        </p:cTn>
                                        <p:tgtEl>
                                          <p:spTgt spid="413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13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13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13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132"/>
                                        </p:tgtEl>
                                        <p:attrNameLst>
                                          <p:attrName>ppt_y</p:attrName>
                                        </p:attrNameLst>
                                      </p:cBhvr>
                                      <p:tavLst>
                                        <p:tav tm="0" fmla="#ppt_y-sin(pi*$)/81">
                                          <p:val>
                                            <p:fltVal val="0"/>
                                          </p:val>
                                        </p:tav>
                                        <p:tav tm="100000">
                                          <p:val>
                                            <p:fltVal val="1"/>
                                          </p:val>
                                        </p:tav>
                                      </p:tavLst>
                                    </p:anim>
                                    <p:animScale>
                                      <p:cBhvr>
                                        <p:cTn id="13" dur="26">
                                          <p:stCondLst>
                                            <p:cond delay="650"/>
                                          </p:stCondLst>
                                        </p:cTn>
                                        <p:tgtEl>
                                          <p:spTgt spid="4132"/>
                                        </p:tgtEl>
                                      </p:cBhvr>
                                      <p:to x="100000" y="60000"/>
                                    </p:animScale>
                                    <p:animScale>
                                      <p:cBhvr>
                                        <p:cTn id="14" dur="166" decel="50000">
                                          <p:stCondLst>
                                            <p:cond delay="676"/>
                                          </p:stCondLst>
                                        </p:cTn>
                                        <p:tgtEl>
                                          <p:spTgt spid="4132"/>
                                        </p:tgtEl>
                                      </p:cBhvr>
                                      <p:to x="100000" y="100000"/>
                                    </p:animScale>
                                    <p:animScale>
                                      <p:cBhvr>
                                        <p:cTn id="15" dur="26">
                                          <p:stCondLst>
                                            <p:cond delay="1312"/>
                                          </p:stCondLst>
                                        </p:cTn>
                                        <p:tgtEl>
                                          <p:spTgt spid="4132"/>
                                        </p:tgtEl>
                                      </p:cBhvr>
                                      <p:to x="100000" y="80000"/>
                                    </p:animScale>
                                    <p:animScale>
                                      <p:cBhvr>
                                        <p:cTn id="16" dur="166" decel="50000">
                                          <p:stCondLst>
                                            <p:cond delay="1338"/>
                                          </p:stCondLst>
                                        </p:cTn>
                                        <p:tgtEl>
                                          <p:spTgt spid="4132"/>
                                        </p:tgtEl>
                                      </p:cBhvr>
                                      <p:to x="100000" y="100000"/>
                                    </p:animScale>
                                    <p:animScale>
                                      <p:cBhvr>
                                        <p:cTn id="17" dur="26">
                                          <p:stCondLst>
                                            <p:cond delay="1642"/>
                                          </p:stCondLst>
                                        </p:cTn>
                                        <p:tgtEl>
                                          <p:spTgt spid="4132"/>
                                        </p:tgtEl>
                                      </p:cBhvr>
                                      <p:to x="100000" y="90000"/>
                                    </p:animScale>
                                    <p:animScale>
                                      <p:cBhvr>
                                        <p:cTn id="18" dur="166" decel="50000">
                                          <p:stCondLst>
                                            <p:cond delay="1668"/>
                                          </p:stCondLst>
                                        </p:cTn>
                                        <p:tgtEl>
                                          <p:spTgt spid="4132"/>
                                        </p:tgtEl>
                                      </p:cBhvr>
                                      <p:to x="100000" y="100000"/>
                                    </p:animScale>
                                    <p:animScale>
                                      <p:cBhvr>
                                        <p:cTn id="19" dur="26">
                                          <p:stCondLst>
                                            <p:cond delay="1808"/>
                                          </p:stCondLst>
                                        </p:cTn>
                                        <p:tgtEl>
                                          <p:spTgt spid="4132"/>
                                        </p:tgtEl>
                                      </p:cBhvr>
                                      <p:to x="100000" y="95000"/>
                                    </p:animScale>
                                    <p:animScale>
                                      <p:cBhvr>
                                        <p:cTn id="20" dur="166" decel="50000">
                                          <p:stCondLst>
                                            <p:cond delay="1834"/>
                                          </p:stCondLst>
                                        </p:cTn>
                                        <p:tgtEl>
                                          <p:spTgt spid="413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80">
                                          <p:stCondLst>
                                            <p:cond delay="0"/>
                                          </p:stCondLst>
                                        </p:cTn>
                                        <p:tgtEl>
                                          <p:spTgt spid="6"/>
                                        </p:tgtEl>
                                      </p:cBhvr>
                                    </p:animEffect>
                                    <p:anim calcmode="lin" valueType="num">
                                      <p:cBhvr>
                                        <p:cTn id="4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5" dur="26">
                                          <p:stCondLst>
                                            <p:cond delay="650"/>
                                          </p:stCondLst>
                                        </p:cTn>
                                        <p:tgtEl>
                                          <p:spTgt spid="6"/>
                                        </p:tgtEl>
                                      </p:cBhvr>
                                      <p:to x="100000" y="60000"/>
                                    </p:animScale>
                                    <p:animScale>
                                      <p:cBhvr>
                                        <p:cTn id="46" dur="166" decel="50000">
                                          <p:stCondLst>
                                            <p:cond delay="676"/>
                                          </p:stCondLst>
                                        </p:cTn>
                                        <p:tgtEl>
                                          <p:spTgt spid="6"/>
                                        </p:tgtEl>
                                      </p:cBhvr>
                                      <p:to x="100000" y="100000"/>
                                    </p:animScale>
                                    <p:animScale>
                                      <p:cBhvr>
                                        <p:cTn id="47" dur="26">
                                          <p:stCondLst>
                                            <p:cond delay="1312"/>
                                          </p:stCondLst>
                                        </p:cTn>
                                        <p:tgtEl>
                                          <p:spTgt spid="6"/>
                                        </p:tgtEl>
                                      </p:cBhvr>
                                      <p:to x="100000" y="80000"/>
                                    </p:animScale>
                                    <p:animScale>
                                      <p:cBhvr>
                                        <p:cTn id="48" dur="166" decel="50000">
                                          <p:stCondLst>
                                            <p:cond delay="1338"/>
                                          </p:stCondLst>
                                        </p:cTn>
                                        <p:tgtEl>
                                          <p:spTgt spid="6"/>
                                        </p:tgtEl>
                                      </p:cBhvr>
                                      <p:to x="100000" y="100000"/>
                                    </p:animScale>
                                    <p:animScale>
                                      <p:cBhvr>
                                        <p:cTn id="49" dur="26">
                                          <p:stCondLst>
                                            <p:cond delay="1642"/>
                                          </p:stCondLst>
                                        </p:cTn>
                                        <p:tgtEl>
                                          <p:spTgt spid="6"/>
                                        </p:tgtEl>
                                      </p:cBhvr>
                                      <p:to x="100000" y="90000"/>
                                    </p:animScale>
                                    <p:animScale>
                                      <p:cBhvr>
                                        <p:cTn id="50" dur="166" decel="50000">
                                          <p:stCondLst>
                                            <p:cond delay="1668"/>
                                          </p:stCondLst>
                                        </p:cTn>
                                        <p:tgtEl>
                                          <p:spTgt spid="6"/>
                                        </p:tgtEl>
                                      </p:cBhvr>
                                      <p:to x="100000" y="100000"/>
                                    </p:animScale>
                                    <p:animScale>
                                      <p:cBhvr>
                                        <p:cTn id="51" dur="26">
                                          <p:stCondLst>
                                            <p:cond delay="1808"/>
                                          </p:stCondLst>
                                        </p:cTn>
                                        <p:tgtEl>
                                          <p:spTgt spid="6"/>
                                        </p:tgtEl>
                                      </p:cBhvr>
                                      <p:to x="100000" y="95000"/>
                                    </p:animScale>
                                    <p:animScale>
                                      <p:cBhvr>
                                        <p:cTn id="52" dur="166" decel="50000">
                                          <p:stCondLst>
                                            <p:cond delay="1834"/>
                                          </p:stCondLst>
                                        </p:cTn>
                                        <p:tgtEl>
                                          <p:spTgt spid="6"/>
                                        </p:tgtEl>
                                      </p:cBhvr>
                                      <p:to x="100000" y="100000"/>
                                    </p:animScale>
                                  </p:childTnLst>
                                </p:cTn>
                              </p:par>
                              <p:par>
                                <p:cTn id="53" presetID="6" presetClass="entr" presetSubtype="16" fill="hold" nodeType="withEffect">
                                  <p:stCondLst>
                                    <p:cond delay="0"/>
                                  </p:stCondLst>
                                  <p:childTnLst>
                                    <p:set>
                                      <p:cBhvr>
                                        <p:cTn id="54" dur="1" fill="hold">
                                          <p:stCondLst>
                                            <p:cond delay="0"/>
                                          </p:stCondLst>
                                        </p:cTn>
                                        <p:tgtEl>
                                          <p:spTgt spid="6">
                                            <p:txEl>
                                              <p:pRg st="0" end="0"/>
                                            </p:txEl>
                                          </p:spTgt>
                                        </p:tgtEl>
                                        <p:attrNameLst>
                                          <p:attrName>style.visibility</p:attrName>
                                        </p:attrNameLst>
                                      </p:cBhvr>
                                      <p:to>
                                        <p:strVal val="visible"/>
                                      </p:to>
                                    </p:set>
                                    <p:animEffect transition="in" filter="circle(in)">
                                      <p:cBhvr>
                                        <p:cTn id="55" dur="2000"/>
                                        <p:tgtEl>
                                          <p:spTgt spid="6">
                                            <p:txEl>
                                              <p:pRg st="0" end="0"/>
                                            </p:txEl>
                                          </p:spTgt>
                                        </p:tgtEl>
                                      </p:cBhvr>
                                    </p:animEffect>
                                  </p:childTnLst>
                                </p:cTn>
                              </p:par>
                              <p:par>
                                <p:cTn id="56" presetID="6" presetClass="entr" presetSubtype="16" fill="hold" nodeType="withEffect">
                                  <p:stCondLst>
                                    <p:cond delay="0"/>
                                  </p:stCondLst>
                                  <p:childTnLst>
                                    <p:set>
                                      <p:cBhvr>
                                        <p:cTn id="57" dur="1" fill="hold">
                                          <p:stCondLst>
                                            <p:cond delay="0"/>
                                          </p:stCondLst>
                                        </p:cTn>
                                        <p:tgtEl>
                                          <p:spTgt spid="6">
                                            <p:txEl>
                                              <p:pRg st="1" end="1"/>
                                            </p:txEl>
                                          </p:spTgt>
                                        </p:tgtEl>
                                        <p:attrNameLst>
                                          <p:attrName>style.visibility</p:attrName>
                                        </p:attrNameLst>
                                      </p:cBhvr>
                                      <p:to>
                                        <p:strVal val="visible"/>
                                      </p:to>
                                    </p:set>
                                    <p:animEffect transition="in" filter="circle(in)">
                                      <p:cBhvr>
                                        <p:cTn id="58" dur="2000"/>
                                        <p:tgtEl>
                                          <p:spTgt spid="6">
                                            <p:txEl>
                                              <p:pRg st="1" end="1"/>
                                            </p:txEl>
                                          </p:spTgt>
                                        </p:tgtEl>
                                      </p:cBhvr>
                                    </p:animEffect>
                                  </p:childTnLst>
                                </p:cTn>
                              </p:par>
                              <p:par>
                                <p:cTn id="59" presetID="6" presetClass="entr" presetSubtype="16" fill="hold" nodeType="withEffect">
                                  <p:stCondLst>
                                    <p:cond delay="0"/>
                                  </p:stCondLst>
                                  <p:childTnLst>
                                    <p:set>
                                      <p:cBhvr>
                                        <p:cTn id="60" dur="1" fill="hold">
                                          <p:stCondLst>
                                            <p:cond delay="0"/>
                                          </p:stCondLst>
                                        </p:cTn>
                                        <p:tgtEl>
                                          <p:spTgt spid="6">
                                            <p:txEl>
                                              <p:pRg st="2" end="2"/>
                                            </p:txEl>
                                          </p:spTgt>
                                        </p:tgtEl>
                                        <p:attrNameLst>
                                          <p:attrName>style.visibility</p:attrName>
                                        </p:attrNameLst>
                                      </p:cBhvr>
                                      <p:to>
                                        <p:strVal val="visible"/>
                                      </p:to>
                                    </p:set>
                                    <p:animEffect transition="in" filter="circle(in)">
                                      <p:cBhvr>
                                        <p:cTn id="61" dur="2000"/>
                                        <p:tgtEl>
                                          <p:spTgt spid="6">
                                            <p:txEl>
                                              <p:pRg st="2" end="2"/>
                                            </p:txEl>
                                          </p:spTgt>
                                        </p:tgtEl>
                                      </p:cBhvr>
                                    </p:animEffect>
                                  </p:childTnLst>
                                </p:cTn>
                              </p:par>
                              <p:par>
                                <p:cTn id="62" presetID="6" presetClass="entr" presetSubtype="16" fill="hold" nodeType="withEffect">
                                  <p:stCondLst>
                                    <p:cond delay="0"/>
                                  </p:stCondLst>
                                  <p:childTnLst>
                                    <p:set>
                                      <p:cBhvr>
                                        <p:cTn id="63" dur="1" fill="hold">
                                          <p:stCondLst>
                                            <p:cond delay="0"/>
                                          </p:stCondLst>
                                        </p:cTn>
                                        <p:tgtEl>
                                          <p:spTgt spid="6">
                                            <p:txEl>
                                              <p:pRg st="3" end="3"/>
                                            </p:txEl>
                                          </p:spTgt>
                                        </p:tgtEl>
                                        <p:attrNameLst>
                                          <p:attrName>style.visibility</p:attrName>
                                        </p:attrNameLst>
                                      </p:cBhvr>
                                      <p:to>
                                        <p:strVal val="visible"/>
                                      </p:to>
                                    </p:set>
                                    <p:animEffect transition="in" filter="circle(in)">
                                      <p:cBhvr>
                                        <p:cTn id="64" dur="2000"/>
                                        <p:tgtEl>
                                          <p:spTgt spid="6">
                                            <p:txEl>
                                              <p:pRg st="3" end="3"/>
                                            </p:txEl>
                                          </p:spTgt>
                                        </p:tgtEl>
                                      </p:cBhvr>
                                    </p:animEffect>
                                  </p:childTnLst>
                                </p:cTn>
                              </p:par>
                              <p:par>
                                <p:cTn id="65" presetID="6" presetClass="entr" presetSubtype="16" fill="hold" nodeType="withEffect">
                                  <p:stCondLst>
                                    <p:cond delay="0"/>
                                  </p:stCondLst>
                                  <p:childTnLst>
                                    <p:set>
                                      <p:cBhvr>
                                        <p:cTn id="66" dur="1" fill="hold">
                                          <p:stCondLst>
                                            <p:cond delay="0"/>
                                          </p:stCondLst>
                                        </p:cTn>
                                        <p:tgtEl>
                                          <p:spTgt spid="6">
                                            <p:txEl>
                                              <p:pRg st="4" end="4"/>
                                            </p:txEl>
                                          </p:spTgt>
                                        </p:tgtEl>
                                        <p:attrNameLst>
                                          <p:attrName>style.visibility</p:attrName>
                                        </p:attrNameLst>
                                      </p:cBhvr>
                                      <p:to>
                                        <p:strVal val="visible"/>
                                      </p:to>
                                    </p:set>
                                    <p:animEffect transition="in" filter="circle(in)">
                                      <p:cBhvr>
                                        <p:cTn id="67" dur="2000"/>
                                        <p:tgtEl>
                                          <p:spTgt spid="6">
                                            <p:txEl>
                                              <p:pRg st="4" end="4"/>
                                            </p:txEl>
                                          </p:spTgt>
                                        </p:tgtEl>
                                      </p:cBhvr>
                                    </p:animEffect>
                                  </p:childTnLst>
                                </p:cTn>
                              </p:par>
                              <p:par>
                                <p:cTn id="68" presetID="6" presetClass="entr" presetSubtype="16" fill="hold" nodeType="withEffect">
                                  <p:stCondLst>
                                    <p:cond delay="0"/>
                                  </p:stCondLst>
                                  <p:childTnLst>
                                    <p:set>
                                      <p:cBhvr>
                                        <p:cTn id="69" dur="1" fill="hold">
                                          <p:stCondLst>
                                            <p:cond delay="0"/>
                                          </p:stCondLst>
                                        </p:cTn>
                                        <p:tgtEl>
                                          <p:spTgt spid="6">
                                            <p:txEl>
                                              <p:pRg st="5" end="5"/>
                                            </p:txEl>
                                          </p:spTgt>
                                        </p:tgtEl>
                                        <p:attrNameLst>
                                          <p:attrName>style.visibility</p:attrName>
                                        </p:attrNameLst>
                                      </p:cBhvr>
                                      <p:to>
                                        <p:strVal val="visible"/>
                                      </p:to>
                                    </p:set>
                                    <p:animEffect transition="in" filter="circle(in)">
                                      <p:cBhvr>
                                        <p:cTn id="70" dur="2000"/>
                                        <p:tgtEl>
                                          <p:spTgt spid="6">
                                            <p:txEl>
                                              <p:pRg st="5" end="5"/>
                                            </p:txEl>
                                          </p:spTgt>
                                        </p:tgtEl>
                                      </p:cBhvr>
                                    </p:animEffect>
                                  </p:childTnLst>
                                </p:cTn>
                              </p:par>
                              <p:par>
                                <p:cTn id="71" presetID="6" presetClass="entr" presetSubtype="16" fill="hold" nodeType="withEffect">
                                  <p:stCondLst>
                                    <p:cond delay="0"/>
                                  </p:stCondLst>
                                  <p:childTnLst>
                                    <p:set>
                                      <p:cBhvr>
                                        <p:cTn id="72" dur="1" fill="hold">
                                          <p:stCondLst>
                                            <p:cond delay="0"/>
                                          </p:stCondLst>
                                        </p:cTn>
                                        <p:tgtEl>
                                          <p:spTgt spid="6">
                                            <p:txEl>
                                              <p:pRg st="6" end="6"/>
                                            </p:txEl>
                                          </p:spTgt>
                                        </p:tgtEl>
                                        <p:attrNameLst>
                                          <p:attrName>style.visibility</p:attrName>
                                        </p:attrNameLst>
                                      </p:cBhvr>
                                      <p:to>
                                        <p:strVal val="visible"/>
                                      </p:to>
                                    </p:set>
                                    <p:animEffect transition="in" filter="circle(in)">
                                      <p:cBhvr>
                                        <p:cTn id="73" dur="2000"/>
                                        <p:tgtEl>
                                          <p:spTgt spid="6">
                                            <p:txEl>
                                              <p:pRg st="6" end="6"/>
                                            </p:txEl>
                                          </p:spTgt>
                                        </p:tgtEl>
                                      </p:cBhvr>
                                    </p:animEffect>
                                  </p:childTnLst>
                                </p:cTn>
                              </p:par>
                              <p:par>
                                <p:cTn id="74" presetID="6" presetClass="entr" presetSubtype="16" fill="hold" nodeType="withEffect">
                                  <p:stCondLst>
                                    <p:cond delay="0"/>
                                  </p:stCondLst>
                                  <p:childTnLst>
                                    <p:set>
                                      <p:cBhvr>
                                        <p:cTn id="75" dur="1" fill="hold">
                                          <p:stCondLst>
                                            <p:cond delay="0"/>
                                          </p:stCondLst>
                                        </p:cTn>
                                        <p:tgtEl>
                                          <p:spTgt spid="6">
                                            <p:txEl>
                                              <p:pRg st="7" end="7"/>
                                            </p:txEl>
                                          </p:spTgt>
                                        </p:tgtEl>
                                        <p:attrNameLst>
                                          <p:attrName>style.visibility</p:attrName>
                                        </p:attrNameLst>
                                      </p:cBhvr>
                                      <p:to>
                                        <p:strVal val="visible"/>
                                      </p:to>
                                    </p:set>
                                    <p:animEffect transition="in" filter="circle(in)">
                                      <p:cBhvr>
                                        <p:cTn id="76"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2"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1" name="Text Box 25"/>
          <p:cNvSpPr txBox="1">
            <a:spLocks noChangeArrowheads="1"/>
          </p:cNvSpPr>
          <p:nvPr/>
        </p:nvSpPr>
        <p:spPr bwMode="auto">
          <a:xfrm>
            <a:off x="201478" y="2597953"/>
            <a:ext cx="4664733" cy="461665"/>
          </a:xfrm>
          <a:prstGeom prst="rect">
            <a:avLst/>
          </a:prstGeom>
          <a:solidFill>
            <a:srgbClr val="00B050"/>
          </a:solidFill>
          <a:ln>
            <a:noFill/>
          </a:ln>
          <a:effectLst/>
          <a:extLst/>
        </p:spPr>
        <p:txBody>
          <a:bodyPr wrap="square">
            <a:spAutoFit/>
          </a:bodyPr>
          <a:lstStyle/>
          <a:p>
            <a:pPr algn="ctr"/>
            <a:r>
              <a:rPr lang="it-IT" sz="2400" dirty="0" smtClean="0">
                <a:latin typeface="Century Schoolbook" pitchFamily="1" charset="0"/>
              </a:rPr>
              <a:t>2. Marketing CRM Systems</a:t>
            </a:r>
            <a:endParaRPr lang="it-IT" sz="2400" dirty="0">
              <a:latin typeface="Century Schoolbook" pitchFamily="1" charset="0"/>
            </a:endParaRPr>
          </a:p>
        </p:txBody>
      </p:sp>
      <p:sp>
        <p:nvSpPr>
          <p:cNvPr id="2" name="TextBox 1"/>
          <p:cNvSpPr txBox="1"/>
          <p:nvPr/>
        </p:nvSpPr>
        <p:spPr>
          <a:xfrm>
            <a:off x="223434" y="3059618"/>
            <a:ext cx="8664574" cy="341632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marL="285750" indent="-285750">
              <a:buFont typeface="Arial" pitchFamily="34" charset="0"/>
              <a:buChar char="•"/>
            </a:pPr>
            <a:r>
              <a:rPr lang="en-US" sz="2400" dirty="0" smtClean="0">
                <a:solidFill>
                  <a:srgbClr val="FFFF00"/>
                </a:solidFill>
              </a:rPr>
              <a:t>It is the main enabler of sales</a:t>
            </a:r>
          </a:p>
          <a:p>
            <a:pPr marL="285750" indent="-285750">
              <a:buFont typeface="Arial" pitchFamily="34" charset="0"/>
              <a:buChar char="•"/>
            </a:pPr>
            <a:r>
              <a:rPr lang="en-US" sz="2400" dirty="0" smtClean="0">
                <a:solidFill>
                  <a:srgbClr val="FFFF00"/>
                </a:solidFill>
              </a:rPr>
              <a:t>Creates awareness of existing products and the new  ones</a:t>
            </a:r>
          </a:p>
          <a:p>
            <a:pPr marL="285750" indent="-285750">
              <a:buFont typeface="Arial" pitchFamily="34" charset="0"/>
              <a:buChar char="•"/>
            </a:pPr>
            <a:r>
              <a:rPr lang="en-US" sz="2400" dirty="0" smtClean="0">
                <a:solidFill>
                  <a:srgbClr val="FFFF00"/>
                </a:solidFill>
              </a:rPr>
              <a:t>It enables the marketing team to  keep track and also measure marketing campaigns in all </a:t>
            </a:r>
            <a:r>
              <a:rPr lang="en-US" sz="2400" dirty="0">
                <a:solidFill>
                  <a:srgbClr val="FFFF00"/>
                </a:solidFill>
              </a:rPr>
              <a:t> </a:t>
            </a:r>
            <a:r>
              <a:rPr lang="en-US" sz="2400" dirty="0" smtClean="0">
                <a:solidFill>
                  <a:srgbClr val="FFFF00"/>
                </a:solidFill>
              </a:rPr>
              <a:t>avenues</a:t>
            </a:r>
          </a:p>
          <a:p>
            <a:pPr marL="285750" indent="-285750">
              <a:buFont typeface="Arial" pitchFamily="34" charset="0"/>
              <a:buChar char="•"/>
            </a:pPr>
            <a:r>
              <a:rPr lang="en-US" sz="2400" dirty="0" smtClean="0">
                <a:solidFill>
                  <a:srgbClr val="FFFF00"/>
                </a:solidFill>
              </a:rPr>
              <a:t>It analyzes customer responses and other leads thus realizing an objective sales machinery </a:t>
            </a:r>
          </a:p>
          <a:p>
            <a:pPr marL="285750" indent="-285750">
              <a:buFont typeface="Arial" pitchFamily="34" charset="0"/>
              <a:buChar char="•"/>
            </a:pPr>
            <a:r>
              <a:rPr lang="en-US" sz="2400" dirty="0" smtClean="0">
                <a:solidFill>
                  <a:srgbClr val="FFFF00"/>
                </a:solidFill>
              </a:rPr>
              <a:t>Increases sales revenues by providing  credible data that enables delivery of products and services to  customers who greatly need them</a:t>
            </a:r>
            <a:endParaRPr lang="en-US" sz="2400" dirty="0">
              <a:solidFill>
                <a:srgbClr val="FFFF00"/>
              </a:solidFill>
            </a:endParaRPr>
          </a:p>
        </p:txBody>
      </p:sp>
      <p:sp>
        <p:nvSpPr>
          <p:cNvPr id="3" name="TextBox 2"/>
          <p:cNvSpPr txBox="1"/>
          <p:nvPr/>
        </p:nvSpPr>
        <p:spPr>
          <a:xfrm>
            <a:off x="228600" y="0"/>
            <a:ext cx="8664575" cy="461665"/>
          </a:xfrm>
          <a:prstGeom prst="rect">
            <a:avLst/>
          </a:prstGeom>
          <a:solidFill>
            <a:srgbClr val="7030A0"/>
          </a:solidFill>
          <a:ln>
            <a:solidFill>
              <a:srgbClr val="FF0000"/>
            </a:solidFill>
          </a:ln>
        </p:spPr>
        <p:txBody>
          <a:bodyPr wrap="square" rtlCol="0">
            <a:spAutoFit/>
          </a:bodyPr>
          <a:lstStyle/>
          <a:p>
            <a:pPr lvl="0" algn="ctr"/>
            <a:r>
              <a:rPr lang="it-IT" sz="2400" dirty="0">
                <a:solidFill>
                  <a:srgbClr val="FFC000"/>
                </a:solidFill>
                <a:effectLst>
                  <a:outerShdw blurRad="38100" dist="38100" dir="2700000" algn="tl">
                    <a:srgbClr val="000000">
                      <a:alpha val="43137"/>
                    </a:srgbClr>
                  </a:outerShdw>
                </a:effectLst>
                <a:latin typeface="Century Schoolbook" pitchFamily="1" charset="0"/>
              </a:rPr>
              <a:t>CRM MODELS</a:t>
            </a:r>
          </a:p>
        </p:txBody>
      </p:sp>
      <p:pic>
        <p:nvPicPr>
          <p:cNvPr id="5124" name="Picture 4" descr="C:\Users\PRITTY AND ETHAN\Desktop\CRM\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89446" y="464248"/>
            <a:ext cx="4003729" cy="29872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61485679"/>
      </p:ext>
    </p:extLst>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121"/>
                                        </p:tgtEl>
                                        <p:attrNameLst>
                                          <p:attrName>style.visibility</p:attrName>
                                        </p:attrNameLst>
                                      </p:cBhvr>
                                      <p:to>
                                        <p:strVal val="visible"/>
                                      </p:to>
                                    </p:set>
                                    <p:anim calcmode="lin" valueType="num">
                                      <p:cBhvr>
                                        <p:cTn id="7" dur="2000" fill="hold"/>
                                        <p:tgtEl>
                                          <p:spTgt spid="4121"/>
                                        </p:tgtEl>
                                        <p:attrNameLst>
                                          <p:attrName>ppt_w</p:attrName>
                                        </p:attrNameLst>
                                      </p:cBhvr>
                                      <p:tavLst>
                                        <p:tav tm="0">
                                          <p:val>
                                            <p:fltVal val="0"/>
                                          </p:val>
                                        </p:tav>
                                        <p:tav tm="100000">
                                          <p:val>
                                            <p:strVal val="#ppt_w"/>
                                          </p:val>
                                        </p:tav>
                                      </p:tavLst>
                                    </p:anim>
                                    <p:anim calcmode="lin" valueType="num">
                                      <p:cBhvr>
                                        <p:cTn id="8" dur="2000" fill="hold"/>
                                        <p:tgtEl>
                                          <p:spTgt spid="4121"/>
                                        </p:tgtEl>
                                        <p:attrNameLst>
                                          <p:attrName>ppt_h</p:attrName>
                                        </p:attrNameLst>
                                      </p:cBhvr>
                                      <p:tavLst>
                                        <p:tav tm="0">
                                          <p:val>
                                            <p:fltVal val="0"/>
                                          </p:val>
                                        </p:tav>
                                        <p:tav tm="100000">
                                          <p:val>
                                            <p:strVal val="#ppt_h"/>
                                          </p:val>
                                        </p:tav>
                                      </p:tavLst>
                                    </p:anim>
                                    <p:anim calcmode="lin" valueType="num">
                                      <p:cBhvr>
                                        <p:cTn id="9" dur="2000" fill="hold"/>
                                        <p:tgtEl>
                                          <p:spTgt spid="4121"/>
                                        </p:tgtEl>
                                        <p:attrNameLst>
                                          <p:attrName>style.rotation</p:attrName>
                                        </p:attrNameLst>
                                      </p:cBhvr>
                                      <p:tavLst>
                                        <p:tav tm="0">
                                          <p:val>
                                            <p:fltVal val="90"/>
                                          </p:val>
                                        </p:tav>
                                        <p:tav tm="100000">
                                          <p:val>
                                            <p:fltVal val="0"/>
                                          </p:val>
                                        </p:tav>
                                      </p:tavLst>
                                    </p:anim>
                                    <p:animEffect transition="in" filter="fade">
                                      <p:cBhvr>
                                        <p:cTn id="10" dur="2000"/>
                                        <p:tgtEl>
                                          <p:spTgt spid="412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2000" fill="hold"/>
                                        <p:tgtEl>
                                          <p:spTgt spid="2"/>
                                        </p:tgtEl>
                                        <p:attrNameLst>
                                          <p:attrName>ppt_w</p:attrName>
                                        </p:attrNameLst>
                                      </p:cBhvr>
                                      <p:tavLst>
                                        <p:tav tm="0">
                                          <p:val>
                                            <p:fltVal val="0"/>
                                          </p:val>
                                        </p:tav>
                                        <p:tav tm="100000">
                                          <p:val>
                                            <p:strVal val="#ppt_w"/>
                                          </p:val>
                                        </p:tav>
                                      </p:tavLst>
                                    </p:anim>
                                    <p:anim calcmode="lin" valueType="num">
                                      <p:cBhvr>
                                        <p:cTn id="14" dur="2000" fill="hold"/>
                                        <p:tgtEl>
                                          <p:spTgt spid="2"/>
                                        </p:tgtEl>
                                        <p:attrNameLst>
                                          <p:attrName>ppt_h</p:attrName>
                                        </p:attrNameLst>
                                      </p:cBhvr>
                                      <p:tavLst>
                                        <p:tav tm="0">
                                          <p:val>
                                            <p:fltVal val="0"/>
                                          </p:val>
                                        </p:tav>
                                        <p:tav tm="100000">
                                          <p:val>
                                            <p:strVal val="#ppt_h"/>
                                          </p:val>
                                        </p:tav>
                                      </p:tavLst>
                                    </p:anim>
                                    <p:anim calcmode="lin" valueType="num">
                                      <p:cBhvr>
                                        <p:cTn id="15" dur="2000" fill="hold"/>
                                        <p:tgtEl>
                                          <p:spTgt spid="2"/>
                                        </p:tgtEl>
                                        <p:attrNameLst>
                                          <p:attrName>style.rotation</p:attrName>
                                        </p:attrNameLst>
                                      </p:cBhvr>
                                      <p:tavLst>
                                        <p:tav tm="0">
                                          <p:val>
                                            <p:fltVal val="90"/>
                                          </p:val>
                                        </p:tav>
                                        <p:tav tm="100000">
                                          <p:val>
                                            <p:fltVal val="0"/>
                                          </p:val>
                                        </p:tav>
                                      </p:tavLst>
                                    </p:anim>
                                    <p:animEffect transition="in" filter="fade">
                                      <p:cBhvr>
                                        <p:cTn id="16" dur="2000"/>
                                        <p:tgtEl>
                                          <p:spTgt spid="2"/>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2000" fill="hold"/>
                                        <p:tgtEl>
                                          <p:spTgt spid="3"/>
                                        </p:tgtEl>
                                        <p:attrNameLst>
                                          <p:attrName>ppt_w</p:attrName>
                                        </p:attrNameLst>
                                      </p:cBhvr>
                                      <p:tavLst>
                                        <p:tav tm="0">
                                          <p:val>
                                            <p:fltVal val="0"/>
                                          </p:val>
                                        </p:tav>
                                        <p:tav tm="100000">
                                          <p:val>
                                            <p:strVal val="#ppt_w"/>
                                          </p:val>
                                        </p:tav>
                                      </p:tavLst>
                                    </p:anim>
                                    <p:anim calcmode="lin" valueType="num">
                                      <p:cBhvr>
                                        <p:cTn id="20" dur="2000" fill="hold"/>
                                        <p:tgtEl>
                                          <p:spTgt spid="3"/>
                                        </p:tgtEl>
                                        <p:attrNameLst>
                                          <p:attrName>ppt_h</p:attrName>
                                        </p:attrNameLst>
                                      </p:cBhvr>
                                      <p:tavLst>
                                        <p:tav tm="0">
                                          <p:val>
                                            <p:fltVal val="0"/>
                                          </p:val>
                                        </p:tav>
                                        <p:tav tm="100000">
                                          <p:val>
                                            <p:strVal val="#ppt_h"/>
                                          </p:val>
                                        </p:tav>
                                      </p:tavLst>
                                    </p:anim>
                                    <p:anim calcmode="lin" valueType="num">
                                      <p:cBhvr>
                                        <p:cTn id="21" dur="2000" fill="hold"/>
                                        <p:tgtEl>
                                          <p:spTgt spid="3"/>
                                        </p:tgtEl>
                                        <p:attrNameLst>
                                          <p:attrName>style.rotation</p:attrName>
                                        </p:attrNameLst>
                                      </p:cBhvr>
                                      <p:tavLst>
                                        <p:tav tm="0">
                                          <p:val>
                                            <p:fltVal val="90"/>
                                          </p:val>
                                        </p:tav>
                                        <p:tav tm="100000">
                                          <p:val>
                                            <p:fltVal val="0"/>
                                          </p:val>
                                        </p:tav>
                                      </p:tavLst>
                                    </p:anim>
                                    <p:animEffect transition="in" filter="fade">
                                      <p:cBhvr>
                                        <p:cTn id="22" dur="2000"/>
                                        <p:tgtEl>
                                          <p:spTgt spid="3"/>
                                        </p:tgtEl>
                                      </p:cBhvr>
                                    </p:animEffect>
                                  </p:childTnLst>
                                </p:cTn>
                              </p:par>
                              <p:par>
                                <p:cTn id="23" presetID="31" presetClass="entr" presetSubtype="0" fill="hold" nodeType="withEffect">
                                  <p:stCondLst>
                                    <p:cond delay="0"/>
                                  </p:stCondLst>
                                  <p:childTnLst>
                                    <p:set>
                                      <p:cBhvr>
                                        <p:cTn id="24" dur="1" fill="hold">
                                          <p:stCondLst>
                                            <p:cond delay="0"/>
                                          </p:stCondLst>
                                        </p:cTn>
                                        <p:tgtEl>
                                          <p:spTgt spid="5124"/>
                                        </p:tgtEl>
                                        <p:attrNameLst>
                                          <p:attrName>style.visibility</p:attrName>
                                        </p:attrNameLst>
                                      </p:cBhvr>
                                      <p:to>
                                        <p:strVal val="visible"/>
                                      </p:to>
                                    </p:set>
                                    <p:anim calcmode="lin" valueType="num">
                                      <p:cBhvr>
                                        <p:cTn id="25" dur="2000" fill="hold"/>
                                        <p:tgtEl>
                                          <p:spTgt spid="5124"/>
                                        </p:tgtEl>
                                        <p:attrNameLst>
                                          <p:attrName>ppt_w</p:attrName>
                                        </p:attrNameLst>
                                      </p:cBhvr>
                                      <p:tavLst>
                                        <p:tav tm="0">
                                          <p:val>
                                            <p:fltVal val="0"/>
                                          </p:val>
                                        </p:tav>
                                        <p:tav tm="100000">
                                          <p:val>
                                            <p:strVal val="#ppt_w"/>
                                          </p:val>
                                        </p:tav>
                                      </p:tavLst>
                                    </p:anim>
                                    <p:anim calcmode="lin" valueType="num">
                                      <p:cBhvr>
                                        <p:cTn id="26" dur="2000" fill="hold"/>
                                        <p:tgtEl>
                                          <p:spTgt spid="5124"/>
                                        </p:tgtEl>
                                        <p:attrNameLst>
                                          <p:attrName>ppt_h</p:attrName>
                                        </p:attrNameLst>
                                      </p:cBhvr>
                                      <p:tavLst>
                                        <p:tav tm="0">
                                          <p:val>
                                            <p:fltVal val="0"/>
                                          </p:val>
                                        </p:tav>
                                        <p:tav tm="100000">
                                          <p:val>
                                            <p:strVal val="#ppt_h"/>
                                          </p:val>
                                        </p:tav>
                                      </p:tavLst>
                                    </p:anim>
                                    <p:anim calcmode="lin" valueType="num">
                                      <p:cBhvr>
                                        <p:cTn id="27" dur="2000" fill="hold"/>
                                        <p:tgtEl>
                                          <p:spTgt spid="5124"/>
                                        </p:tgtEl>
                                        <p:attrNameLst>
                                          <p:attrName>style.rotation</p:attrName>
                                        </p:attrNameLst>
                                      </p:cBhvr>
                                      <p:tavLst>
                                        <p:tav tm="0">
                                          <p:val>
                                            <p:fltVal val="90"/>
                                          </p:val>
                                        </p:tav>
                                        <p:tav tm="100000">
                                          <p:val>
                                            <p:fltVal val="0"/>
                                          </p:val>
                                        </p:tav>
                                      </p:tavLst>
                                    </p:anim>
                                    <p:animEffect transition="in" filter="fade">
                                      <p:cBhvr>
                                        <p:cTn id="28" dur="2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1" grpId="0" animBg="1"/>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PRITTY AND ETHAN\Desktop\CRM\7.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71800" y="2335728"/>
            <a:ext cx="2424193" cy="2667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0" y="1196062"/>
            <a:ext cx="4800599" cy="523220"/>
          </a:xfrm>
          <a:prstGeom prst="rect">
            <a:avLst/>
          </a:prstGeom>
          <a:solidFill>
            <a:schemeClr val="accent5">
              <a:lumMod val="40000"/>
              <a:lumOff val="60000"/>
            </a:schemeClr>
          </a:solidFill>
        </p:spPr>
        <p:txBody>
          <a:bodyPr wrap="square" rtlCol="0">
            <a:spAutoFit/>
          </a:bodyPr>
          <a:lstStyle/>
          <a:p>
            <a:r>
              <a:rPr lang="en-US" sz="2800" dirty="0" smtClean="0">
                <a:solidFill>
                  <a:schemeClr val="bg1"/>
                </a:solidFill>
              </a:rPr>
              <a:t>3. Customer support and service</a:t>
            </a:r>
            <a:endParaRPr lang="en-US" sz="2800" dirty="0">
              <a:solidFill>
                <a:schemeClr val="bg1"/>
              </a:solidFill>
            </a:endParaRPr>
          </a:p>
        </p:txBody>
      </p:sp>
      <p:sp>
        <p:nvSpPr>
          <p:cNvPr id="3" name="TextBox 2"/>
          <p:cNvSpPr txBox="1"/>
          <p:nvPr/>
        </p:nvSpPr>
        <p:spPr>
          <a:xfrm>
            <a:off x="5395993" y="483741"/>
            <a:ext cx="3842624" cy="6370975"/>
          </a:xfrm>
          <a:prstGeom prst="rect">
            <a:avLst/>
          </a:prstGeom>
          <a:noFill/>
        </p:spPr>
        <p:txBody>
          <a:bodyPr wrap="square" rtlCol="0">
            <a:spAutoFit/>
          </a:bodyPr>
          <a:lstStyle/>
          <a:p>
            <a:pPr marL="285750" indent="-285750">
              <a:buFont typeface="Arial" pitchFamily="34" charset="0"/>
              <a:buChar char="•"/>
            </a:pPr>
            <a:r>
              <a:rPr lang="en-US" sz="2400" dirty="0" smtClean="0">
                <a:solidFill>
                  <a:srgbClr val="FFFF00"/>
                </a:solidFill>
              </a:rPr>
              <a:t>It is a very important tool which brings growth to businesses as a result of meeting the needs and demands of customers in time.</a:t>
            </a:r>
          </a:p>
          <a:p>
            <a:pPr marL="285750" indent="-285750">
              <a:buFont typeface="Arial" pitchFamily="34" charset="0"/>
              <a:buChar char="•"/>
            </a:pPr>
            <a:r>
              <a:rPr lang="en-US" sz="2400" dirty="0" smtClean="0">
                <a:solidFill>
                  <a:srgbClr val="FFFF00"/>
                </a:solidFill>
              </a:rPr>
              <a:t>It also leads to a large pool of customers by safeguarding  customer confidence.</a:t>
            </a:r>
          </a:p>
          <a:p>
            <a:pPr marL="285750" indent="-285750">
              <a:buFont typeface="Arial" pitchFamily="34" charset="0"/>
              <a:buChar char="•"/>
            </a:pPr>
            <a:r>
              <a:rPr lang="en-US" sz="2400" dirty="0" smtClean="0">
                <a:solidFill>
                  <a:srgbClr val="FFFF00"/>
                </a:solidFill>
              </a:rPr>
              <a:t>It is useful in pointing out some of the most loyal customers in a bid to reward them so that they continue to exercise their loyalty to the business. </a:t>
            </a:r>
          </a:p>
          <a:p>
            <a:pPr marL="285750" indent="-285750">
              <a:buFont typeface="Arial" pitchFamily="34" charset="0"/>
              <a:buChar char="•"/>
            </a:pPr>
            <a:endParaRPr lang="en-US" sz="2400" dirty="0">
              <a:solidFill>
                <a:srgbClr val="FFFF00"/>
              </a:solidFill>
            </a:endParaRPr>
          </a:p>
        </p:txBody>
      </p:sp>
      <p:sp>
        <p:nvSpPr>
          <p:cNvPr id="9" name="TextBox 8"/>
          <p:cNvSpPr txBox="1"/>
          <p:nvPr/>
        </p:nvSpPr>
        <p:spPr>
          <a:xfrm>
            <a:off x="228600" y="0"/>
            <a:ext cx="8664575" cy="461665"/>
          </a:xfrm>
          <a:prstGeom prst="rect">
            <a:avLst/>
          </a:prstGeom>
          <a:solidFill>
            <a:srgbClr val="7030A0"/>
          </a:solidFill>
          <a:ln>
            <a:solidFill>
              <a:srgbClr val="00CCFF"/>
            </a:solidFill>
          </a:ln>
        </p:spPr>
        <p:txBody>
          <a:bodyPr wrap="square" rtlCol="0">
            <a:spAutoFit/>
          </a:bodyPr>
          <a:lstStyle/>
          <a:p>
            <a:pPr lvl="0" algn="ctr"/>
            <a:r>
              <a:rPr lang="it-IT" sz="2400" dirty="0">
                <a:solidFill>
                  <a:srgbClr val="FFC000"/>
                </a:solidFill>
                <a:effectLst>
                  <a:outerShdw blurRad="38100" dist="38100" dir="2700000" algn="tl">
                    <a:srgbClr val="000000">
                      <a:alpha val="43137"/>
                    </a:srgbClr>
                  </a:outerShdw>
                </a:effectLst>
                <a:latin typeface="Century Schoolbook" pitchFamily="1" charset="0"/>
              </a:rPr>
              <a:t>CRM MODELS</a:t>
            </a:r>
          </a:p>
        </p:txBody>
      </p:sp>
      <p:sp>
        <p:nvSpPr>
          <p:cNvPr id="6" name="TextBox 5"/>
          <p:cNvSpPr txBox="1"/>
          <p:nvPr/>
        </p:nvSpPr>
        <p:spPr>
          <a:xfrm>
            <a:off x="-152400" y="1719282"/>
            <a:ext cx="3276600" cy="4893647"/>
          </a:xfrm>
          <a:prstGeom prst="rect">
            <a:avLst/>
          </a:prstGeom>
          <a:noFill/>
        </p:spPr>
        <p:txBody>
          <a:bodyPr wrap="square" rtlCol="0">
            <a:spAutoFit/>
          </a:bodyPr>
          <a:lstStyle/>
          <a:p>
            <a:pPr marL="285750" indent="-285750">
              <a:buFont typeface="Arial" pitchFamily="34" charset="0"/>
              <a:buChar char="•"/>
            </a:pPr>
            <a:r>
              <a:rPr lang="en-US" sz="2400" dirty="0">
                <a:solidFill>
                  <a:srgbClr val="FFFF00"/>
                </a:solidFill>
              </a:rPr>
              <a:t>It is largely used to give a positive image of the business to the general public thereby attracting more and more customers.</a:t>
            </a:r>
          </a:p>
          <a:p>
            <a:pPr marL="285750" indent="-285750">
              <a:buFont typeface="Arial" pitchFamily="34" charset="0"/>
              <a:buChar char="•"/>
            </a:pPr>
            <a:r>
              <a:rPr lang="en-US" sz="2400" dirty="0">
                <a:solidFill>
                  <a:srgbClr val="FFFF00"/>
                </a:solidFill>
              </a:rPr>
              <a:t>Its is a</a:t>
            </a:r>
            <a:r>
              <a:rPr lang="en-US" sz="2400" dirty="0" smtClean="0">
                <a:solidFill>
                  <a:srgbClr val="FFFF00"/>
                </a:solidFill>
              </a:rPr>
              <a:t>t the same time used </a:t>
            </a:r>
            <a:r>
              <a:rPr lang="en-US" sz="2400" dirty="0">
                <a:solidFill>
                  <a:srgbClr val="FFFF00"/>
                </a:solidFill>
              </a:rPr>
              <a:t>to by businesses as a an effective means of </a:t>
            </a:r>
            <a:r>
              <a:rPr lang="en-US" sz="2400" dirty="0" smtClean="0">
                <a:solidFill>
                  <a:srgbClr val="FFFF00"/>
                </a:solidFill>
              </a:rPr>
              <a:t>creating, </a:t>
            </a:r>
            <a:r>
              <a:rPr lang="en-US" sz="2400" dirty="0">
                <a:solidFill>
                  <a:srgbClr val="FFFF00"/>
                </a:solidFill>
              </a:rPr>
              <a:t>assigning and managing the requests made by their customers.</a:t>
            </a:r>
          </a:p>
        </p:txBody>
      </p:sp>
      <p:sp>
        <p:nvSpPr>
          <p:cNvPr id="7" name="Right Arrow 6"/>
          <p:cNvSpPr/>
          <p:nvPr/>
        </p:nvSpPr>
        <p:spPr>
          <a:xfrm>
            <a:off x="5383076" y="507909"/>
            <a:ext cx="351012" cy="3830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5395992" y="2738034"/>
            <a:ext cx="351011"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5383076" y="4166105"/>
            <a:ext cx="395000" cy="3296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292892" y="1716378"/>
            <a:ext cx="489204" cy="4307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260604" y="3865757"/>
            <a:ext cx="489204" cy="5031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63198763"/>
      </p:ext>
    </p:extLst>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6146"/>
                                        </p:tgtEl>
                                        <p:attrNameLst>
                                          <p:attrName>r</p:attrName>
                                        </p:attrNameLst>
                                      </p:cBhvr>
                                    </p:animRot>
                                  </p:childTnLst>
                                </p:cTn>
                              </p:par>
                              <p:par>
                                <p:cTn id="7" presetID="8" presetClass="emph" presetSubtype="0" fill="hold" grpId="0" nodeType="withEffect">
                                  <p:stCondLst>
                                    <p:cond delay="0"/>
                                  </p:stCondLst>
                                  <p:childTnLst>
                                    <p:animRot by="21600000">
                                      <p:cBhvr>
                                        <p:cTn id="8" dur="2000" fill="hold"/>
                                        <p:tgtEl>
                                          <p:spTgt spid="4"/>
                                        </p:tgtEl>
                                        <p:attrNameLst>
                                          <p:attrName>r</p:attrName>
                                        </p:attrNameLst>
                                      </p:cBhvr>
                                    </p:animRot>
                                  </p:childTnLst>
                                </p:cTn>
                              </p:par>
                              <p:par>
                                <p:cTn id="9" presetID="8" presetClass="emph" presetSubtype="0" fill="hold" grpId="0" nodeType="withEffect">
                                  <p:stCondLst>
                                    <p:cond delay="0"/>
                                  </p:stCondLst>
                                  <p:childTnLst>
                                    <p:animRot by="21600000">
                                      <p:cBhvr>
                                        <p:cTn id="10" dur="2000" fill="hold"/>
                                        <p:tgtEl>
                                          <p:spTgt spid="3"/>
                                        </p:tgtEl>
                                        <p:attrNameLst>
                                          <p:attrName>r</p:attrName>
                                        </p:attrNameLst>
                                      </p:cBhvr>
                                    </p:animRot>
                                  </p:childTnLst>
                                </p:cTn>
                              </p:par>
                              <p:par>
                                <p:cTn id="11" presetID="8" presetClass="emph" presetSubtype="0" fill="hold" grpId="0" nodeType="withEffect">
                                  <p:stCondLst>
                                    <p:cond delay="0"/>
                                  </p:stCondLst>
                                  <p:childTnLst>
                                    <p:animRot by="21600000">
                                      <p:cBhvr>
                                        <p:cTn id="12" dur="2000" fill="hold"/>
                                        <p:tgtEl>
                                          <p:spTgt spid="9"/>
                                        </p:tgtEl>
                                        <p:attrNameLst>
                                          <p:attrName>r</p:attrName>
                                        </p:attrNameLst>
                                      </p:cBhvr>
                                    </p:animRot>
                                  </p:childTnLst>
                                </p:cTn>
                              </p:par>
                              <p:par>
                                <p:cTn id="13" presetID="8" presetClass="emph" presetSubtype="0" fill="hold" grpId="0" nodeType="withEffect">
                                  <p:stCondLst>
                                    <p:cond delay="0"/>
                                  </p:stCondLst>
                                  <p:childTnLst>
                                    <p:animRot by="21600000">
                                      <p:cBhvr>
                                        <p:cTn id="14" dur="2000" fill="hold"/>
                                        <p:tgtEl>
                                          <p:spTgt spid="6"/>
                                        </p:tgtEl>
                                        <p:attrNameLst>
                                          <p:attrName>r</p:attrName>
                                        </p:attrNameLst>
                                      </p:cBhvr>
                                    </p:animRot>
                                  </p:childTnLst>
                                </p:cTn>
                              </p:par>
                              <p:par>
                                <p:cTn id="15" presetID="8" presetClass="emph" presetSubtype="0" fill="hold" grpId="0" nodeType="withEffect">
                                  <p:stCondLst>
                                    <p:cond delay="0"/>
                                  </p:stCondLst>
                                  <p:childTnLst>
                                    <p:animRot by="21600000">
                                      <p:cBhvr>
                                        <p:cTn id="16" dur="2000" fill="hold"/>
                                        <p:tgtEl>
                                          <p:spTgt spid="7"/>
                                        </p:tgtEl>
                                        <p:attrNameLst>
                                          <p:attrName>r</p:attrName>
                                        </p:attrNameLst>
                                      </p:cBhvr>
                                    </p:animRot>
                                  </p:childTnLst>
                                </p:cTn>
                              </p:par>
                              <p:par>
                                <p:cTn id="17" presetID="8" presetClass="emph" presetSubtype="0" fill="hold" grpId="0" nodeType="withEffect">
                                  <p:stCondLst>
                                    <p:cond delay="0"/>
                                  </p:stCondLst>
                                  <p:childTnLst>
                                    <p:animRot by="21600000">
                                      <p:cBhvr>
                                        <p:cTn id="18" dur="2000" fill="hold"/>
                                        <p:tgtEl>
                                          <p:spTgt spid="8"/>
                                        </p:tgtEl>
                                        <p:attrNameLst>
                                          <p:attrName>r</p:attrName>
                                        </p:attrNameLst>
                                      </p:cBhvr>
                                    </p:animRot>
                                  </p:childTnLst>
                                </p:cTn>
                              </p:par>
                              <p:par>
                                <p:cTn id="19" presetID="8" presetClass="emph" presetSubtype="0" fill="hold" grpId="0" nodeType="withEffect">
                                  <p:stCondLst>
                                    <p:cond delay="0"/>
                                  </p:stCondLst>
                                  <p:childTnLst>
                                    <p:animRot by="21600000">
                                      <p:cBhvr>
                                        <p:cTn id="20" dur="2000" fill="hold"/>
                                        <p:tgtEl>
                                          <p:spTgt spid="10"/>
                                        </p:tgtEl>
                                        <p:attrNameLst>
                                          <p:attrName>r</p:attrName>
                                        </p:attrNameLst>
                                      </p:cBhvr>
                                    </p:animRot>
                                  </p:childTnLst>
                                </p:cTn>
                              </p:par>
                              <p:par>
                                <p:cTn id="21" presetID="8" presetClass="emph" presetSubtype="0" fill="hold" grpId="0" nodeType="withEffect">
                                  <p:stCondLst>
                                    <p:cond delay="0"/>
                                  </p:stCondLst>
                                  <p:childTnLst>
                                    <p:animRot by="21600000">
                                      <p:cBhvr>
                                        <p:cTn id="22" dur="2000" fill="hold"/>
                                        <p:tgtEl>
                                          <p:spTgt spid="11"/>
                                        </p:tgtEl>
                                        <p:attrNameLst>
                                          <p:attrName>r</p:attrName>
                                        </p:attrNameLst>
                                      </p:cBhvr>
                                    </p:animRot>
                                  </p:childTnLst>
                                </p:cTn>
                              </p:par>
                              <p:par>
                                <p:cTn id="23" presetID="8" presetClass="emph" presetSubtype="0" fill="hold" grpId="0" nodeType="withEffect">
                                  <p:stCondLst>
                                    <p:cond delay="0"/>
                                  </p:stCondLst>
                                  <p:childTnLst>
                                    <p:animRot by="21600000">
                                      <p:cBhvr>
                                        <p:cTn id="24" dur="2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9" grpId="0" animBg="1"/>
      <p:bldP spid="6" grpId="0"/>
      <p:bldP spid="7" grpId="0" animBg="1"/>
      <p:bldP spid="8"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83798" y="516652"/>
            <a:ext cx="5751161" cy="523220"/>
          </a:xfrm>
          <a:prstGeom prst="rect">
            <a:avLst/>
          </a:prstGeom>
          <a:solidFill>
            <a:schemeClr val="accent1">
              <a:lumMod val="20000"/>
              <a:lumOff val="80000"/>
            </a:schemeClr>
          </a:solidFill>
        </p:spPr>
        <p:txBody>
          <a:bodyPr wrap="square" rtlCol="0">
            <a:spAutoFit/>
          </a:bodyPr>
          <a:lstStyle/>
          <a:p>
            <a:r>
              <a:rPr lang="en-US" sz="2800" dirty="0" smtClean="0">
                <a:solidFill>
                  <a:srgbClr val="00B0F0"/>
                </a:solidFill>
              </a:rPr>
              <a:t>4. Business intelligence systems</a:t>
            </a:r>
          </a:p>
        </p:txBody>
      </p:sp>
      <p:pic>
        <p:nvPicPr>
          <p:cNvPr id="6148" name="Picture 4" descr="C:\Users\PRITTY AND ETHAN\Desktop\CRM\crm_internship.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5094" y="4047964"/>
            <a:ext cx="3505200" cy="319103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3405753" y="1039872"/>
            <a:ext cx="5751162" cy="3785652"/>
          </a:xfrm>
          <a:prstGeom prst="rect">
            <a:avLst/>
          </a:prstGeom>
          <a:solidFill>
            <a:schemeClr val="tx2">
              <a:lumMod val="25000"/>
            </a:schemeClr>
          </a:solidFill>
        </p:spPr>
        <p:txBody>
          <a:bodyPr wrap="square" rtlCol="0">
            <a:spAutoFit/>
          </a:bodyPr>
          <a:lstStyle/>
          <a:p>
            <a:pPr marL="285750" indent="-285750">
              <a:buFont typeface="Arial" pitchFamily="34" charset="0"/>
              <a:buChar char="•"/>
            </a:pPr>
            <a:r>
              <a:rPr lang="en-US" sz="2400" dirty="0" smtClean="0">
                <a:solidFill>
                  <a:schemeClr val="accent6">
                    <a:lumMod val="40000"/>
                    <a:lumOff val="60000"/>
                  </a:schemeClr>
                </a:solidFill>
              </a:rPr>
              <a:t>It consists of technologies, methodologies, processes and other mechanisms used by the marketing department to collect and utilize big volumes of data from the market in expanding its horizons in the market  in relation to its goods and services offered by the business.</a:t>
            </a:r>
          </a:p>
          <a:p>
            <a:pPr marL="285750" indent="-285750">
              <a:buFont typeface="Arial" pitchFamily="34" charset="0"/>
              <a:buChar char="•"/>
            </a:pPr>
            <a:r>
              <a:rPr lang="en-US" sz="2400" dirty="0" smtClean="0">
                <a:solidFill>
                  <a:schemeClr val="accent6">
                    <a:lumMod val="40000"/>
                    <a:lumOff val="60000"/>
                  </a:schemeClr>
                </a:solidFill>
              </a:rPr>
              <a:t>It leads to a higher degree of market competence of the businesses involved.</a:t>
            </a:r>
          </a:p>
          <a:p>
            <a:endParaRPr lang="en-US" sz="2400" dirty="0">
              <a:solidFill>
                <a:schemeClr val="accent6">
                  <a:lumMod val="40000"/>
                  <a:lumOff val="60000"/>
                </a:schemeClr>
              </a:solidFill>
            </a:endParaRPr>
          </a:p>
        </p:txBody>
      </p:sp>
      <p:sp>
        <p:nvSpPr>
          <p:cNvPr id="6" name="TextBox 5"/>
          <p:cNvSpPr txBox="1"/>
          <p:nvPr/>
        </p:nvSpPr>
        <p:spPr>
          <a:xfrm>
            <a:off x="18082" y="715854"/>
            <a:ext cx="3365716" cy="95410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800" dirty="0" smtClean="0">
                <a:solidFill>
                  <a:srgbClr val="00B0F0"/>
                </a:solidFill>
              </a:rPr>
              <a:t>5. Sales Analytics (CRM) systems </a:t>
            </a:r>
            <a:endParaRPr lang="en-US" sz="2800" dirty="0">
              <a:solidFill>
                <a:srgbClr val="00B0F0"/>
              </a:solidFill>
            </a:endParaRPr>
          </a:p>
        </p:txBody>
      </p:sp>
      <p:sp>
        <p:nvSpPr>
          <p:cNvPr id="8" name="TextBox 7"/>
          <p:cNvSpPr txBox="1"/>
          <p:nvPr/>
        </p:nvSpPr>
        <p:spPr>
          <a:xfrm>
            <a:off x="0" y="1595021"/>
            <a:ext cx="3383797" cy="526297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marL="342900" indent="-342900">
              <a:buFont typeface="Arial" pitchFamily="34" charset="0"/>
              <a:buChar char="•"/>
            </a:pPr>
            <a:r>
              <a:rPr lang="en-US" sz="2400" dirty="0" smtClean="0">
                <a:solidFill>
                  <a:srgbClr val="FFFF00"/>
                </a:solidFill>
              </a:rPr>
              <a:t>It is closely related to the sales automation model</a:t>
            </a:r>
          </a:p>
          <a:p>
            <a:pPr marL="342900" indent="-342900">
              <a:buFont typeface="Arial" pitchFamily="34" charset="0"/>
              <a:buChar char="•"/>
            </a:pPr>
            <a:r>
              <a:rPr lang="en-US" sz="2400" dirty="0" smtClean="0">
                <a:solidFill>
                  <a:srgbClr val="FFFF00"/>
                </a:solidFill>
              </a:rPr>
              <a:t>Helps in trailing the customer preferences and activities that are technical and in turn making it easier for the marketing team to plan and carry out campaigns directed toward particular customer preferences and actions</a:t>
            </a:r>
            <a:endParaRPr lang="en-US" sz="2400" dirty="0">
              <a:solidFill>
                <a:srgbClr val="FFFF00"/>
              </a:solidFill>
            </a:endParaRPr>
          </a:p>
        </p:txBody>
      </p:sp>
      <p:sp>
        <p:nvSpPr>
          <p:cNvPr id="12" name="TextBox 11"/>
          <p:cNvSpPr txBox="1"/>
          <p:nvPr/>
        </p:nvSpPr>
        <p:spPr>
          <a:xfrm>
            <a:off x="228600" y="0"/>
            <a:ext cx="8664575" cy="461665"/>
          </a:xfrm>
          <a:prstGeom prst="rect">
            <a:avLst/>
          </a:prstGeom>
          <a:solidFill>
            <a:srgbClr val="7030A0"/>
          </a:solidFill>
          <a:ln>
            <a:solidFill>
              <a:schemeClr val="bg2"/>
            </a:solidFill>
          </a:ln>
        </p:spPr>
        <p:txBody>
          <a:bodyPr wrap="square" rtlCol="0">
            <a:spAutoFit/>
          </a:bodyPr>
          <a:lstStyle/>
          <a:p>
            <a:pPr lvl="0" algn="ctr"/>
            <a:r>
              <a:rPr lang="it-IT" sz="2400" dirty="0">
                <a:solidFill>
                  <a:srgbClr val="FFC000"/>
                </a:solidFill>
                <a:effectLst>
                  <a:outerShdw blurRad="38100" dist="38100" dir="2700000" algn="tl">
                    <a:srgbClr val="000000">
                      <a:alpha val="43137"/>
                    </a:srgbClr>
                  </a:outerShdw>
                </a:effectLst>
                <a:latin typeface="Century Schoolbook" pitchFamily="1" charset="0"/>
              </a:rPr>
              <a:t>CRM MODELS</a:t>
            </a:r>
          </a:p>
        </p:txBody>
      </p:sp>
    </p:spTree>
    <p:extLst>
      <p:ext uri="{BB962C8B-B14F-4D97-AF65-F5344CB8AC3E}">
        <p14:creationId xmlns:p14="http://schemas.microsoft.com/office/powerpoint/2010/main" xmlns="" val="1502114887"/>
      </p:ext>
    </p:extLst>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fade">
                                      <p:cBhvr>
                                        <p:cTn id="12" dur="2000"/>
                                        <p:tgtEl>
                                          <p:spTgt spid="6148"/>
                                        </p:tgtEl>
                                      </p:cBhvr>
                                    </p:animEffect>
                                    <p:anim calcmode="lin" valueType="num">
                                      <p:cBhvr>
                                        <p:cTn id="13" dur="2000" fill="hold"/>
                                        <p:tgtEl>
                                          <p:spTgt spid="6148"/>
                                        </p:tgtEl>
                                        <p:attrNameLst>
                                          <p:attrName>ppt_w</p:attrName>
                                        </p:attrNameLst>
                                      </p:cBhvr>
                                      <p:tavLst>
                                        <p:tav tm="0" fmla="#ppt_w*sin(2.5*pi*$)">
                                          <p:val>
                                            <p:fltVal val="0"/>
                                          </p:val>
                                        </p:tav>
                                        <p:tav tm="100000">
                                          <p:val>
                                            <p:fltVal val="1"/>
                                          </p:val>
                                        </p:tav>
                                      </p:tavLst>
                                    </p:anim>
                                    <p:anim calcmode="lin" valueType="num">
                                      <p:cBhvr>
                                        <p:cTn id="14" dur="2000" fill="hold"/>
                                        <p:tgtEl>
                                          <p:spTgt spid="6148"/>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ppt_w</p:attrName>
                                        </p:attrNameLst>
                                      </p:cBhvr>
                                      <p:tavLst>
                                        <p:tav tm="0" fmla="#ppt_w*sin(2.5*pi*$)">
                                          <p:val>
                                            <p:fltVal val="0"/>
                                          </p:val>
                                        </p:tav>
                                        <p:tav tm="100000">
                                          <p:val>
                                            <p:fltVal val="1"/>
                                          </p:val>
                                        </p:tav>
                                      </p:tavLst>
                                    </p:anim>
                                    <p:anim calcmode="lin" valueType="num">
                                      <p:cBhvr>
                                        <p:cTn id="19" dur="2000" fill="hold"/>
                                        <p:tgtEl>
                                          <p:spTgt spid="5"/>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anim calcmode="lin" valueType="num">
                                      <p:cBhvr>
                                        <p:cTn id="23" dur="2000" fill="hold"/>
                                        <p:tgtEl>
                                          <p:spTgt spid="6"/>
                                        </p:tgtEl>
                                        <p:attrNameLst>
                                          <p:attrName>ppt_w</p:attrName>
                                        </p:attrNameLst>
                                      </p:cBhvr>
                                      <p:tavLst>
                                        <p:tav tm="0" fmla="#ppt_w*sin(2.5*pi*$)">
                                          <p:val>
                                            <p:fltVal val="0"/>
                                          </p:val>
                                        </p:tav>
                                        <p:tav tm="100000">
                                          <p:val>
                                            <p:fltVal val="1"/>
                                          </p:val>
                                        </p:tav>
                                      </p:tavLst>
                                    </p:anim>
                                    <p:anim calcmode="lin" valueType="num">
                                      <p:cBhvr>
                                        <p:cTn id="24" dur="2000" fill="hold"/>
                                        <p:tgtEl>
                                          <p:spTgt spid="6"/>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anim calcmode="lin" valueType="num">
                                      <p:cBhvr>
                                        <p:cTn id="28" dur="2000" fill="hold"/>
                                        <p:tgtEl>
                                          <p:spTgt spid="8"/>
                                        </p:tgtEl>
                                        <p:attrNameLst>
                                          <p:attrName>ppt_w</p:attrName>
                                        </p:attrNameLst>
                                      </p:cBhvr>
                                      <p:tavLst>
                                        <p:tav tm="0" fmla="#ppt_w*sin(2.5*pi*$)">
                                          <p:val>
                                            <p:fltVal val="0"/>
                                          </p:val>
                                        </p:tav>
                                        <p:tav tm="100000">
                                          <p:val>
                                            <p:fltVal val="1"/>
                                          </p:val>
                                        </p:tav>
                                      </p:tavLst>
                                    </p:anim>
                                    <p:anim calcmode="lin" valueType="num">
                                      <p:cBhvr>
                                        <p:cTn id="29" dur="2000" fill="hold"/>
                                        <p:tgtEl>
                                          <p:spTgt spid="8"/>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2000"/>
                                        <p:tgtEl>
                                          <p:spTgt spid="12"/>
                                        </p:tgtEl>
                                      </p:cBhvr>
                                    </p:animEffect>
                                    <p:anim calcmode="lin" valueType="num">
                                      <p:cBhvr>
                                        <p:cTn id="33" dur="2000" fill="hold"/>
                                        <p:tgtEl>
                                          <p:spTgt spid="12"/>
                                        </p:tgtEl>
                                        <p:attrNameLst>
                                          <p:attrName>ppt_w</p:attrName>
                                        </p:attrNameLst>
                                      </p:cBhvr>
                                      <p:tavLst>
                                        <p:tav tm="0" fmla="#ppt_w*sin(2.5*pi*$)">
                                          <p:val>
                                            <p:fltVal val="0"/>
                                          </p:val>
                                        </p:tav>
                                        <p:tav tm="100000">
                                          <p:val>
                                            <p:fltVal val="1"/>
                                          </p:val>
                                        </p:tav>
                                      </p:tavLst>
                                    </p:anim>
                                    <p:anim calcmode="lin" valueType="num">
                                      <p:cBhvr>
                                        <p:cTn id="34"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pic>
        <p:nvPicPr>
          <p:cNvPr id="2" name="Picture 2" descr="barra%204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8313" y="765175"/>
            <a:ext cx="8424862" cy="96838"/>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3" descr="barra%204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88350" y="260350"/>
            <a:ext cx="85725" cy="748823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468313" y="140659"/>
            <a:ext cx="7602253" cy="584775"/>
          </a:xfrm>
          <a:prstGeom prst="rect">
            <a:avLst/>
          </a:prstGeom>
          <a:noFill/>
        </p:spPr>
        <p:txBody>
          <a:bodyPr wrap="square" rtlCol="0">
            <a:spAutoFit/>
          </a:bodyPr>
          <a:lstStyle/>
          <a:p>
            <a:pPr algn="ctr"/>
            <a:r>
              <a:rPr lang="it-IT" sz="3200" dirty="0" smtClean="0">
                <a:solidFill>
                  <a:srgbClr val="002060"/>
                </a:solidFill>
                <a:effectLst>
                  <a:outerShdw blurRad="38100" dist="38100" dir="2700000" algn="tl">
                    <a:srgbClr val="000000">
                      <a:alpha val="43137"/>
                    </a:srgbClr>
                  </a:outerShdw>
                </a:effectLst>
                <a:latin typeface="Century Schoolbook" pitchFamily="1" charset="0"/>
              </a:rPr>
              <a:t>Cloud Computing Marketing Strategy</a:t>
            </a:r>
            <a:endParaRPr lang="it-IT" sz="3200" dirty="0">
              <a:solidFill>
                <a:srgbClr val="002060"/>
              </a:solidFill>
              <a:effectLst>
                <a:outerShdw blurRad="38100" dist="38100" dir="2700000" algn="tl">
                  <a:srgbClr val="000000">
                    <a:alpha val="43137"/>
                  </a:srgbClr>
                </a:outerShdw>
              </a:effectLst>
              <a:latin typeface="Century Schoolbook" pitchFamily="1" charset="0"/>
            </a:endParaRPr>
          </a:p>
        </p:txBody>
      </p:sp>
      <p:pic>
        <p:nvPicPr>
          <p:cNvPr id="7172" name="Picture 4" descr="C:\Users\PRITTY AND ETHAN\Desktop\CRM\11.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041" y="852972"/>
            <a:ext cx="4457054" cy="317474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4466094" y="886552"/>
            <a:ext cx="3922255" cy="1200329"/>
          </a:xfrm>
          <a:prstGeom prst="rect">
            <a:avLst/>
          </a:prstGeom>
          <a:solidFill>
            <a:schemeClr val="accent1">
              <a:lumMod val="60000"/>
              <a:lumOff val="40000"/>
            </a:schemeClr>
          </a:solidFill>
        </p:spPr>
        <p:txBody>
          <a:bodyPr wrap="square" rtlCol="0">
            <a:spAutoFit/>
          </a:bodyPr>
          <a:lstStyle/>
          <a:p>
            <a:r>
              <a:rPr lang="en-US" dirty="0" smtClean="0"/>
              <a:t>Cloud computing is essential in enhancing the interaction between the customers and the organizations themselves. </a:t>
            </a:r>
            <a:endParaRPr lang="en-US" dirty="0"/>
          </a:p>
        </p:txBody>
      </p:sp>
      <p:sp>
        <p:nvSpPr>
          <p:cNvPr id="7" name="TextBox 6"/>
          <p:cNvSpPr txBox="1"/>
          <p:nvPr/>
        </p:nvSpPr>
        <p:spPr>
          <a:xfrm>
            <a:off x="4466094" y="2086881"/>
            <a:ext cx="3922254" cy="2308324"/>
          </a:xfrm>
          <a:prstGeom prst="rect">
            <a:avLst/>
          </a:prstGeom>
          <a:solidFill>
            <a:schemeClr val="accent1">
              <a:lumMod val="60000"/>
              <a:lumOff val="40000"/>
            </a:schemeClr>
          </a:solidFill>
        </p:spPr>
        <p:txBody>
          <a:bodyPr wrap="square" rtlCol="0">
            <a:spAutoFit/>
          </a:bodyPr>
          <a:lstStyle/>
          <a:p>
            <a:r>
              <a:rPr lang="en-US" dirty="0" smtClean="0"/>
              <a:t>Through this platform, the two parties can engage in direct interactions, network functions or cold calls as part of the sales endeavors.</a:t>
            </a:r>
          </a:p>
          <a:p>
            <a:r>
              <a:rPr lang="en-US" dirty="0" smtClean="0"/>
              <a:t>Certainly, cloud computing strategies are defined by the kind of customer relationship management that a certain organization will seek to deploy.</a:t>
            </a:r>
            <a:endParaRPr lang="en-US" dirty="0"/>
          </a:p>
        </p:txBody>
      </p:sp>
      <p:sp>
        <p:nvSpPr>
          <p:cNvPr id="8" name="TextBox 7"/>
          <p:cNvSpPr txBox="1"/>
          <p:nvPr/>
        </p:nvSpPr>
        <p:spPr>
          <a:xfrm>
            <a:off x="-9041" y="4004468"/>
            <a:ext cx="4475136"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000" dirty="0" smtClean="0"/>
              <a:t>This is achieved through;</a:t>
            </a:r>
            <a:endParaRPr lang="en-US" sz="2000" dirty="0"/>
          </a:p>
        </p:txBody>
      </p:sp>
      <p:sp>
        <p:nvSpPr>
          <p:cNvPr id="9" name="TextBox 8"/>
          <p:cNvSpPr txBox="1"/>
          <p:nvPr/>
        </p:nvSpPr>
        <p:spPr>
          <a:xfrm>
            <a:off x="-9043" y="4404578"/>
            <a:ext cx="8440255" cy="255454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000" b="1" dirty="0" smtClean="0">
                <a:solidFill>
                  <a:schemeClr val="accent6"/>
                </a:solidFill>
              </a:rPr>
              <a:t>1.Enabling of </a:t>
            </a:r>
            <a:r>
              <a:rPr lang="en-US" sz="2000" b="1" dirty="0">
                <a:solidFill>
                  <a:schemeClr val="accent6"/>
                </a:solidFill>
              </a:rPr>
              <a:t>E</a:t>
            </a:r>
            <a:r>
              <a:rPr lang="en-US" sz="2000" b="1" dirty="0" smtClean="0">
                <a:solidFill>
                  <a:schemeClr val="accent6"/>
                </a:solidFill>
              </a:rPr>
              <a:t>ffective </a:t>
            </a:r>
            <a:r>
              <a:rPr lang="en-US" sz="2000" b="1" dirty="0">
                <a:solidFill>
                  <a:schemeClr val="accent6"/>
                </a:solidFill>
              </a:rPr>
              <a:t>M</a:t>
            </a:r>
            <a:r>
              <a:rPr lang="en-US" sz="2000" b="1" dirty="0" smtClean="0">
                <a:solidFill>
                  <a:schemeClr val="accent6"/>
                </a:solidFill>
              </a:rPr>
              <a:t>arketing Messages</a:t>
            </a:r>
          </a:p>
          <a:p>
            <a:pPr algn="ctr"/>
            <a:r>
              <a:rPr lang="en-US" sz="2000" dirty="0" smtClean="0"/>
              <a:t>It involves the development of a marketing message to be used by a business. The message must meet the needs of the organization. Its elements are;</a:t>
            </a:r>
          </a:p>
          <a:p>
            <a:pPr algn="ctr"/>
            <a:r>
              <a:rPr lang="en-US" sz="2000" dirty="0" smtClean="0"/>
              <a:t>i. An action call </a:t>
            </a:r>
          </a:p>
          <a:p>
            <a:pPr algn="ctr"/>
            <a:r>
              <a:rPr lang="en-US" sz="2000" dirty="0" smtClean="0"/>
              <a:t>ii. A client testimonial</a:t>
            </a:r>
          </a:p>
          <a:p>
            <a:pPr algn="ctr"/>
            <a:r>
              <a:rPr lang="en-US" sz="2000" dirty="0" smtClean="0"/>
              <a:t>iii. A query form that has an emotional</a:t>
            </a:r>
          </a:p>
          <a:p>
            <a:pPr algn="ctr"/>
            <a:r>
              <a:rPr lang="en-US" sz="2000" dirty="0"/>
              <a:t> </a:t>
            </a:r>
            <a:r>
              <a:rPr lang="en-US" sz="2000" dirty="0" smtClean="0"/>
              <a:t>    message and a pain point description</a:t>
            </a:r>
          </a:p>
          <a:p>
            <a:pPr marL="514350" indent="-514350" algn="ctr">
              <a:buAutoNum type="romanLcPeriod"/>
            </a:pPr>
            <a:endParaRPr lang="en-US" sz="2000" dirty="0"/>
          </a:p>
        </p:txBody>
      </p:sp>
    </p:spTree>
    <p:extLst>
      <p:ext uri="{BB962C8B-B14F-4D97-AF65-F5344CB8AC3E}">
        <p14:creationId xmlns:p14="http://schemas.microsoft.com/office/powerpoint/2010/main" xmlns="" val="2349345911"/>
      </p:ext>
    </p:extLst>
  </p:cSld>
  <p:clrMapOvr>
    <a:masterClrMapping/>
  </p:clrMapOvr>
  <mc:AlternateContent xmlns:mc="http://schemas.openxmlformats.org/markup-compatibility/2006">
    <mc:Choice xmlns:p14="http://schemas.microsoft.com/office/powerpoint/2010/main" xmlns=""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360"/>
                                          </p:val>
                                        </p:tav>
                                        <p:tav tm="100000">
                                          <p:val>
                                            <p:fltVal val="0"/>
                                          </p:val>
                                        </p:tav>
                                      </p:tavLst>
                                    </p:anim>
                                    <p:animEffect transition="in" filter="fade">
                                      <p:cBhvr>
                                        <p:cTn id="10" dur="2000"/>
                                        <p:tgtEl>
                                          <p:spTgt spid="2"/>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2000" fill="hold"/>
                                        <p:tgtEl>
                                          <p:spTgt spid="3"/>
                                        </p:tgtEl>
                                        <p:attrNameLst>
                                          <p:attrName>ppt_w</p:attrName>
                                        </p:attrNameLst>
                                      </p:cBhvr>
                                      <p:tavLst>
                                        <p:tav tm="0">
                                          <p:val>
                                            <p:fltVal val="0"/>
                                          </p:val>
                                        </p:tav>
                                        <p:tav tm="100000">
                                          <p:val>
                                            <p:strVal val="#ppt_w"/>
                                          </p:val>
                                        </p:tav>
                                      </p:tavLst>
                                    </p:anim>
                                    <p:anim calcmode="lin" valueType="num">
                                      <p:cBhvr>
                                        <p:cTn id="14" dur="2000" fill="hold"/>
                                        <p:tgtEl>
                                          <p:spTgt spid="3"/>
                                        </p:tgtEl>
                                        <p:attrNameLst>
                                          <p:attrName>ppt_h</p:attrName>
                                        </p:attrNameLst>
                                      </p:cBhvr>
                                      <p:tavLst>
                                        <p:tav tm="0">
                                          <p:val>
                                            <p:fltVal val="0"/>
                                          </p:val>
                                        </p:tav>
                                        <p:tav tm="100000">
                                          <p:val>
                                            <p:strVal val="#ppt_h"/>
                                          </p:val>
                                        </p:tav>
                                      </p:tavLst>
                                    </p:anim>
                                    <p:anim calcmode="lin" valueType="num">
                                      <p:cBhvr>
                                        <p:cTn id="15" dur="2000" fill="hold"/>
                                        <p:tgtEl>
                                          <p:spTgt spid="3"/>
                                        </p:tgtEl>
                                        <p:attrNameLst>
                                          <p:attrName>style.rotation</p:attrName>
                                        </p:attrNameLst>
                                      </p:cBhvr>
                                      <p:tavLst>
                                        <p:tav tm="0">
                                          <p:val>
                                            <p:fltVal val="360"/>
                                          </p:val>
                                        </p:tav>
                                        <p:tav tm="100000">
                                          <p:val>
                                            <p:fltVal val="0"/>
                                          </p:val>
                                        </p:tav>
                                      </p:tavLst>
                                    </p:anim>
                                    <p:animEffect transition="in" filter="fade">
                                      <p:cBhvr>
                                        <p:cTn id="16" dur="2000"/>
                                        <p:tgtEl>
                                          <p:spTgt spid="3"/>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2000" fill="hold"/>
                                        <p:tgtEl>
                                          <p:spTgt spid="4"/>
                                        </p:tgtEl>
                                        <p:attrNameLst>
                                          <p:attrName>ppt_w</p:attrName>
                                        </p:attrNameLst>
                                      </p:cBhvr>
                                      <p:tavLst>
                                        <p:tav tm="0">
                                          <p:val>
                                            <p:fltVal val="0"/>
                                          </p:val>
                                        </p:tav>
                                        <p:tav tm="100000">
                                          <p:val>
                                            <p:strVal val="#ppt_w"/>
                                          </p:val>
                                        </p:tav>
                                      </p:tavLst>
                                    </p:anim>
                                    <p:anim calcmode="lin" valueType="num">
                                      <p:cBhvr>
                                        <p:cTn id="20" dur="2000" fill="hold"/>
                                        <p:tgtEl>
                                          <p:spTgt spid="4"/>
                                        </p:tgtEl>
                                        <p:attrNameLst>
                                          <p:attrName>ppt_h</p:attrName>
                                        </p:attrNameLst>
                                      </p:cBhvr>
                                      <p:tavLst>
                                        <p:tav tm="0">
                                          <p:val>
                                            <p:fltVal val="0"/>
                                          </p:val>
                                        </p:tav>
                                        <p:tav tm="100000">
                                          <p:val>
                                            <p:strVal val="#ppt_h"/>
                                          </p:val>
                                        </p:tav>
                                      </p:tavLst>
                                    </p:anim>
                                    <p:anim calcmode="lin" valueType="num">
                                      <p:cBhvr>
                                        <p:cTn id="21" dur="2000" fill="hold"/>
                                        <p:tgtEl>
                                          <p:spTgt spid="4"/>
                                        </p:tgtEl>
                                        <p:attrNameLst>
                                          <p:attrName>style.rotation</p:attrName>
                                        </p:attrNameLst>
                                      </p:cBhvr>
                                      <p:tavLst>
                                        <p:tav tm="0">
                                          <p:val>
                                            <p:fltVal val="360"/>
                                          </p:val>
                                        </p:tav>
                                        <p:tav tm="100000">
                                          <p:val>
                                            <p:fltVal val="0"/>
                                          </p:val>
                                        </p:tav>
                                      </p:tavLst>
                                    </p:anim>
                                    <p:animEffect transition="in" filter="fade">
                                      <p:cBhvr>
                                        <p:cTn id="22" dur="2000"/>
                                        <p:tgtEl>
                                          <p:spTgt spid="4"/>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7172"/>
                                        </p:tgtEl>
                                        <p:attrNameLst>
                                          <p:attrName>style.visibility</p:attrName>
                                        </p:attrNameLst>
                                      </p:cBhvr>
                                      <p:to>
                                        <p:strVal val="visible"/>
                                      </p:to>
                                    </p:set>
                                    <p:anim calcmode="lin" valueType="num">
                                      <p:cBhvr>
                                        <p:cTn id="25" dur="2000" fill="hold"/>
                                        <p:tgtEl>
                                          <p:spTgt spid="7172"/>
                                        </p:tgtEl>
                                        <p:attrNameLst>
                                          <p:attrName>ppt_w</p:attrName>
                                        </p:attrNameLst>
                                      </p:cBhvr>
                                      <p:tavLst>
                                        <p:tav tm="0">
                                          <p:val>
                                            <p:fltVal val="0"/>
                                          </p:val>
                                        </p:tav>
                                        <p:tav tm="100000">
                                          <p:val>
                                            <p:strVal val="#ppt_w"/>
                                          </p:val>
                                        </p:tav>
                                      </p:tavLst>
                                    </p:anim>
                                    <p:anim calcmode="lin" valueType="num">
                                      <p:cBhvr>
                                        <p:cTn id="26" dur="2000" fill="hold"/>
                                        <p:tgtEl>
                                          <p:spTgt spid="7172"/>
                                        </p:tgtEl>
                                        <p:attrNameLst>
                                          <p:attrName>ppt_h</p:attrName>
                                        </p:attrNameLst>
                                      </p:cBhvr>
                                      <p:tavLst>
                                        <p:tav tm="0">
                                          <p:val>
                                            <p:fltVal val="0"/>
                                          </p:val>
                                        </p:tav>
                                        <p:tav tm="100000">
                                          <p:val>
                                            <p:strVal val="#ppt_h"/>
                                          </p:val>
                                        </p:tav>
                                      </p:tavLst>
                                    </p:anim>
                                    <p:anim calcmode="lin" valueType="num">
                                      <p:cBhvr>
                                        <p:cTn id="27" dur="2000" fill="hold"/>
                                        <p:tgtEl>
                                          <p:spTgt spid="7172"/>
                                        </p:tgtEl>
                                        <p:attrNameLst>
                                          <p:attrName>style.rotation</p:attrName>
                                        </p:attrNameLst>
                                      </p:cBhvr>
                                      <p:tavLst>
                                        <p:tav tm="0">
                                          <p:val>
                                            <p:fltVal val="360"/>
                                          </p:val>
                                        </p:tav>
                                        <p:tav tm="100000">
                                          <p:val>
                                            <p:fltVal val="0"/>
                                          </p:val>
                                        </p:tav>
                                      </p:tavLst>
                                    </p:anim>
                                    <p:animEffect transition="in" filter="fade">
                                      <p:cBhvr>
                                        <p:cTn id="28" dur="2000"/>
                                        <p:tgtEl>
                                          <p:spTgt spid="7172"/>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2000" fill="hold"/>
                                        <p:tgtEl>
                                          <p:spTgt spid="6"/>
                                        </p:tgtEl>
                                        <p:attrNameLst>
                                          <p:attrName>ppt_w</p:attrName>
                                        </p:attrNameLst>
                                      </p:cBhvr>
                                      <p:tavLst>
                                        <p:tav tm="0">
                                          <p:val>
                                            <p:fltVal val="0"/>
                                          </p:val>
                                        </p:tav>
                                        <p:tav tm="100000">
                                          <p:val>
                                            <p:strVal val="#ppt_w"/>
                                          </p:val>
                                        </p:tav>
                                      </p:tavLst>
                                    </p:anim>
                                    <p:anim calcmode="lin" valueType="num">
                                      <p:cBhvr>
                                        <p:cTn id="32" dur="2000" fill="hold"/>
                                        <p:tgtEl>
                                          <p:spTgt spid="6"/>
                                        </p:tgtEl>
                                        <p:attrNameLst>
                                          <p:attrName>ppt_h</p:attrName>
                                        </p:attrNameLst>
                                      </p:cBhvr>
                                      <p:tavLst>
                                        <p:tav tm="0">
                                          <p:val>
                                            <p:fltVal val="0"/>
                                          </p:val>
                                        </p:tav>
                                        <p:tav tm="100000">
                                          <p:val>
                                            <p:strVal val="#ppt_h"/>
                                          </p:val>
                                        </p:tav>
                                      </p:tavLst>
                                    </p:anim>
                                    <p:anim calcmode="lin" valueType="num">
                                      <p:cBhvr>
                                        <p:cTn id="33" dur="2000" fill="hold"/>
                                        <p:tgtEl>
                                          <p:spTgt spid="6"/>
                                        </p:tgtEl>
                                        <p:attrNameLst>
                                          <p:attrName>style.rotation</p:attrName>
                                        </p:attrNameLst>
                                      </p:cBhvr>
                                      <p:tavLst>
                                        <p:tav tm="0">
                                          <p:val>
                                            <p:fltVal val="360"/>
                                          </p:val>
                                        </p:tav>
                                        <p:tav tm="100000">
                                          <p:val>
                                            <p:fltVal val="0"/>
                                          </p:val>
                                        </p:tav>
                                      </p:tavLst>
                                    </p:anim>
                                    <p:animEffect transition="in" filter="fade">
                                      <p:cBhvr>
                                        <p:cTn id="34" dur="2000"/>
                                        <p:tgtEl>
                                          <p:spTgt spid="6"/>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2000" fill="hold"/>
                                        <p:tgtEl>
                                          <p:spTgt spid="7"/>
                                        </p:tgtEl>
                                        <p:attrNameLst>
                                          <p:attrName>ppt_w</p:attrName>
                                        </p:attrNameLst>
                                      </p:cBhvr>
                                      <p:tavLst>
                                        <p:tav tm="0">
                                          <p:val>
                                            <p:fltVal val="0"/>
                                          </p:val>
                                        </p:tav>
                                        <p:tav tm="100000">
                                          <p:val>
                                            <p:strVal val="#ppt_w"/>
                                          </p:val>
                                        </p:tav>
                                      </p:tavLst>
                                    </p:anim>
                                    <p:anim calcmode="lin" valueType="num">
                                      <p:cBhvr>
                                        <p:cTn id="38" dur="2000" fill="hold"/>
                                        <p:tgtEl>
                                          <p:spTgt spid="7"/>
                                        </p:tgtEl>
                                        <p:attrNameLst>
                                          <p:attrName>ppt_h</p:attrName>
                                        </p:attrNameLst>
                                      </p:cBhvr>
                                      <p:tavLst>
                                        <p:tav tm="0">
                                          <p:val>
                                            <p:fltVal val="0"/>
                                          </p:val>
                                        </p:tav>
                                        <p:tav tm="100000">
                                          <p:val>
                                            <p:strVal val="#ppt_h"/>
                                          </p:val>
                                        </p:tav>
                                      </p:tavLst>
                                    </p:anim>
                                    <p:anim calcmode="lin" valueType="num">
                                      <p:cBhvr>
                                        <p:cTn id="39" dur="2000" fill="hold"/>
                                        <p:tgtEl>
                                          <p:spTgt spid="7"/>
                                        </p:tgtEl>
                                        <p:attrNameLst>
                                          <p:attrName>style.rotation</p:attrName>
                                        </p:attrNameLst>
                                      </p:cBhvr>
                                      <p:tavLst>
                                        <p:tav tm="0">
                                          <p:val>
                                            <p:fltVal val="360"/>
                                          </p:val>
                                        </p:tav>
                                        <p:tav tm="100000">
                                          <p:val>
                                            <p:fltVal val="0"/>
                                          </p:val>
                                        </p:tav>
                                      </p:tavLst>
                                    </p:anim>
                                    <p:animEffect transition="in" filter="fade">
                                      <p:cBhvr>
                                        <p:cTn id="40" dur="2000"/>
                                        <p:tgtEl>
                                          <p:spTgt spid="7"/>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2000" fill="hold"/>
                                        <p:tgtEl>
                                          <p:spTgt spid="8"/>
                                        </p:tgtEl>
                                        <p:attrNameLst>
                                          <p:attrName>ppt_w</p:attrName>
                                        </p:attrNameLst>
                                      </p:cBhvr>
                                      <p:tavLst>
                                        <p:tav tm="0">
                                          <p:val>
                                            <p:fltVal val="0"/>
                                          </p:val>
                                        </p:tav>
                                        <p:tav tm="100000">
                                          <p:val>
                                            <p:strVal val="#ppt_w"/>
                                          </p:val>
                                        </p:tav>
                                      </p:tavLst>
                                    </p:anim>
                                    <p:anim calcmode="lin" valueType="num">
                                      <p:cBhvr>
                                        <p:cTn id="44" dur="2000" fill="hold"/>
                                        <p:tgtEl>
                                          <p:spTgt spid="8"/>
                                        </p:tgtEl>
                                        <p:attrNameLst>
                                          <p:attrName>ppt_h</p:attrName>
                                        </p:attrNameLst>
                                      </p:cBhvr>
                                      <p:tavLst>
                                        <p:tav tm="0">
                                          <p:val>
                                            <p:fltVal val="0"/>
                                          </p:val>
                                        </p:tav>
                                        <p:tav tm="100000">
                                          <p:val>
                                            <p:strVal val="#ppt_h"/>
                                          </p:val>
                                        </p:tav>
                                      </p:tavLst>
                                    </p:anim>
                                    <p:anim calcmode="lin" valueType="num">
                                      <p:cBhvr>
                                        <p:cTn id="45" dur="2000" fill="hold"/>
                                        <p:tgtEl>
                                          <p:spTgt spid="8"/>
                                        </p:tgtEl>
                                        <p:attrNameLst>
                                          <p:attrName>style.rotation</p:attrName>
                                        </p:attrNameLst>
                                      </p:cBhvr>
                                      <p:tavLst>
                                        <p:tav tm="0">
                                          <p:val>
                                            <p:fltVal val="360"/>
                                          </p:val>
                                        </p:tav>
                                        <p:tav tm="100000">
                                          <p:val>
                                            <p:fltVal val="0"/>
                                          </p:val>
                                        </p:tav>
                                      </p:tavLst>
                                    </p:anim>
                                    <p:animEffect transition="in" filter="fade">
                                      <p:cBhvr>
                                        <p:cTn id="46" dur="2000"/>
                                        <p:tgtEl>
                                          <p:spTgt spid="8"/>
                                        </p:tgtEl>
                                      </p:cBhvr>
                                    </p:animEffect>
                                  </p:childTnLst>
                                </p:cTn>
                              </p:par>
                              <p:par>
                                <p:cTn id="47" presetID="49" presetClass="entr" presetSubtype="0" decel="10000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2000" fill="hold"/>
                                        <p:tgtEl>
                                          <p:spTgt spid="9"/>
                                        </p:tgtEl>
                                        <p:attrNameLst>
                                          <p:attrName>ppt_w</p:attrName>
                                        </p:attrNameLst>
                                      </p:cBhvr>
                                      <p:tavLst>
                                        <p:tav tm="0">
                                          <p:val>
                                            <p:fltVal val="0"/>
                                          </p:val>
                                        </p:tav>
                                        <p:tav tm="100000">
                                          <p:val>
                                            <p:strVal val="#ppt_w"/>
                                          </p:val>
                                        </p:tav>
                                      </p:tavLst>
                                    </p:anim>
                                    <p:anim calcmode="lin" valueType="num">
                                      <p:cBhvr>
                                        <p:cTn id="50" dur="2000" fill="hold"/>
                                        <p:tgtEl>
                                          <p:spTgt spid="9"/>
                                        </p:tgtEl>
                                        <p:attrNameLst>
                                          <p:attrName>ppt_h</p:attrName>
                                        </p:attrNameLst>
                                      </p:cBhvr>
                                      <p:tavLst>
                                        <p:tav tm="0">
                                          <p:val>
                                            <p:fltVal val="0"/>
                                          </p:val>
                                        </p:tav>
                                        <p:tav tm="100000">
                                          <p:val>
                                            <p:strVal val="#ppt_h"/>
                                          </p:val>
                                        </p:tav>
                                      </p:tavLst>
                                    </p:anim>
                                    <p:anim calcmode="lin" valueType="num">
                                      <p:cBhvr>
                                        <p:cTn id="51" dur="2000" fill="hold"/>
                                        <p:tgtEl>
                                          <p:spTgt spid="9"/>
                                        </p:tgtEl>
                                        <p:attrNameLst>
                                          <p:attrName>style.rotation</p:attrName>
                                        </p:attrNameLst>
                                      </p:cBhvr>
                                      <p:tavLst>
                                        <p:tav tm="0">
                                          <p:val>
                                            <p:fltVal val="360"/>
                                          </p:val>
                                        </p:tav>
                                        <p:tav tm="100000">
                                          <p:val>
                                            <p:fltVal val="0"/>
                                          </p:val>
                                        </p:tav>
                                      </p:tavLst>
                                    </p:anim>
                                    <p:animEffect transition="in" filter="fade">
                                      <p:cBhvr>
                                        <p:cTn id="5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arra%204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8313" y="765175"/>
            <a:ext cx="8424862" cy="96838"/>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3" descr="barra%204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458200" y="260350"/>
            <a:ext cx="85725" cy="748823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223839" y="228600"/>
            <a:ext cx="8005761" cy="584775"/>
          </a:xfrm>
          <a:prstGeom prst="rect">
            <a:avLst/>
          </a:prstGeom>
        </p:spPr>
        <p:txBody>
          <a:bodyPr wrap="square">
            <a:spAutoFit/>
          </a:bodyPr>
          <a:lstStyle/>
          <a:p>
            <a:pPr lvl="0" algn="ctr"/>
            <a:r>
              <a:rPr lang="it-IT" sz="3200" dirty="0">
                <a:solidFill>
                  <a:srgbClr val="002060"/>
                </a:solidFill>
                <a:effectLst>
                  <a:outerShdw blurRad="38100" dist="38100" dir="2700000" algn="tl">
                    <a:srgbClr val="000000">
                      <a:alpha val="43137"/>
                    </a:srgbClr>
                  </a:outerShdw>
                </a:effectLst>
                <a:latin typeface="Century Schoolbook" pitchFamily="1" charset="0"/>
              </a:rPr>
              <a:t>Cloud Computing Marketing Strategy</a:t>
            </a:r>
          </a:p>
        </p:txBody>
      </p:sp>
      <p:pic>
        <p:nvPicPr>
          <p:cNvPr id="8194" name="Picture 2" descr="C:\Users\PRITTY AND ETHAN\Desktop\CRM\110128_cloud_marketing_shane_lg.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3246" y="862012"/>
            <a:ext cx="3964783" cy="264318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3988029" y="862012"/>
            <a:ext cx="4443182"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800" dirty="0" smtClean="0"/>
              <a:t>2. A Website</a:t>
            </a:r>
            <a:endParaRPr lang="en-US" sz="2800" dirty="0"/>
          </a:p>
        </p:txBody>
      </p:sp>
      <p:sp>
        <p:nvSpPr>
          <p:cNvPr id="8" name="TextBox 7"/>
          <p:cNvSpPr txBox="1"/>
          <p:nvPr/>
        </p:nvSpPr>
        <p:spPr>
          <a:xfrm>
            <a:off x="3988028" y="1385232"/>
            <a:ext cx="4443183" cy="470898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285750" indent="-285750">
              <a:buFont typeface="Arial" pitchFamily="34" charset="0"/>
              <a:buChar char="•"/>
            </a:pPr>
            <a:r>
              <a:rPr lang="en-US" sz="2000" dirty="0"/>
              <a:t>W</a:t>
            </a:r>
            <a:r>
              <a:rPr lang="en-US" sz="2000" dirty="0" smtClean="0"/>
              <a:t>ell leveraged websites forms part of an effective cloud computing marketing strategy.</a:t>
            </a:r>
          </a:p>
          <a:p>
            <a:pPr marL="285750" indent="-285750">
              <a:buFont typeface="Arial" pitchFamily="34" charset="0"/>
              <a:buChar char="•"/>
            </a:pPr>
            <a:r>
              <a:rPr lang="en-US" sz="2000" dirty="0" smtClean="0"/>
              <a:t>It delivers special bits of information to the customers.</a:t>
            </a:r>
          </a:p>
          <a:p>
            <a:pPr marL="285750" indent="-285750">
              <a:buFont typeface="Arial" pitchFamily="34" charset="0"/>
              <a:buChar char="•"/>
            </a:pPr>
            <a:r>
              <a:rPr lang="en-US" sz="2000" dirty="0" smtClean="0"/>
              <a:t>It acts  as the  link between the business and its current as well as prospective customers, promoting the growth of the organization.</a:t>
            </a:r>
          </a:p>
          <a:p>
            <a:pPr marL="285750" indent="-285750">
              <a:buFont typeface="Arial" pitchFamily="34" charset="0"/>
              <a:buChar char="•"/>
            </a:pPr>
            <a:r>
              <a:rPr lang="en-US" sz="2000" dirty="0" smtClean="0"/>
              <a:t>It is also a good avenue where customers can seek clarification concerning various products thus fostering a close interaction that will lead to loyalty.</a:t>
            </a:r>
          </a:p>
          <a:p>
            <a:pPr marL="285750" indent="-285750">
              <a:buFont typeface="Arial" pitchFamily="34" charset="0"/>
              <a:buChar char="•"/>
            </a:pPr>
            <a:endParaRPr lang="en-US" sz="2000" dirty="0"/>
          </a:p>
        </p:txBody>
      </p:sp>
      <p:sp>
        <p:nvSpPr>
          <p:cNvPr id="10" name="TextBox 9"/>
          <p:cNvSpPr txBox="1"/>
          <p:nvPr/>
        </p:nvSpPr>
        <p:spPr>
          <a:xfrm>
            <a:off x="-30999" y="3419694"/>
            <a:ext cx="3988030"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200" dirty="0" smtClean="0"/>
              <a:t>3. Email Marketing</a:t>
            </a:r>
            <a:endParaRPr lang="en-US" sz="3200" dirty="0"/>
          </a:p>
        </p:txBody>
      </p:sp>
      <p:sp>
        <p:nvSpPr>
          <p:cNvPr id="11" name="TextBox 10"/>
          <p:cNvSpPr txBox="1"/>
          <p:nvPr/>
        </p:nvSpPr>
        <p:spPr>
          <a:xfrm>
            <a:off x="-1" y="4010374"/>
            <a:ext cx="3957031" cy="1938992"/>
          </a:xfrm>
          <a:prstGeom prst="rect">
            <a:avLst/>
          </a:prstGeom>
          <a:solidFill>
            <a:srgbClr val="92D050"/>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000" dirty="0" smtClean="0"/>
              <a:t>  This strategy works even better when the marketing team has ensured the creation of a  database of emails from prospective customers. Emails relating to various serv</a:t>
            </a:r>
            <a:r>
              <a:rPr lang="en-US" sz="2000" dirty="0"/>
              <a:t>i</a:t>
            </a:r>
            <a:r>
              <a:rPr lang="en-US" sz="2000" dirty="0" smtClean="0"/>
              <a:t>ces and products offered by the </a:t>
            </a:r>
            <a:endParaRPr lang="en-US" sz="2000" dirty="0"/>
          </a:p>
        </p:txBody>
      </p:sp>
      <p:sp>
        <p:nvSpPr>
          <p:cNvPr id="12" name="TextBox 11"/>
          <p:cNvSpPr txBox="1"/>
          <p:nvPr/>
        </p:nvSpPr>
        <p:spPr>
          <a:xfrm>
            <a:off x="-4010" y="5918537"/>
            <a:ext cx="8435222" cy="1015663"/>
          </a:xfrm>
          <a:prstGeom prst="rect">
            <a:avLst/>
          </a:prstGeom>
          <a:solidFill>
            <a:srgbClr val="92D050"/>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000" dirty="0" smtClean="0"/>
              <a:t>business are send to the prospective customers from time to time. This acts as a means of luring the customers into buying the products and services for the first time</a:t>
            </a:r>
            <a:endParaRPr lang="en-US" sz="2000" dirty="0"/>
          </a:p>
        </p:txBody>
      </p:sp>
      <p:sp>
        <p:nvSpPr>
          <p:cNvPr id="13" name="Right Arrow 12"/>
          <p:cNvSpPr/>
          <p:nvPr/>
        </p:nvSpPr>
        <p:spPr>
          <a:xfrm>
            <a:off x="-30999" y="4010374"/>
            <a:ext cx="499312" cy="4092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144995799"/>
      </p:ext>
    </p:extLst>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2"/>
                                        </p:tgtEl>
                                        <p:attrNameLst>
                                          <p:attrName>ppt_w</p:attrName>
                                        </p:attrNameLst>
                                      </p:cBhvr>
                                      <p:tavLst>
                                        <p:tav tm="0">
                                          <p:val>
                                            <p:strVal val="#ppt_w*.05"/>
                                          </p:val>
                                        </p:tav>
                                        <p:tav tm="100000">
                                          <p:val>
                                            <p:strVal val="#ppt_w"/>
                                          </p:val>
                                        </p:tav>
                                      </p:tavLst>
                                    </p:anim>
                                    <p:anim calcmode="lin" valueType="num">
                                      <p:cBhvr>
                                        <p:cTn id="10" dur="2000" fill="hold"/>
                                        <p:tgtEl>
                                          <p:spTgt spid="2"/>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2"/>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2"/>
                                        </p:tgtEl>
                                      </p:cBhvr>
                                    </p:animEffect>
                                  </p:childTnLst>
                                </p:cTn>
                              </p:par>
                              <p:par>
                                <p:cTn id="15" presetID="25"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8" dur="10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9" dur="1000" accel="50000" fill="hold">
                                          <p:stCondLst>
                                            <p:cond delay="1000"/>
                                          </p:stCondLst>
                                        </p:cTn>
                                        <p:tgtEl>
                                          <p:spTgt spid="3"/>
                                        </p:tgtEl>
                                        <p:attrNameLst>
                                          <p:attrName>ppt_w</p:attrName>
                                        </p:attrNameLst>
                                      </p:cBhvr>
                                      <p:tavLst>
                                        <p:tav tm="0">
                                          <p:val>
                                            <p:strVal val="#ppt_w*.05"/>
                                          </p:val>
                                        </p:tav>
                                        <p:tav tm="100000">
                                          <p:val>
                                            <p:strVal val="#ppt_w"/>
                                          </p:val>
                                        </p:tav>
                                      </p:tavLst>
                                    </p:anim>
                                    <p:anim calcmode="lin" valueType="num">
                                      <p:cBhvr>
                                        <p:cTn id="20" dur="2000" fill="hold"/>
                                        <p:tgtEl>
                                          <p:spTgt spid="3"/>
                                        </p:tgtEl>
                                        <p:attrNameLst>
                                          <p:attrName>ppt_h</p:attrName>
                                        </p:attrNameLst>
                                      </p:cBhvr>
                                      <p:tavLst>
                                        <p:tav tm="0">
                                          <p:val>
                                            <p:strVal val="#ppt_h"/>
                                          </p:val>
                                        </p:tav>
                                        <p:tav tm="100000">
                                          <p:val>
                                            <p:strVal val="#ppt_h"/>
                                          </p:val>
                                        </p:tav>
                                      </p:tavLst>
                                    </p:anim>
                                    <p:anim calcmode="lin" valueType="num">
                                      <p:cBhvr>
                                        <p:cTn id="21" dur="10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2" dur="10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3" dur="1000" accel="50000" fill="hold">
                                          <p:stCondLst>
                                            <p:cond delay="1000"/>
                                          </p:stCondLst>
                                        </p:cTn>
                                        <p:tgtEl>
                                          <p:spTgt spid="3"/>
                                        </p:tgtEl>
                                        <p:attrNameLst>
                                          <p:attrName>ppt_y</p:attrName>
                                        </p:attrNameLst>
                                      </p:cBhvr>
                                      <p:tavLst>
                                        <p:tav tm="0">
                                          <p:val>
                                            <p:strVal val="#ppt_y+.1"/>
                                          </p:val>
                                        </p:tav>
                                        <p:tav tm="100000">
                                          <p:val>
                                            <p:strVal val="#ppt_y"/>
                                          </p:val>
                                        </p:tav>
                                      </p:tavLst>
                                    </p:anim>
                                    <p:animEffect transition="in" filter="fade">
                                      <p:cBhvr>
                                        <p:cTn id="24" dur="2000" decel="50000">
                                          <p:stCondLst>
                                            <p:cond delay="0"/>
                                          </p:stCondLst>
                                        </p:cTn>
                                        <p:tgtEl>
                                          <p:spTgt spid="3"/>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8" dur="10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9" dur="1000" accel="50000" fill="hold">
                                          <p:stCondLst>
                                            <p:cond delay="1000"/>
                                          </p:stCondLst>
                                        </p:cTn>
                                        <p:tgtEl>
                                          <p:spTgt spid="4"/>
                                        </p:tgtEl>
                                        <p:attrNameLst>
                                          <p:attrName>ppt_w</p:attrName>
                                        </p:attrNameLst>
                                      </p:cBhvr>
                                      <p:tavLst>
                                        <p:tav tm="0">
                                          <p:val>
                                            <p:strVal val="#ppt_w*.05"/>
                                          </p:val>
                                        </p:tav>
                                        <p:tav tm="100000">
                                          <p:val>
                                            <p:strVal val="#ppt_w"/>
                                          </p:val>
                                        </p:tav>
                                      </p:tavLst>
                                    </p:anim>
                                    <p:anim calcmode="lin" valueType="num">
                                      <p:cBhvr>
                                        <p:cTn id="30" dur="2000" fill="hold"/>
                                        <p:tgtEl>
                                          <p:spTgt spid="4"/>
                                        </p:tgtEl>
                                        <p:attrNameLst>
                                          <p:attrName>ppt_h</p:attrName>
                                        </p:attrNameLst>
                                      </p:cBhvr>
                                      <p:tavLst>
                                        <p:tav tm="0">
                                          <p:val>
                                            <p:strVal val="#ppt_h"/>
                                          </p:val>
                                        </p:tav>
                                        <p:tav tm="100000">
                                          <p:val>
                                            <p:strVal val="#ppt_h"/>
                                          </p:val>
                                        </p:tav>
                                      </p:tavLst>
                                    </p:anim>
                                    <p:anim calcmode="lin" valueType="num">
                                      <p:cBhvr>
                                        <p:cTn id="31" dur="10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2" dur="10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3" dur="1000" accel="50000" fill="hold">
                                          <p:stCondLst>
                                            <p:cond delay="1000"/>
                                          </p:stCondLst>
                                        </p:cTn>
                                        <p:tgtEl>
                                          <p:spTgt spid="4"/>
                                        </p:tgtEl>
                                        <p:attrNameLst>
                                          <p:attrName>ppt_y</p:attrName>
                                        </p:attrNameLst>
                                      </p:cBhvr>
                                      <p:tavLst>
                                        <p:tav tm="0">
                                          <p:val>
                                            <p:strVal val="#ppt_y+.1"/>
                                          </p:val>
                                        </p:tav>
                                        <p:tav tm="100000">
                                          <p:val>
                                            <p:strVal val="#ppt_y"/>
                                          </p:val>
                                        </p:tav>
                                      </p:tavLst>
                                    </p:anim>
                                    <p:animEffect transition="in" filter="fade">
                                      <p:cBhvr>
                                        <p:cTn id="34" dur="2000" decel="50000">
                                          <p:stCondLst>
                                            <p:cond delay="0"/>
                                          </p:stCondLst>
                                        </p:cTn>
                                        <p:tgtEl>
                                          <p:spTgt spid="4"/>
                                        </p:tgtEl>
                                      </p:cBhvr>
                                    </p:animEffect>
                                  </p:childTnLst>
                                </p:cTn>
                              </p:par>
                              <p:par>
                                <p:cTn id="35" presetID="25" presetClass="entr" presetSubtype="0" fill="hold" nodeType="withEffect">
                                  <p:stCondLst>
                                    <p:cond delay="0"/>
                                  </p:stCondLst>
                                  <p:childTnLst>
                                    <p:set>
                                      <p:cBhvr>
                                        <p:cTn id="36" dur="1" fill="hold">
                                          <p:stCondLst>
                                            <p:cond delay="0"/>
                                          </p:stCondLst>
                                        </p:cTn>
                                        <p:tgtEl>
                                          <p:spTgt spid="8194"/>
                                        </p:tgtEl>
                                        <p:attrNameLst>
                                          <p:attrName>style.visibility</p:attrName>
                                        </p:attrNameLst>
                                      </p:cBhvr>
                                      <p:to>
                                        <p:strVal val="visible"/>
                                      </p:to>
                                    </p:set>
                                    <p:anim calcmode="lin" valueType="num">
                                      <p:cBhvr>
                                        <p:cTn id="37" dur="1000" decel="50000" fill="hold">
                                          <p:stCondLst>
                                            <p:cond delay="0"/>
                                          </p:stCondLst>
                                        </p:cTn>
                                        <p:tgtEl>
                                          <p:spTgt spid="8194"/>
                                        </p:tgtEl>
                                        <p:attrNameLst>
                                          <p:attrName>style.rotation</p:attrName>
                                        </p:attrNameLst>
                                      </p:cBhvr>
                                      <p:tavLst>
                                        <p:tav tm="0">
                                          <p:val>
                                            <p:fltVal val="-90"/>
                                          </p:val>
                                        </p:tav>
                                        <p:tav tm="100000">
                                          <p:val>
                                            <p:fltVal val="0"/>
                                          </p:val>
                                        </p:tav>
                                      </p:tavLst>
                                    </p:anim>
                                    <p:anim calcmode="lin" valueType="num">
                                      <p:cBhvr>
                                        <p:cTn id="38" dur="1000" decel="50000" fill="hold">
                                          <p:stCondLst>
                                            <p:cond delay="0"/>
                                          </p:stCondLst>
                                        </p:cTn>
                                        <p:tgtEl>
                                          <p:spTgt spid="8194"/>
                                        </p:tgtEl>
                                        <p:attrNameLst>
                                          <p:attrName>ppt_w</p:attrName>
                                        </p:attrNameLst>
                                      </p:cBhvr>
                                      <p:tavLst>
                                        <p:tav tm="0">
                                          <p:val>
                                            <p:strVal val="#ppt_w"/>
                                          </p:val>
                                        </p:tav>
                                        <p:tav tm="100000">
                                          <p:val>
                                            <p:strVal val="#ppt_w*.05"/>
                                          </p:val>
                                        </p:tav>
                                      </p:tavLst>
                                    </p:anim>
                                    <p:anim calcmode="lin" valueType="num">
                                      <p:cBhvr>
                                        <p:cTn id="39" dur="1000" accel="50000" fill="hold">
                                          <p:stCondLst>
                                            <p:cond delay="1000"/>
                                          </p:stCondLst>
                                        </p:cTn>
                                        <p:tgtEl>
                                          <p:spTgt spid="8194"/>
                                        </p:tgtEl>
                                        <p:attrNameLst>
                                          <p:attrName>ppt_w</p:attrName>
                                        </p:attrNameLst>
                                      </p:cBhvr>
                                      <p:tavLst>
                                        <p:tav tm="0">
                                          <p:val>
                                            <p:strVal val="#ppt_w*.05"/>
                                          </p:val>
                                        </p:tav>
                                        <p:tav tm="100000">
                                          <p:val>
                                            <p:strVal val="#ppt_w"/>
                                          </p:val>
                                        </p:tav>
                                      </p:tavLst>
                                    </p:anim>
                                    <p:anim calcmode="lin" valueType="num">
                                      <p:cBhvr>
                                        <p:cTn id="40" dur="2000" fill="hold"/>
                                        <p:tgtEl>
                                          <p:spTgt spid="8194"/>
                                        </p:tgtEl>
                                        <p:attrNameLst>
                                          <p:attrName>ppt_h</p:attrName>
                                        </p:attrNameLst>
                                      </p:cBhvr>
                                      <p:tavLst>
                                        <p:tav tm="0">
                                          <p:val>
                                            <p:strVal val="#ppt_h"/>
                                          </p:val>
                                        </p:tav>
                                        <p:tav tm="100000">
                                          <p:val>
                                            <p:strVal val="#ppt_h"/>
                                          </p:val>
                                        </p:tav>
                                      </p:tavLst>
                                    </p:anim>
                                    <p:anim calcmode="lin" valueType="num">
                                      <p:cBhvr>
                                        <p:cTn id="41" dur="1000" decel="50000" fill="hold">
                                          <p:stCondLst>
                                            <p:cond delay="0"/>
                                          </p:stCondLst>
                                        </p:cTn>
                                        <p:tgtEl>
                                          <p:spTgt spid="8194"/>
                                        </p:tgtEl>
                                        <p:attrNameLst>
                                          <p:attrName>ppt_x</p:attrName>
                                        </p:attrNameLst>
                                      </p:cBhvr>
                                      <p:tavLst>
                                        <p:tav tm="0">
                                          <p:val>
                                            <p:strVal val="#ppt_x+.4"/>
                                          </p:val>
                                        </p:tav>
                                        <p:tav tm="100000">
                                          <p:val>
                                            <p:strVal val="#ppt_x"/>
                                          </p:val>
                                        </p:tav>
                                      </p:tavLst>
                                    </p:anim>
                                    <p:anim calcmode="lin" valueType="num">
                                      <p:cBhvr>
                                        <p:cTn id="42" dur="1000" decel="50000" fill="hold">
                                          <p:stCondLst>
                                            <p:cond delay="0"/>
                                          </p:stCondLst>
                                        </p:cTn>
                                        <p:tgtEl>
                                          <p:spTgt spid="8194"/>
                                        </p:tgtEl>
                                        <p:attrNameLst>
                                          <p:attrName>ppt_y</p:attrName>
                                        </p:attrNameLst>
                                      </p:cBhvr>
                                      <p:tavLst>
                                        <p:tav tm="0">
                                          <p:val>
                                            <p:strVal val="#ppt_y-.2"/>
                                          </p:val>
                                        </p:tav>
                                        <p:tav tm="100000">
                                          <p:val>
                                            <p:strVal val="#ppt_y+.1"/>
                                          </p:val>
                                        </p:tav>
                                      </p:tavLst>
                                    </p:anim>
                                    <p:anim calcmode="lin" valueType="num">
                                      <p:cBhvr>
                                        <p:cTn id="43" dur="1000" accel="50000" fill="hold">
                                          <p:stCondLst>
                                            <p:cond delay="1000"/>
                                          </p:stCondLst>
                                        </p:cTn>
                                        <p:tgtEl>
                                          <p:spTgt spid="8194"/>
                                        </p:tgtEl>
                                        <p:attrNameLst>
                                          <p:attrName>ppt_y</p:attrName>
                                        </p:attrNameLst>
                                      </p:cBhvr>
                                      <p:tavLst>
                                        <p:tav tm="0">
                                          <p:val>
                                            <p:strVal val="#ppt_y+.1"/>
                                          </p:val>
                                        </p:tav>
                                        <p:tav tm="100000">
                                          <p:val>
                                            <p:strVal val="#ppt_y"/>
                                          </p:val>
                                        </p:tav>
                                      </p:tavLst>
                                    </p:anim>
                                    <p:animEffect transition="in" filter="fade">
                                      <p:cBhvr>
                                        <p:cTn id="44" dur="2000" decel="50000">
                                          <p:stCondLst>
                                            <p:cond delay="0"/>
                                          </p:stCondLst>
                                        </p:cTn>
                                        <p:tgtEl>
                                          <p:spTgt spid="8194"/>
                                        </p:tgtEl>
                                      </p:cBhvr>
                                    </p:animEffect>
                                  </p:childTnLst>
                                </p:cTn>
                              </p:par>
                              <p:par>
                                <p:cTn id="45" presetID="25"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48" dur="10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49" dur="1000" accel="50000" fill="hold">
                                          <p:stCondLst>
                                            <p:cond delay="1000"/>
                                          </p:stCondLst>
                                        </p:cTn>
                                        <p:tgtEl>
                                          <p:spTgt spid="7"/>
                                        </p:tgtEl>
                                        <p:attrNameLst>
                                          <p:attrName>ppt_w</p:attrName>
                                        </p:attrNameLst>
                                      </p:cBhvr>
                                      <p:tavLst>
                                        <p:tav tm="0">
                                          <p:val>
                                            <p:strVal val="#ppt_w*.05"/>
                                          </p:val>
                                        </p:tav>
                                        <p:tav tm="100000">
                                          <p:val>
                                            <p:strVal val="#ppt_w"/>
                                          </p:val>
                                        </p:tav>
                                      </p:tavLst>
                                    </p:anim>
                                    <p:anim calcmode="lin" valueType="num">
                                      <p:cBhvr>
                                        <p:cTn id="50" dur="2000" fill="hold"/>
                                        <p:tgtEl>
                                          <p:spTgt spid="7"/>
                                        </p:tgtEl>
                                        <p:attrNameLst>
                                          <p:attrName>ppt_h</p:attrName>
                                        </p:attrNameLst>
                                      </p:cBhvr>
                                      <p:tavLst>
                                        <p:tav tm="0">
                                          <p:val>
                                            <p:strVal val="#ppt_h"/>
                                          </p:val>
                                        </p:tav>
                                        <p:tav tm="100000">
                                          <p:val>
                                            <p:strVal val="#ppt_h"/>
                                          </p:val>
                                        </p:tav>
                                      </p:tavLst>
                                    </p:anim>
                                    <p:anim calcmode="lin" valueType="num">
                                      <p:cBhvr>
                                        <p:cTn id="51" dur="10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52" dur="10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53" dur="1000" accel="50000" fill="hold">
                                          <p:stCondLst>
                                            <p:cond delay="1000"/>
                                          </p:stCondLst>
                                        </p:cTn>
                                        <p:tgtEl>
                                          <p:spTgt spid="7"/>
                                        </p:tgtEl>
                                        <p:attrNameLst>
                                          <p:attrName>ppt_y</p:attrName>
                                        </p:attrNameLst>
                                      </p:cBhvr>
                                      <p:tavLst>
                                        <p:tav tm="0">
                                          <p:val>
                                            <p:strVal val="#ppt_y+.1"/>
                                          </p:val>
                                        </p:tav>
                                        <p:tav tm="100000">
                                          <p:val>
                                            <p:strVal val="#ppt_y"/>
                                          </p:val>
                                        </p:tav>
                                      </p:tavLst>
                                    </p:anim>
                                    <p:animEffect transition="in" filter="fade">
                                      <p:cBhvr>
                                        <p:cTn id="54" dur="2000" decel="50000">
                                          <p:stCondLst>
                                            <p:cond delay="0"/>
                                          </p:stCondLst>
                                        </p:cTn>
                                        <p:tgtEl>
                                          <p:spTgt spid="7"/>
                                        </p:tgtEl>
                                      </p:cBhvr>
                                    </p:animEffect>
                                  </p:childTnLst>
                                </p:cTn>
                              </p:par>
                              <p:par>
                                <p:cTn id="55" presetID="25" presetClass="entr" presetSubtype="0"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p:cTn id="57" dur="10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58" dur="10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59" dur="1000" accel="50000" fill="hold">
                                          <p:stCondLst>
                                            <p:cond delay="1000"/>
                                          </p:stCondLst>
                                        </p:cTn>
                                        <p:tgtEl>
                                          <p:spTgt spid="8"/>
                                        </p:tgtEl>
                                        <p:attrNameLst>
                                          <p:attrName>ppt_w</p:attrName>
                                        </p:attrNameLst>
                                      </p:cBhvr>
                                      <p:tavLst>
                                        <p:tav tm="0">
                                          <p:val>
                                            <p:strVal val="#ppt_w*.05"/>
                                          </p:val>
                                        </p:tav>
                                        <p:tav tm="100000">
                                          <p:val>
                                            <p:strVal val="#ppt_w"/>
                                          </p:val>
                                        </p:tav>
                                      </p:tavLst>
                                    </p:anim>
                                    <p:anim calcmode="lin" valueType="num">
                                      <p:cBhvr>
                                        <p:cTn id="60" dur="2000" fill="hold"/>
                                        <p:tgtEl>
                                          <p:spTgt spid="8"/>
                                        </p:tgtEl>
                                        <p:attrNameLst>
                                          <p:attrName>ppt_h</p:attrName>
                                        </p:attrNameLst>
                                      </p:cBhvr>
                                      <p:tavLst>
                                        <p:tav tm="0">
                                          <p:val>
                                            <p:strVal val="#ppt_h"/>
                                          </p:val>
                                        </p:tav>
                                        <p:tav tm="100000">
                                          <p:val>
                                            <p:strVal val="#ppt_h"/>
                                          </p:val>
                                        </p:tav>
                                      </p:tavLst>
                                    </p:anim>
                                    <p:anim calcmode="lin" valueType="num">
                                      <p:cBhvr>
                                        <p:cTn id="61" dur="10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62" dur="10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63" dur="1000" accel="50000" fill="hold">
                                          <p:stCondLst>
                                            <p:cond delay="1000"/>
                                          </p:stCondLst>
                                        </p:cTn>
                                        <p:tgtEl>
                                          <p:spTgt spid="8"/>
                                        </p:tgtEl>
                                        <p:attrNameLst>
                                          <p:attrName>ppt_y</p:attrName>
                                        </p:attrNameLst>
                                      </p:cBhvr>
                                      <p:tavLst>
                                        <p:tav tm="0">
                                          <p:val>
                                            <p:strVal val="#ppt_y+.1"/>
                                          </p:val>
                                        </p:tav>
                                        <p:tav tm="100000">
                                          <p:val>
                                            <p:strVal val="#ppt_y"/>
                                          </p:val>
                                        </p:tav>
                                      </p:tavLst>
                                    </p:anim>
                                    <p:animEffect transition="in" filter="fade">
                                      <p:cBhvr>
                                        <p:cTn id="64" dur="2000" decel="50000">
                                          <p:stCondLst>
                                            <p:cond delay="0"/>
                                          </p:stCondLst>
                                        </p:cTn>
                                        <p:tgtEl>
                                          <p:spTgt spid="8"/>
                                        </p:tgtEl>
                                      </p:cBhvr>
                                    </p:animEffect>
                                  </p:childTnLst>
                                </p:cTn>
                              </p:par>
                              <p:par>
                                <p:cTn id="65" presetID="25" presetClass="entr" presetSubtype="0" fill="hold" grpId="0" nodeType="with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10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68" dur="10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69" dur="1000" accel="50000" fill="hold">
                                          <p:stCondLst>
                                            <p:cond delay="1000"/>
                                          </p:stCondLst>
                                        </p:cTn>
                                        <p:tgtEl>
                                          <p:spTgt spid="10"/>
                                        </p:tgtEl>
                                        <p:attrNameLst>
                                          <p:attrName>ppt_w</p:attrName>
                                        </p:attrNameLst>
                                      </p:cBhvr>
                                      <p:tavLst>
                                        <p:tav tm="0">
                                          <p:val>
                                            <p:strVal val="#ppt_w*.05"/>
                                          </p:val>
                                        </p:tav>
                                        <p:tav tm="100000">
                                          <p:val>
                                            <p:strVal val="#ppt_w"/>
                                          </p:val>
                                        </p:tav>
                                      </p:tavLst>
                                    </p:anim>
                                    <p:anim calcmode="lin" valueType="num">
                                      <p:cBhvr>
                                        <p:cTn id="70" dur="2000" fill="hold"/>
                                        <p:tgtEl>
                                          <p:spTgt spid="10"/>
                                        </p:tgtEl>
                                        <p:attrNameLst>
                                          <p:attrName>ppt_h</p:attrName>
                                        </p:attrNameLst>
                                      </p:cBhvr>
                                      <p:tavLst>
                                        <p:tav tm="0">
                                          <p:val>
                                            <p:strVal val="#ppt_h"/>
                                          </p:val>
                                        </p:tav>
                                        <p:tav tm="100000">
                                          <p:val>
                                            <p:strVal val="#ppt_h"/>
                                          </p:val>
                                        </p:tav>
                                      </p:tavLst>
                                    </p:anim>
                                    <p:anim calcmode="lin" valueType="num">
                                      <p:cBhvr>
                                        <p:cTn id="71" dur="10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72" dur="10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73" dur="1000" accel="50000" fill="hold">
                                          <p:stCondLst>
                                            <p:cond delay="1000"/>
                                          </p:stCondLst>
                                        </p:cTn>
                                        <p:tgtEl>
                                          <p:spTgt spid="10"/>
                                        </p:tgtEl>
                                        <p:attrNameLst>
                                          <p:attrName>ppt_y</p:attrName>
                                        </p:attrNameLst>
                                      </p:cBhvr>
                                      <p:tavLst>
                                        <p:tav tm="0">
                                          <p:val>
                                            <p:strVal val="#ppt_y+.1"/>
                                          </p:val>
                                        </p:tav>
                                        <p:tav tm="100000">
                                          <p:val>
                                            <p:strVal val="#ppt_y"/>
                                          </p:val>
                                        </p:tav>
                                      </p:tavLst>
                                    </p:anim>
                                    <p:animEffect transition="in" filter="fade">
                                      <p:cBhvr>
                                        <p:cTn id="74" dur="2000" decel="50000">
                                          <p:stCondLst>
                                            <p:cond delay="0"/>
                                          </p:stCondLst>
                                        </p:cTn>
                                        <p:tgtEl>
                                          <p:spTgt spid="10"/>
                                        </p:tgtEl>
                                      </p:cBhvr>
                                    </p:animEffect>
                                  </p:childTnLst>
                                </p:cTn>
                              </p:par>
                              <p:par>
                                <p:cTn id="75" presetID="25" presetClass="entr" presetSubtype="0" fill="hold" grpId="0" nodeType="with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p:cTn id="77" dur="10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78" dur="10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79" dur="1000" accel="50000" fill="hold">
                                          <p:stCondLst>
                                            <p:cond delay="1000"/>
                                          </p:stCondLst>
                                        </p:cTn>
                                        <p:tgtEl>
                                          <p:spTgt spid="11"/>
                                        </p:tgtEl>
                                        <p:attrNameLst>
                                          <p:attrName>ppt_w</p:attrName>
                                        </p:attrNameLst>
                                      </p:cBhvr>
                                      <p:tavLst>
                                        <p:tav tm="0">
                                          <p:val>
                                            <p:strVal val="#ppt_w*.05"/>
                                          </p:val>
                                        </p:tav>
                                        <p:tav tm="100000">
                                          <p:val>
                                            <p:strVal val="#ppt_w"/>
                                          </p:val>
                                        </p:tav>
                                      </p:tavLst>
                                    </p:anim>
                                    <p:anim calcmode="lin" valueType="num">
                                      <p:cBhvr>
                                        <p:cTn id="80" dur="2000" fill="hold"/>
                                        <p:tgtEl>
                                          <p:spTgt spid="11"/>
                                        </p:tgtEl>
                                        <p:attrNameLst>
                                          <p:attrName>ppt_h</p:attrName>
                                        </p:attrNameLst>
                                      </p:cBhvr>
                                      <p:tavLst>
                                        <p:tav tm="0">
                                          <p:val>
                                            <p:strVal val="#ppt_h"/>
                                          </p:val>
                                        </p:tav>
                                        <p:tav tm="100000">
                                          <p:val>
                                            <p:strVal val="#ppt_h"/>
                                          </p:val>
                                        </p:tav>
                                      </p:tavLst>
                                    </p:anim>
                                    <p:anim calcmode="lin" valueType="num">
                                      <p:cBhvr>
                                        <p:cTn id="81" dur="10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82" dur="10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83" dur="1000" accel="50000" fill="hold">
                                          <p:stCondLst>
                                            <p:cond delay="1000"/>
                                          </p:stCondLst>
                                        </p:cTn>
                                        <p:tgtEl>
                                          <p:spTgt spid="11"/>
                                        </p:tgtEl>
                                        <p:attrNameLst>
                                          <p:attrName>ppt_y</p:attrName>
                                        </p:attrNameLst>
                                      </p:cBhvr>
                                      <p:tavLst>
                                        <p:tav tm="0">
                                          <p:val>
                                            <p:strVal val="#ppt_y+.1"/>
                                          </p:val>
                                        </p:tav>
                                        <p:tav tm="100000">
                                          <p:val>
                                            <p:strVal val="#ppt_y"/>
                                          </p:val>
                                        </p:tav>
                                      </p:tavLst>
                                    </p:anim>
                                    <p:animEffect transition="in" filter="fade">
                                      <p:cBhvr>
                                        <p:cTn id="84" dur="2000" decel="50000">
                                          <p:stCondLst>
                                            <p:cond delay="0"/>
                                          </p:stCondLst>
                                        </p:cTn>
                                        <p:tgtEl>
                                          <p:spTgt spid="11"/>
                                        </p:tgtEl>
                                      </p:cBhvr>
                                    </p:animEffect>
                                  </p:childTnLst>
                                </p:cTn>
                              </p:par>
                              <p:par>
                                <p:cTn id="85" presetID="25" presetClass="entr" presetSubtype="0" fill="hold" grpId="0" nodeType="withEffect">
                                  <p:stCondLst>
                                    <p:cond delay="0"/>
                                  </p:stCondLst>
                                  <p:childTnLst>
                                    <p:set>
                                      <p:cBhvr>
                                        <p:cTn id="86" dur="1" fill="hold">
                                          <p:stCondLst>
                                            <p:cond delay="0"/>
                                          </p:stCondLst>
                                        </p:cTn>
                                        <p:tgtEl>
                                          <p:spTgt spid="12"/>
                                        </p:tgtEl>
                                        <p:attrNameLst>
                                          <p:attrName>style.visibility</p:attrName>
                                        </p:attrNameLst>
                                      </p:cBhvr>
                                      <p:to>
                                        <p:strVal val="visible"/>
                                      </p:to>
                                    </p:set>
                                    <p:anim calcmode="lin" valueType="num">
                                      <p:cBhvr>
                                        <p:cTn id="87" dur="10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8" dur="10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89" dur="1000" accel="50000" fill="hold">
                                          <p:stCondLst>
                                            <p:cond delay="1000"/>
                                          </p:stCondLst>
                                        </p:cTn>
                                        <p:tgtEl>
                                          <p:spTgt spid="12"/>
                                        </p:tgtEl>
                                        <p:attrNameLst>
                                          <p:attrName>ppt_w</p:attrName>
                                        </p:attrNameLst>
                                      </p:cBhvr>
                                      <p:tavLst>
                                        <p:tav tm="0">
                                          <p:val>
                                            <p:strVal val="#ppt_w*.05"/>
                                          </p:val>
                                        </p:tav>
                                        <p:tav tm="100000">
                                          <p:val>
                                            <p:strVal val="#ppt_w"/>
                                          </p:val>
                                        </p:tav>
                                      </p:tavLst>
                                    </p:anim>
                                    <p:anim calcmode="lin" valueType="num">
                                      <p:cBhvr>
                                        <p:cTn id="90" dur="2000" fill="hold"/>
                                        <p:tgtEl>
                                          <p:spTgt spid="12"/>
                                        </p:tgtEl>
                                        <p:attrNameLst>
                                          <p:attrName>ppt_h</p:attrName>
                                        </p:attrNameLst>
                                      </p:cBhvr>
                                      <p:tavLst>
                                        <p:tav tm="0">
                                          <p:val>
                                            <p:strVal val="#ppt_h"/>
                                          </p:val>
                                        </p:tav>
                                        <p:tav tm="100000">
                                          <p:val>
                                            <p:strVal val="#ppt_h"/>
                                          </p:val>
                                        </p:tav>
                                      </p:tavLst>
                                    </p:anim>
                                    <p:anim calcmode="lin" valueType="num">
                                      <p:cBhvr>
                                        <p:cTn id="91" dur="10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92" dur="10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93" dur="1000" accel="50000" fill="hold">
                                          <p:stCondLst>
                                            <p:cond delay="1000"/>
                                          </p:stCondLst>
                                        </p:cTn>
                                        <p:tgtEl>
                                          <p:spTgt spid="12"/>
                                        </p:tgtEl>
                                        <p:attrNameLst>
                                          <p:attrName>ppt_y</p:attrName>
                                        </p:attrNameLst>
                                      </p:cBhvr>
                                      <p:tavLst>
                                        <p:tav tm="0">
                                          <p:val>
                                            <p:strVal val="#ppt_y+.1"/>
                                          </p:val>
                                        </p:tav>
                                        <p:tav tm="100000">
                                          <p:val>
                                            <p:strVal val="#ppt_y"/>
                                          </p:val>
                                        </p:tav>
                                      </p:tavLst>
                                    </p:anim>
                                    <p:animEffect transition="in" filter="fade">
                                      <p:cBhvr>
                                        <p:cTn id="94" dur="2000" decel="50000">
                                          <p:stCondLst>
                                            <p:cond delay="0"/>
                                          </p:stCondLst>
                                        </p:cTn>
                                        <p:tgtEl>
                                          <p:spTgt spid="12"/>
                                        </p:tgtEl>
                                      </p:cBhvr>
                                    </p:animEffect>
                                  </p:childTnLst>
                                </p:cTn>
                              </p:par>
                              <p:par>
                                <p:cTn id="95" presetID="25" presetClass="entr" presetSubtype="0" fill="hold" grpId="0" nodeType="withEffect">
                                  <p:stCondLst>
                                    <p:cond delay="0"/>
                                  </p:stCondLst>
                                  <p:childTnLst>
                                    <p:set>
                                      <p:cBhvr>
                                        <p:cTn id="96" dur="1" fill="hold">
                                          <p:stCondLst>
                                            <p:cond delay="0"/>
                                          </p:stCondLst>
                                        </p:cTn>
                                        <p:tgtEl>
                                          <p:spTgt spid="13"/>
                                        </p:tgtEl>
                                        <p:attrNameLst>
                                          <p:attrName>style.visibility</p:attrName>
                                        </p:attrNameLst>
                                      </p:cBhvr>
                                      <p:to>
                                        <p:strVal val="visible"/>
                                      </p:to>
                                    </p:set>
                                    <p:anim calcmode="lin" valueType="num">
                                      <p:cBhvr>
                                        <p:cTn id="97" dur="10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98" dur="10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9" dur="1000" accel="50000" fill="hold">
                                          <p:stCondLst>
                                            <p:cond delay="1000"/>
                                          </p:stCondLst>
                                        </p:cTn>
                                        <p:tgtEl>
                                          <p:spTgt spid="13"/>
                                        </p:tgtEl>
                                        <p:attrNameLst>
                                          <p:attrName>ppt_w</p:attrName>
                                        </p:attrNameLst>
                                      </p:cBhvr>
                                      <p:tavLst>
                                        <p:tav tm="0">
                                          <p:val>
                                            <p:strVal val="#ppt_w*.05"/>
                                          </p:val>
                                        </p:tav>
                                        <p:tav tm="100000">
                                          <p:val>
                                            <p:strVal val="#ppt_w"/>
                                          </p:val>
                                        </p:tav>
                                      </p:tavLst>
                                    </p:anim>
                                    <p:anim calcmode="lin" valueType="num">
                                      <p:cBhvr>
                                        <p:cTn id="100" dur="2000" fill="hold"/>
                                        <p:tgtEl>
                                          <p:spTgt spid="13"/>
                                        </p:tgtEl>
                                        <p:attrNameLst>
                                          <p:attrName>ppt_h</p:attrName>
                                        </p:attrNameLst>
                                      </p:cBhvr>
                                      <p:tavLst>
                                        <p:tav tm="0">
                                          <p:val>
                                            <p:strVal val="#ppt_h"/>
                                          </p:val>
                                        </p:tav>
                                        <p:tav tm="100000">
                                          <p:val>
                                            <p:strVal val="#ppt_h"/>
                                          </p:val>
                                        </p:tav>
                                      </p:tavLst>
                                    </p:anim>
                                    <p:anim calcmode="lin" valueType="num">
                                      <p:cBhvr>
                                        <p:cTn id="101" dur="10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02" dur="10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03" dur="1000" accel="50000" fill="hold">
                                          <p:stCondLst>
                                            <p:cond delay="1000"/>
                                          </p:stCondLst>
                                        </p:cTn>
                                        <p:tgtEl>
                                          <p:spTgt spid="13"/>
                                        </p:tgtEl>
                                        <p:attrNameLst>
                                          <p:attrName>ppt_y</p:attrName>
                                        </p:attrNameLst>
                                      </p:cBhvr>
                                      <p:tavLst>
                                        <p:tav tm="0">
                                          <p:val>
                                            <p:strVal val="#ppt_y+.1"/>
                                          </p:val>
                                        </p:tav>
                                        <p:tav tm="100000">
                                          <p:val>
                                            <p:strVal val="#ppt_y"/>
                                          </p:val>
                                        </p:tav>
                                      </p:tavLst>
                                    </p:anim>
                                    <p:animEffect transition="in" filter="fade">
                                      <p:cBhvr>
                                        <p:cTn id="104" dur="2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pic>
        <p:nvPicPr>
          <p:cNvPr id="2" name="Picture 2" descr="barra%204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8313" y="381000"/>
            <a:ext cx="8424862" cy="96838"/>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3" descr="barra%204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88350" y="0"/>
            <a:ext cx="85725" cy="748823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685800" y="-152400"/>
            <a:ext cx="7702550" cy="584775"/>
          </a:xfrm>
          <a:prstGeom prst="rect">
            <a:avLst/>
          </a:prstGeom>
        </p:spPr>
        <p:txBody>
          <a:bodyPr wrap="square">
            <a:spAutoFit/>
          </a:bodyPr>
          <a:lstStyle/>
          <a:p>
            <a:pPr lvl="0" algn="ctr"/>
            <a:r>
              <a:rPr lang="it-IT" sz="3200" dirty="0" smtClean="0">
                <a:solidFill>
                  <a:srgbClr val="002060"/>
                </a:solidFill>
                <a:effectLst>
                  <a:outerShdw blurRad="38100" dist="38100" dir="2700000" algn="tl">
                    <a:srgbClr val="000000">
                      <a:alpha val="43137"/>
                    </a:srgbClr>
                  </a:outerShdw>
                </a:effectLst>
                <a:latin typeface="Century Schoolbook" pitchFamily="1" charset="0"/>
              </a:rPr>
              <a:t>Cloud Computing Marketing Strategy</a:t>
            </a:r>
            <a:endParaRPr lang="it-IT" sz="3200" dirty="0">
              <a:solidFill>
                <a:srgbClr val="002060"/>
              </a:solidFill>
              <a:effectLst>
                <a:outerShdw blurRad="38100" dist="38100" dir="2700000" algn="tl">
                  <a:srgbClr val="000000">
                    <a:alpha val="43137"/>
                  </a:srgbClr>
                </a:outerShdw>
              </a:effectLst>
              <a:latin typeface="Century Schoolbook" pitchFamily="1" charset="0"/>
            </a:endParaRPr>
          </a:p>
        </p:txBody>
      </p:sp>
      <p:pic>
        <p:nvPicPr>
          <p:cNvPr id="9219" name="Picture 3" descr="C:\Users\PRITTY AND ETHAN\Desktop\CRM\18.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 y="457200"/>
            <a:ext cx="4035459" cy="28776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9222" name="Picture 6" descr="C:\Users\PRITTY AND ETHAN\Desktop\CRM\20.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035457" y="451114"/>
            <a:ext cx="4352891" cy="35112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TextBox 4"/>
          <p:cNvSpPr txBox="1"/>
          <p:nvPr/>
        </p:nvSpPr>
        <p:spPr>
          <a:xfrm>
            <a:off x="0" y="3377625"/>
            <a:ext cx="4352891" cy="584775"/>
          </a:xfrm>
          <a:prstGeom prst="rect">
            <a:avLst/>
          </a:prstGeom>
        </p:spPr>
        <p:style>
          <a:lnRef idx="0">
            <a:scrgbClr r="0" g="0" b="0"/>
          </a:lnRef>
          <a:fillRef idx="1002">
            <a:schemeClr val="lt1"/>
          </a:fillRef>
          <a:effectRef idx="0">
            <a:scrgbClr r="0" g="0" b="0"/>
          </a:effectRef>
          <a:fontRef idx="major"/>
        </p:style>
        <p:txBody>
          <a:bodyPr wrap="square" rtlCol="0">
            <a:spAutoFit/>
          </a:bodyPr>
          <a:lstStyle/>
          <a:p>
            <a:r>
              <a:rPr lang="en-US" sz="3200" dirty="0" smtClean="0"/>
              <a:t>4. Marketing Lists</a:t>
            </a:r>
            <a:endParaRPr lang="en-US" sz="3200" dirty="0"/>
          </a:p>
        </p:txBody>
      </p:sp>
      <p:sp>
        <p:nvSpPr>
          <p:cNvPr id="6" name="TextBox 5"/>
          <p:cNvSpPr txBox="1"/>
          <p:nvPr/>
        </p:nvSpPr>
        <p:spPr>
          <a:xfrm>
            <a:off x="18080" y="3977597"/>
            <a:ext cx="8370269" cy="286232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000" dirty="0" smtClean="0">
                <a:solidFill>
                  <a:schemeClr val="accent6">
                    <a:lumMod val="50000"/>
                  </a:schemeClr>
                </a:solidFill>
              </a:rPr>
              <a:t>An adequate marketing list should contain updates and accurate information. It must also be able to provide the prospective customer with an overview of the organizational efforts in ensuring accessibility of its products and services to global customers. In most cases, these listings are based on a website.</a:t>
            </a:r>
            <a:r>
              <a:rPr lang="en-US" sz="2000" dirty="0"/>
              <a:t> </a:t>
            </a:r>
            <a:r>
              <a:rPr lang="en-US" sz="2000" dirty="0">
                <a:solidFill>
                  <a:schemeClr val="accent6">
                    <a:lumMod val="50000"/>
                  </a:schemeClr>
                </a:solidFill>
              </a:rPr>
              <a:t>If designed well, it can lead to increased customer confidence. It should comprise of a customer segment where the prospective customers can place their enquiries. In addition, the marketing team must see to it that they respond to these queries.</a:t>
            </a:r>
          </a:p>
          <a:p>
            <a:endParaRPr lang="en-US" sz="2000" dirty="0">
              <a:solidFill>
                <a:schemeClr val="accent6">
                  <a:lumMod val="50000"/>
                </a:schemeClr>
              </a:solidFill>
            </a:endParaRPr>
          </a:p>
        </p:txBody>
      </p:sp>
    </p:spTree>
    <p:extLst>
      <p:ext uri="{BB962C8B-B14F-4D97-AF65-F5344CB8AC3E}">
        <p14:creationId xmlns:p14="http://schemas.microsoft.com/office/powerpoint/2010/main" xmlns="" val="3895147877"/>
      </p:ext>
    </p:extLst>
  </p:cSld>
  <p:clrMapOvr>
    <a:overrideClrMapping bg1="lt1" tx1="dk1" bg2="lt2" tx2="dk2" accent1="accent1" accent2="accent2" accent3="accent3" accent4="accent4" accent5="accent5" accent6="accent6" hlink="hlink" folHlink="folHlink"/>
  </p:clrMapOvr>
  <p:transition spd="slow"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2"/>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2000" fill="hold"/>
                                        <p:tgtEl>
                                          <p:spTgt spid="3"/>
                                        </p:tgtEl>
                                        <p:attrNameLst>
                                          <p:attrName>ppt_w</p:attrName>
                                        </p:attrNameLst>
                                      </p:cBhvr>
                                      <p:tavLst>
                                        <p:tav tm="0">
                                          <p:val>
                                            <p:fltVal val="0"/>
                                          </p:val>
                                        </p:tav>
                                        <p:tav tm="100000">
                                          <p:val>
                                            <p:strVal val="#ppt_w"/>
                                          </p:val>
                                        </p:tav>
                                      </p:tavLst>
                                    </p:anim>
                                    <p:anim calcmode="lin" valueType="num">
                                      <p:cBhvr>
                                        <p:cTn id="14" dur="2000" fill="hold"/>
                                        <p:tgtEl>
                                          <p:spTgt spid="3"/>
                                        </p:tgtEl>
                                        <p:attrNameLst>
                                          <p:attrName>ppt_h</p:attrName>
                                        </p:attrNameLst>
                                      </p:cBhvr>
                                      <p:tavLst>
                                        <p:tav tm="0">
                                          <p:val>
                                            <p:fltVal val="0"/>
                                          </p:val>
                                        </p:tav>
                                        <p:tav tm="100000">
                                          <p:val>
                                            <p:strVal val="#ppt_h"/>
                                          </p:val>
                                        </p:tav>
                                      </p:tavLst>
                                    </p:anim>
                                    <p:anim calcmode="lin" valueType="num">
                                      <p:cBhvr>
                                        <p:cTn id="15" dur="2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6" dur="2000" fill="hold"/>
                                        <p:tgtEl>
                                          <p:spTgt spid="3"/>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2000" fill="hold"/>
                                        <p:tgtEl>
                                          <p:spTgt spid="4"/>
                                        </p:tgtEl>
                                        <p:attrNameLst>
                                          <p:attrName>ppt_w</p:attrName>
                                        </p:attrNameLst>
                                      </p:cBhvr>
                                      <p:tavLst>
                                        <p:tav tm="0">
                                          <p:val>
                                            <p:fltVal val="0"/>
                                          </p:val>
                                        </p:tav>
                                        <p:tav tm="100000">
                                          <p:val>
                                            <p:strVal val="#ppt_w"/>
                                          </p:val>
                                        </p:tav>
                                      </p:tavLst>
                                    </p:anim>
                                    <p:anim calcmode="lin" valueType="num">
                                      <p:cBhvr>
                                        <p:cTn id="20" dur="2000" fill="hold"/>
                                        <p:tgtEl>
                                          <p:spTgt spid="4"/>
                                        </p:tgtEl>
                                        <p:attrNameLst>
                                          <p:attrName>ppt_h</p:attrName>
                                        </p:attrNameLst>
                                      </p:cBhvr>
                                      <p:tavLst>
                                        <p:tav tm="0">
                                          <p:val>
                                            <p:fltVal val="0"/>
                                          </p:val>
                                        </p:tav>
                                        <p:tav tm="100000">
                                          <p:val>
                                            <p:strVal val="#ppt_h"/>
                                          </p:val>
                                        </p:tav>
                                      </p:tavLst>
                                    </p:anim>
                                    <p:anim calcmode="lin" valueType="num">
                                      <p:cBhvr>
                                        <p:cTn id="21" dur="2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2" dur="2000" fill="hold"/>
                                        <p:tgtEl>
                                          <p:spTgt spid="4"/>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childTnLst>
                                    <p:set>
                                      <p:cBhvr>
                                        <p:cTn id="24" dur="1" fill="hold">
                                          <p:stCondLst>
                                            <p:cond delay="0"/>
                                          </p:stCondLst>
                                        </p:cTn>
                                        <p:tgtEl>
                                          <p:spTgt spid="9219"/>
                                        </p:tgtEl>
                                        <p:attrNameLst>
                                          <p:attrName>style.visibility</p:attrName>
                                        </p:attrNameLst>
                                      </p:cBhvr>
                                      <p:to>
                                        <p:strVal val="visible"/>
                                      </p:to>
                                    </p:set>
                                    <p:anim calcmode="lin" valueType="num">
                                      <p:cBhvr>
                                        <p:cTn id="25" dur="2000" fill="hold"/>
                                        <p:tgtEl>
                                          <p:spTgt spid="9219"/>
                                        </p:tgtEl>
                                        <p:attrNameLst>
                                          <p:attrName>ppt_w</p:attrName>
                                        </p:attrNameLst>
                                      </p:cBhvr>
                                      <p:tavLst>
                                        <p:tav tm="0">
                                          <p:val>
                                            <p:fltVal val="0"/>
                                          </p:val>
                                        </p:tav>
                                        <p:tav tm="100000">
                                          <p:val>
                                            <p:strVal val="#ppt_w"/>
                                          </p:val>
                                        </p:tav>
                                      </p:tavLst>
                                    </p:anim>
                                    <p:anim calcmode="lin" valueType="num">
                                      <p:cBhvr>
                                        <p:cTn id="26" dur="2000" fill="hold"/>
                                        <p:tgtEl>
                                          <p:spTgt spid="9219"/>
                                        </p:tgtEl>
                                        <p:attrNameLst>
                                          <p:attrName>ppt_h</p:attrName>
                                        </p:attrNameLst>
                                      </p:cBhvr>
                                      <p:tavLst>
                                        <p:tav tm="0">
                                          <p:val>
                                            <p:fltVal val="0"/>
                                          </p:val>
                                        </p:tav>
                                        <p:tav tm="100000">
                                          <p:val>
                                            <p:strVal val="#ppt_h"/>
                                          </p:val>
                                        </p:tav>
                                      </p:tavLst>
                                    </p:anim>
                                    <p:anim calcmode="lin" valueType="num">
                                      <p:cBhvr>
                                        <p:cTn id="27" dur="2000" fill="hold"/>
                                        <p:tgtEl>
                                          <p:spTgt spid="9219"/>
                                        </p:tgtEl>
                                        <p:attrNameLst>
                                          <p:attrName>ppt_x</p:attrName>
                                        </p:attrNameLst>
                                      </p:cBhvr>
                                      <p:tavLst>
                                        <p:tav tm="0" fmla="#ppt_x+(cos(-2*pi*(1-$))*-#ppt_x-sin(-2*pi*(1-$))*(1-#ppt_y))*(1-$)">
                                          <p:val>
                                            <p:fltVal val="0"/>
                                          </p:val>
                                        </p:tav>
                                        <p:tav tm="100000">
                                          <p:val>
                                            <p:fltVal val="1"/>
                                          </p:val>
                                        </p:tav>
                                      </p:tavLst>
                                    </p:anim>
                                    <p:anim calcmode="lin" valueType="num">
                                      <p:cBhvr>
                                        <p:cTn id="28" dur="2000" fill="hold"/>
                                        <p:tgtEl>
                                          <p:spTgt spid="9219"/>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nodeType="withEffect">
                                  <p:stCondLst>
                                    <p:cond delay="0"/>
                                  </p:stCondLst>
                                  <p:childTnLst>
                                    <p:set>
                                      <p:cBhvr>
                                        <p:cTn id="30" dur="1" fill="hold">
                                          <p:stCondLst>
                                            <p:cond delay="0"/>
                                          </p:stCondLst>
                                        </p:cTn>
                                        <p:tgtEl>
                                          <p:spTgt spid="9222"/>
                                        </p:tgtEl>
                                        <p:attrNameLst>
                                          <p:attrName>style.visibility</p:attrName>
                                        </p:attrNameLst>
                                      </p:cBhvr>
                                      <p:to>
                                        <p:strVal val="visible"/>
                                      </p:to>
                                    </p:set>
                                    <p:anim calcmode="lin" valueType="num">
                                      <p:cBhvr>
                                        <p:cTn id="31" dur="2000" fill="hold"/>
                                        <p:tgtEl>
                                          <p:spTgt spid="9222"/>
                                        </p:tgtEl>
                                        <p:attrNameLst>
                                          <p:attrName>ppt_w</p:attrName>
                                        </p:attrNameLst>
                                      </p:cBhvr>
                                      <p:tavLst>
                                        <p:tav tm="0">
                                          <p:val>
                                            <p:fltVal val="0"/>
                                          </p:val>
                                        </p:tav>
                                        <p:tav tm="100000">
                                          <p:val>
                                            <p:strVal val="#ppt_w"/>
                                          </p:val>
                                        </p:tav>
                                      </p:tavLst>
                                    </p:anim>
                                    <p:anim calcmode="lin" valueType="num">
                                      <p:cBhvr>
                                        <p:cTn id="32" dur="2000" fill="hold"/>
                                        <p:tgtEl>
                                          <p:spTgt spid="9222"/>
                                        </p:tgtEl>
                                        <p:attrNameLst>
                                          <p:attrName>ppt_h</p:attrName>
                                        </p:attrNameLst>
                                      </p:cBhvr>
                                      <p:tavLst>
                                        <p:tav tm="0">
                                          <p:val>
                                            <p:fltVal val="0"/>
                                          </p:val>
                                        </p:tav>
                                        <p:tav tm="100000">
                                          <p:val>
                                            <p:strVal val="#ppt_h"/>
                                          </p:val>
                                        </p:tav>
                                      </p:tavLst>
                                    </p:anim>
                                    <p:anim calcmode="lin" valueType="num">
                                      <p:cBhvr>
                                        <p:cTn id="33" dur="2000" fill="hold"/>
                                        <p:tgtEl>
                                          <p:spTgt spid="9222"/>
                                        </p:tgtEl>
                                        <p:attrNameLst>
                                          <p:attrName>ppt_x</p:attrName>
                                        </p:attrNameLst>
                                      </p:cBhvr>
                                      <p:tavLst>
                                        <p:tav tm="0" fmla="#ppt_x+(cos(-2*pi*(1-$))*-#ppt_x-sin(-2*pi*(1-$))*(1-#ppt_y))*(1-$)">
                                          <p:val>
                                            <p:fltVal val="0"/>
                                          </p:val>
                                        </p:tav>
                                        <p:tav tm="100000">
                                          <p:val>
                                            <p:fltVal val="1"/>
                                          </p:val>
                                        </p:tav>
                                      </p:tavLst>
                                    </p:anim>
                                    <p:anim calcmode="lin" valueType="num">
                                      <p:cBhvr>
                                        <p:cTn id="34" dur="2000" fill="hold"/>
                                        <p:tgtEl>
                                          <p:spTgt spid="9222"/>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2000" fill="hold"/>
                                        <p:tgtEl>
                                          <p:spTgt spid="5"/>
                                        </p:tgtEl>
                                        <p:attrNameLst>
                                          <p:attrName>ppt_w</p:attrName>
                                        </p:attrNameLst>
                                      </p:cBhvr>
                                      <p:tavLst>
                                        <p:tav tm="0">
                                          <p:val>
                                            <p:fltVal val="0"/>
                                          </p:val>
                                        </p:tav>
                                        <p:tav tm="100000">
                                          <p:val>
                                            <p:strVal val="#ppt_w"/>
                                          </p:val>
                                        </p:tav>
                                      </p:tavLst>
                                    </p:anim>
                                    <p:anim calcmode="lin" valueType="num">
                                      <p:cBhvr>
                                        <p:cTn id="38" dur="2000" fill="hold"/>
                                        <p:tgtEl>
                                          <p:spTgt spid="5"/>
                                        </p:tgtEl>
                                        <p:attrNameLst>
                                          <p:attrName>ppt_h</p:attrName>
                                        </p:attrNameLst>
                                      </p:cBhvr>
                                      <p:tavLst>
                                        <p:tav tm="0">
                                          <p:val>
                                            <p:fltVal val="0"/>
                                          </p:val>
                                        </p:tav>
                                        <p:tav tm="100000">
                                          <p:val>
                                            <p:strVal val="#ppt_h"/>
                                          </p:val>
                                        </p:tav>
                                      </p:tavLst>
                                    </p:anim>
                                    <p:anim calcmode="lin" valueType="num">
                                      <p:cBhvr>
                                        <p:cTn id="39" dur="2000" fill="hold"/>
                                        <p:tgtEl>
                                          <p:spTgt spid="5"/>
                                        </p:tgtEl>
                                        <p:attrNameLst>
                                          <p:attrName>ppt_x</p:attrName>
                                        </p:attrNameLst>
                                      </p:cBhvr>
                                      <p:tavLst>
                                        <p:tav tm="0" fmla="#ppt_x+(cos(-2*pi*(1-$))*-#ppt_x-sin(-2*pi*(1-$))*(1-#ppt_y))*(1-$)">
                                          <p:val>
                                            <p:fltVal val="0"/>
                                          </p:val>
                                        </p:tav>
                                        <p:tav tm="100000">
                                          <p:val>
                                            <p:fltVal val="1"/>
                                          </p:val>
                                        </p:tav>
                                      </p:tavLst>
                                    </p:anim>
                                    <p:anim calcmode="lin" valueType="num">
                                      <p:cBhvr>
                                        <p:cTn id="40" dur="2000" fill="hold"/>
                                        <p:tgtEl>
                                          <p:spTgt spid="5"/>
                                        </p:tgtEl>
                                        <p:attrNameLst>
                                          <p:attrName>ppt_y</p:attrName>
                                        </p:attrNameLst>
                                      </p:cBhvr>
                                      <p:tavLst>
                                        <p:tav tm="0" fmla="#ppt_y+(sin(-2*pi*(1-$))*-#ppt_x+cos(-2*pi*(1-$))*(1-#ppt_y))*(1-$)">
                                          <p:val>
                                            <p:fltVal val="0"/>
                                          </p:val>
                                        </p:tav>
                                        <p:tav tm="100000">
                                          <p:val>
                                            <p:fltVal val="1"/>
                                          </p:val>
                                        </p:tav>
                                      </p:tavLst>
                                    </p:anim>
                                  </p:childTnLst>
                                </p:cTn>
                              </p:par>
                              <p:par>
                                <p:cTn id="41" presetID="15"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2000" fill="hold"/>
                                        <p:tgtEl>
                                          <p:spTgt spid="6"/>
                                        </p:tgtEl>
                                        <p:attrNameLst>
                                          <p:attrName>ppt_w</p:attrName>
                                        </p:attrNameLst>
                                      </p:cBhvr>
                                      <p:tavLst>
                                        <p:tav tm="0">
                                          <p:val>
                                            <p:fltVal val="0"/>
                                          </p:val>
                                        </p:tav>
                                        <p:tav tm="100000">
                                          <p:val>
                                            <p:strVal val="#ppt_w"/>
                                          </p:val>
                                        </p:tav>
                                      </p:tavLst>
                                    </p:anim>
                                    <p:anim calcmode="lin" valueType="num">
                                      <p:cBhvr>
                                        <p:cTn id="44" dur="2000" fill="hold"/>
                                        <p:tgtEl>
                                          <p:spTgt spid="6"/>
                                        </p:tgtEl>
                                        <p:attrNameLst>
                                          <p:attrName>ppt_h</p:attrName>
                                        </p:attrNameLst>
                                      </p:cBhvr>
                                      <p:tavLst>
                                        <p:tav tm="0">
                                          <p:val>
                                            <p:fltVal val="0"/>
                                          </p:val>
                                        </p:tav>
                                        <p:tav tm="100000">
                                          <p:val>
                                            <p:strVal val="#ppt_h"/>
                                          </p:val>
                                        </p:tav>
                                      </p:tavLst>
                                    </p:anim>
                                    <p:anim calcmode="lin" valueType="num">
                                      <p:cBhvr>
                                        <p:cTn id="45" dur="2000" fill="hold"/>
                                        <p:tgtEl>
                                          <p:spTgt spid="6"/>
                                        </p:tgtEl>
                                        <p:attrNameLst>
                                          <p:attrName>ppt_x</p:attrName>
                                        </p:attrNameLst>
                                      </p:cBhvr>
                                      <p:tavLst>
                                        <p:tav tm="0" fmla="#ppt_x+(cos(-2*pi*(1-$))*-#ppt_x-sin(-2*pi*(1-$))*(1-#ppt_y))*(1-$)">
                                          <p:val>
                                            <p:fltVal val="0"/>
                                          </p:val>
                                        </p:tav>
                                        <p:tav tm="100000">
                                          <p:val>
                                            <p:fltVal val="1"/>
                                          </p:val>
                                        </p:tav>
                                      </p:tavLst>
                                    </p:anim>
                                    <p:anim calcmode="lin" valueType="num">
                                      <p:cBhvr>
                                        <p:cTn id="46" dur="2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Blessed">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951</TotalTime>
  <Words>1845</Words>
  <Application>Microsoft Office PowerPoint</Application>
  <PresentationFormat>On-screen Show (4:3)</PresentationFormat>
  <Paragraphs>105</Paragraphs>
  <Slides>10</Slides>
  <Notes>9</Notes>
  <HiddenSlides>0</HiddenSlides>
  <MMClips>0</MMClips>
  <ScaleCrop>false</ScaleCrop>
  <HeadingPairs>
    <vt:vector size="4" baseType="variant">
      <vt:variant>
        <vt:lpstr>Theme</vt:lpstr>
      </vt:variant>
      <vt:variant>
        <vt:i4>3</vt:i4>
      </vt:variant>
      <vt:variant>
        <vt:lpstr>Slide Titles</vt:lpstr>
      </vt:variant>
      <vt:variant>
        <vt:i4>10</vt:i4>
      </vt:variant>
    </vt:vector>
  </HeadingPairs>
  <TitlesOfParts>
    <vt:vector size="13" baseType="lpstr">
      <vt:lpstr>BlackTie</vt:lpstr>
      <vt:lpstr>Blessed</vt:lpstr>
      <vt:lpstr>Apex</vt:lpstr>
      <vt:lpstr>Slide 1</vt:lpstr>
      <vt:lpstr>Slide 2</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PRITTY AND ETHAN</dc:creator>
  <cp:lastModifiedBy>wanyama</cp:lastModifiedBy>
  <cp:revision>125</cp:revision>
  <dcterms:created xsi:type="dcterms:W3CDTF">2013-03-09T08:55:20Z</dcterms:created>
  <dcterms:modified xsi:type="dcterms:W3CDTF">2013-03-10T13:39:37Z</dcterms:modified>
</cp:coreProperties>
</file>