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9B2932-9E2E-4B2E-AAE3-1640DF864841}"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8D825-7766-4185-B2CB-8CA1FECB832B}" type="slidenum">
              <a:rPr lang="en-US" smtClean="0"/>
              <a:t>‹#›</a:t>
            </a:fld>
            <a:endParaRPr lang="en-US"/>
          </a:p>
        </p:txBody>
      </p:sp>
    </p:spTree>
    <p:extLst>
      <p:ext uri="{BB962C8B-B14F-4D97-AF65-F5344CB8AC3E}">
        <p14:creationId xmlns:p14="http://schemas.microsoft.com/office/powerpoint/2010/main" val="3643630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9B2932-9E2E-4B2E-AAE3-1640DF864841}"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8D825-7766-4185-B2CB-8CA1FECB832B}" type="slidenum">
              <a:rPr lang="en-US" smtClean="0"/>
              <a:t>‹#›</a:t>
            </a:fld>
            <a:endParaRPr lang="en-US"/>
          </a:p>
        </p:txBody>
      </p:sp>
    </p:spTree>
    <p:extLst>
      <p:ext uri="{BB962C8B-B14F-4D97-AF65-F5344CB8AC3E}">
        <p14:creationId xmlns:p14="http://schemas.microsoft.com/office/powerpoint/2010/main" val="232254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9B2932-9E2E-4B2E-AAE3-1640DF864841}"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8D825-7766-4185-B2CB-8CA1FECB832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2361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9B2932-9E2E-4B2E-AAE3-1640DF864841}"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8D825-7766-4185-B2CB-8CA1FECB832B}" type="slidenum">
              <a:rPr lang="en-US" smtClean="0"/>
              <a:t>‹#›</a:t>
            </a:fld>
            <a:endParaRPr lang="en-US"/>
          </a:p>
        </p:txBody>
      </p:sp>
    </p:spTree>
    <p:extLst>
      <p:ext uri="{BB962C8B-B14F-4D97-AF65-F5344CB8AC3E}">
        <p14:creationId xmlns:p14="http://schemas.microsoft.com/office/powerpoint/2010/main" val="2699499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9B2932-9E2E-4B2E-AAE3-1640DF864841}"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8D825-7766-4185-B2CB-8CA1FECB832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9282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9B2932-9E2E-4B2E-AAE3-1640DF864841}"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8D825-7766-4185-B2CB-8CA1FECB832B}" type="slidenum">
              <a:rPr lang="en-US" smtClean="0"/>
              <a:t>‹#›</a:t>
            </a:fld>
            <a:endParaRPr lang="en-US"/>
          </a:p>
        </p:txBody>
      </p:sp>
    </p:spTree>
    <p:extLst>
      <p:ext uri="{BB962C8B-B14F-4D97-AF65-F5344CB8AC3E}">
        <p14:creationId xmlns:p14="http://schemas.microsoft.com/office/powerpoint/2010/main" val="2836855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9B2932-9E2E-4B2E-AAE3-1640DF864841}"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8D825-7766-4185-B2CB-8CA1FECB832B}" type="slidenum">
              <a:rPr lang="en-US" smtClean="0"/>
              <a:t>‹#›</a:t>
            </a:fld>
            <a:endParaRPr lang="en-US"/>
          </a:p>
        </p:txBody>
      </p:sp>
    </p:spTree>
    <p:extLst>
      <p:ext uri="{BB962C8B-B14F-4D97-AF65-F5344CB8AC3E}">
        <p14:creationId xmlns:p14="http://schemas.microsoft.com/office/powerpoint/2010/main" val="3046232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9B2932-9E2E-4B2E-AAE3-1640DF864841}"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8D825-7766-4185-B2CB-8CA1FECB832B}" type="slidenum">
              <a:rPr lang="en-US" smtClean="0"/>
              <a:t>‹#›</a:t>
            </a:fld>
            <a:endParaRPr lang="en-US"/>
          </a:p>
        </p:txBody>
      </p:sp>
    </p:spTree>
    <p:extLst>
      <p:ext uri="{BB962C8B-B14F-4D97-AF65-F5344CB8AC3E}">
        <p14:creationId xmlns:p14="http://schemas.microsoft.com/office/powerpoint/2010/main" val="294453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9B2932-9E2E-4B2E-AAE3-1640DF864841}"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8D825-7766-4185-B2CB-8CA1FECB832B}" type="slidenum">
              <a:rPr lang="en-US" smtClean="0"/>
              <a:t>‹#›</a:t>
            </a:fld>
            <a:endParaRPr lang="en-US"/>
          </a:p>
        </p:txBody>
      </p:sp>
    </p:spTree>
    <p:extLst>
      <p:ext uri="{BB962C8B-B14F-4D97-AF65-F5344CB8AC3E}">
        <p14:creationId xmlns:p14="http://schemas.microsoft.com/office/powerpoint/2010/main" val="2997752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9B2932-9E2E-4B2E-AAE3-1640DF864841}"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8D825-7766-4185-B2CB-8CA1FECB832B}" type="slidenum">
              <a:rPr lang="en-US" smtClean="0"/>
              <a:t>‹#›</a:t>
            </a:fld>
            <a:endParaRPr lang="en-US"/>
          </a:p>
        </p:txBody>
      </p:sp>
    </p:spTree>
    <p:extLst>
      <p:ext uri="{BB962C8B-B14F-4D97-AF65-F5344CB8AC3E}">
        <p14:creationId xmlns:p14="http://schemas.microsoft.com/office/powerpoint/2010/main" val="2990489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9B2932-9E2E-4B2E-AAE3-1640DF864841}" type="datetimeFigureOut">
              <a:rPr lang="en-US" smtClean="0"/>
              <a:t>10/12/2013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8D825-7766-4185-B2CB-8CA1FECB832B}" type="slidenum">
              <a:rPr lang="en-US" smtClean="0"/>
              <a:t>‹#›</a:t>
            </a:fld>
            <a:endParaRPr lang="en-US"/>
          </a:p>
        </p:txBody>
      </p:sp>
    </p:spTree>
    <p:extLst>
      <p:ext uri="{BB962C8B-B14F-4D97-AF65-F5344CB8AC3E}">
        <p14:creationId xmlns:p14="http://schemas.microsoft.com/office/powerpoint/2010/main" val="275871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9B2932-9E2E-4B2E-AAE3-1640DF864841}" type="datetimeFigureOut">
              <a:rPr lang="en-US" smtClean="0"/>
              <a:t>10/12/2013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38D825-7766-4185-B2CB-8CA1FECB832B}" type="slidenum">
              <a:rPr lang="en-US" smtClean="0"/>
              <a:t>‹#›</a:t>
            </a:fld>
            <a:endParaRPr lang="en-US"/>
          </a:p>
        </p:txBody>
      </p:sp>
    </p:spTree>
    <p:extLst>
      <p:ext uri="{BB962C8B-B14F-4D97-AF65-F5344CB8AC3E}">
        <p14:creationId xmlns:p14="http://schemas.microsoft.com/office/powerpoint/2010/main" val="332334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9B2932-9E2E-4B2E-AAE3-1640DF864841}" type="datetimeFigureOut">
              <a:rPr lang="en-US" smtClean="0"/>
              <a:t>10/12/2013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38D825-7766-4185-B2CB-8CA1FECB832B}" type="slidenum">
              <a:rPr lang="en-US" smtClean="0"/>
              <a:t>‹#›</a:t>
            </a:fld>
            <a:endParaRPr lang="en-US"/>
          </a:p>
        </p:txBody>
      </p:sp>
    </p:spTree>
    <p:extLst>
      <p:ext uri="{BB962C8B-B14F-4D97-AF65-F5344CB8AC3E}">
        <p14:creationId xmlns:p14="http://schemas.microsoft.com/office/powerpoint/2010/main" val="2260554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B2932-9E2E-4B2E-AAE3-1640DF864841}" type="datetimeFigureOut">
              <a:rPr lang="en-US" smtClean="0"/>
              <a:t>10/12/2013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38D825-7766-4185-B2CB-8CA1FECB832B}" type="slidenum">
              <a:rPr lang="en-US" smtClean="0"/>
              <a:t>‹#›</a:t>
            </a:fld>
            <a:endParaRPr lang="en-US"/>
          </a:p>
        </p:txBody>
      </p:sp>
    </p:spTree>
    <p:extLst>
      <p:ext uri="{BB962C8B-B14F-4D97-AF65-F5344CB8AC3E}">
        <p14:creationId xmlns:p14="http://schemas.microsoft.com/office/powerpoint/2010/main" val="990482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9B2932-9E2E-4B2E-AAE3-1640DF864841}" type="datetimeFigureOut">
              <a:rPr lang="en-US" smtClean="0"/>
              <a:t>10/12/2013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8D825-7766-4185-B2CB-8CA1FECB832B}" type="slidenum">
              <a:rPr lang="en-US" smtClean="0"/>
              <a:t>‹#›</a:t>
            </a:fld>
            <a:endParaRPr lang="en-US"/>
          </a:p>
        </p:txBody>
      </p:sp>
    </p:spTree>
    <p:extLst>
      <p:ext uri="{BB962C8B-B14F-4D97-AF65-F5344CB8AC3E}">
        <p14:creationId xmlns:p14="http://schemas.microsoft.com/office/powerpoint/2010/main" val="3733485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9B2932-9E2E-4B2E-AAE3-1640DF864841}" type="datetimeFigureOut">
              <a:rPr lang="en-US" smtClean="0"/>
              <a:t>10/12/2013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8D825-7766-4185-B2CB-8CA1FECB832B}" type="slidenum">
              <a:rPr lang="en-US" smtClean="0"/>
              <a:t>‹#›</a:t>
            </a:fld>
            <a:endParaRPr lang="en-US"/>
          </a:p>
        </p:txBody>
      </p:sp>
    </p:spTree>
    <p:extLst>
      <p:ext uri="{BB962C8B-B14F-4D97-AF65-F5344CB8AC3E}">
        <p14:creationId xmlns:p14="http://schemas.microsoft.com/office/powerpoint/2010/main" val="3729967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F9B2932-9E2E-4B2E-AAE3-1640DF864841}" type="datetimeFigureOut">
              <a:rPr lang="en-US" smtClean="0"/>
              <a:t>10/12/2013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538D825-7766-4185-B2CB-8CA1FECB832B}" type="slidenum">
              <a:rPr lang="en-US" smtClean="0"/>
              <a:t>‹#›</a:t>
            </a:fld>
            <a:endParaRPr lang="en-US"/>
          </a:p>
        </p:txBody>
      </p:sp>
    </p:spTree>
    <p:extLst>
      <p:ext uri="{BB962C8B-B14F-4D97-AF65-F5344CB8AC3E}">
        <p14:creationId xmlns:p14="http://schemas.microsoft.com/office/powerpoint/2010/main" val="32822644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dc.gov/nchs/healthy_people.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Ecological Model: Overview</a:t>
            </a:r>
            <a:endParaRPr lang="en-US" dirty="0"/>
          </a:p>
        </p:txBody>
      </p:sp>
      <p:sp>
        <p:nvSpPr>
          <p:cNvPr id="5" name="Content Placeholder 4"/>
          <p:cNvSpPr>
            <a:spLocks noGrp="1"/>
          </p:cNvSpPr>
          <p:nvPr>
            <p:ph idx="1"/>
          </p:nvPr>
        </p:nvSpPr>
        <p:spPr>
          <a:xfrm>
            <a:off x="677334" y="1537854"/>
            <a:ext cx="8596668" cy="4586635"/>
          </a:xfrm>
        </p:spPr>
        <p:txBody>
          <a:bodyPr>
            <a:normAutofit/>
          </a:bodyPr>
          <a:lstStyle/>
          <a:p>
            <a:r>
              <a:rPr lang="en-US" dirty="0" smtClean="0"/>
              <a:t>The Ecological Model represents an approach to health disparities and other concerns that is dependent on communication and interaction (</a:t>
            </a:r>
            <a:r>
              <a:rPr lang="en-US" dirty="0" err="1" smtClean="0"/>
              <a:t>Glanz</a:t>
            </a:r>
            <a:r>
              <a:rPr lang="en-US" dirty="0" smtClean="0"/>
              <a:t> et.al, 2008)</a:t>
            </a:r>
          </a:p>
          <a:p>
            <a:r>
              <a:rPr lang="en-US" dirty="0" smtClean="0"/>
              <a:t>This model supports a greater understanding of health disparities, which are often related to socioeconomic and living conditions (</a:t>
            </a:r>
            <a:r>
              <a:rPr lang="en-US" dirty="0" err="1" smtClean="0"/>
              <a:t>Glanz</a:t>
            </a:r>
            <a:r>
              <a:rPr lang="en-US" dirty="0" smtClean="0"/>
              <a:t> et.al, 2008)</a:t>
            </a:r>
          </a:p>
          <a:p>
            <a:r>
              <a:rPr lang="en-US" dirty="0" smtClean="0"/>
              <a:t>The model is influenced significantly by the surrounding environment and the challenges that men, women, and children face with respect to health status that are grounded in social limitations (</a:t>
            </a:r>
            <a:r>
              <a:rPr lang="en-US" dirty="0" err="1" smtClean="0"/>
              <a:t>Glanz</a:t>
            </a:r>
            <a:r>
              <a:rPr lang="en-US" dirty="0" smtClean="0"/>
              <a:t> et.al, 2008)</a:t>
            </a:r>
          </a:p>
          <a:p>
            <a:r>
              <a:rPr lang="en-US" dirty="0" smtClean="0"/>
              <a:t>The model also recognizes the importance of family dynamics and their capacity to impact health and wellbeing in important and meaningful ways (</a:t>
            </a:r>
            <a:r>
              <a:rPr lang="en-US" dirty="0" err="1" smtClean="0"/>
              <a:t>Glanz</a:t>
            </a:r>
            <a:r>
              <a:rPr lang="en-US" dirty="0" smtClean="0"/>
              <a:t> et.al, 2008) </a:t>
            </a:r>
          </a:p>
          <a:p>
            <a:r>
              <a:rPr lang="en-US" dirty="0" smtClean="0"/>
              <a:t>The model examines human relationships and their impact on health and health-related disparities (</a:t>
            </a:r>
            <a:r>
              <a:rPr lang="en-US" dirty="0" err="1" smtClean="0"/>
              <a:t>Glanz</a:t>
            </a:r>
            <a:r>
              <a:rPr lang="en-US" dirty="0" smtClean="0"/>
              <a:t> et.al, 2008)</a:t>
            </a:r>
            <a:endParaRPr lang="en-US" dirty="0"/>
          </a:p>
        </p:txBody>
      </p:sp>
    </p:spTree>
    <p:extLst>
      <p:ext uri="{BB962C8B-B14F-4D97-AF65-F5344CB8AC3E}">
        <p14:creationId xmlns:p14="http://schemas.microsoft.com/office/powerpoint/2010/main" val="2876063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Ecological Model: Literature Review</a:t>
            </a:r>
            <a:endParaRPr lang="en-US" dirty="0"/>
          </a:p>
        </p:txBody>
      </p:sp>
      <p:sp>
        <p:nvSpPr>
          <p:cNvPr id="5" name="Content Placeholder 4"/>
          <p:cNvSpPr>
            <a:spLocks noGrp="1"/>
          </p:cNvSpPr>
          <p:nvPr>
            <p:ph idx="1"/>
          </p:nvPr>
        </p:nvSpPr>
        <p:spPr>
          <a:xfrm>
            <a:off x="677334" y="1350819"/>
            <a:ext cx="8596668" cy="4690544"/>
          </a:xfrm>
        </p:spPr>
        <p:txBody>
          <a:bodyPr>
            <a:normAutofit fontScale="92500" lnSpcReduction="10000"/>
          </a:bodyPr>
          <a:lstStyle/>
          <a:p>
            <a:r>
              <a:rPr lang="en-US" sz="1900" dirty="0" smtClean="0"/>
              <a:t>Title: Association between social climate for smoking and youth smoking behaviors in Taiwan: an ecological study</a:t>
            </a:r>
          </a:p>
          <a:p>
            <a:r>
              <a:rPr lang="en-US" sz="1900" dirty="0" smtClean="0"/>
              <a:t>Problem: The study conducted by Chen et.al (2010) addressed the relevance of the surrounding environment and social influence on smoking behaviors in younger persons</a:t>
            </a:r>
          </a:p>
          <a:p>
            <a:r>
              <a:rPr lang="en-US" sz="1900" dirty="0" smtClean="0"/>
              <a:t>Population: The study evaluated behavioral data for almost 17,000 adults and 22,300 students in junior high to identify smoking behaviors in these groups (Chen et.al, 2010)</a:t>
            </a:r>
          </a:p>
          <a:p>
            <a:r>
              <a:rPr lang="en-US" sz="1900" dirty="0" smtClean="0"/>
              <a:t>Intervention/hypothesis: The researchers sought to associate social climate and its impact on adult smoking behaviors and exposure to smoke in the surrounding environment and its impact on youth smoking behaviors (Chen et.al, 2010)</a:t>
            </a:r>
          </a:p>
          <a:p>
            <a:r>
              <a:rPr lang="en-US" sz="1900" dirty="0" smtClean="0"/>
              <a:t>The study determined that smoking behaviors vary across regions that require community health nurses to develop programs to encourage smoking prevention/cessation efforts in both population groups (Chen et.al, 2010)</a:t>
            </a:r>
          </a:p>
          <a:p>
            <a:pPr marL="0" indent="0">
              <a:buNone/>
            </a:pPr>
            <a:endParaRPr lang="en-US" sz="1900" dirty="0" smtClean="0"/>
          </a:p>
        </p:txBody>
      </p:sp>
    </p:spTree>
    <p:extLst>
      <p:ext uri="{BB962C8B-B14F-4D97-AF65-F5344CB8AC3E}">
        <p14:creationId xmlns:p14="http://schemas.microsoft.com/office/powerpoint/2010/main" val="2306867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Ecological Model: Summary</a:t>
            </a:r>
            <a:endParaRPr lang="en-US" dirty="0"/>
          </a:p>
        </p:txBody>
      </p:sp>
      <p:sp>
        <p:nvSpPr>
          <p:cNvPr id="5" name="Content Placeholder 4"/>
          <p:cNvSpPr>
            <a:spLocks noGrp="1"/>
          </p:cNvSpPr>
          <p:nvPr>
            <p:ph idx="1"/>
          </p:nvPr>
        </p:nvSpPr>
        <p:spPr>
          <a:xfrm>
            <a:off x="677334" y="1589809"/>
            <a:ext cx="8596668" cy="4451553"/>
          </a:xfrm>
        </p:spPr>
        <p:txBody>
          <a:bodyPr/>
          <a:lstStyle/>
          <a:p>
            <a:r>
              <a:rPr lang="en-US" dirty="0" smtClean="0"/>
              <a:t>Health promotion activities are essential to facilitate effective outcomes across different population groups, and in particular, vulnerable populations (Pender et.al, 2006)</a:t>
            </a:r>
          </a:p>
          <a:p>
            <a:r>
              <a:rPr lang="en-US" dirty="0" smtClean="0"/>
              <a:t>There are a number of critical issues that are key priorities in the national spotlight and require further evaluation to promote greater health and wellbeing (Healthy People 2020)</a:t>
            </a:r>
          </a:p>
          <a:p>
            <a:r>
              <a:rPr lang="en-US" dirty="0" smtClean="0"/>
              <a:t>It is important to utilize ecological models under specific circumstances as a means of encouraging health promotion, reducing disparities, and in facilitating positive outcomes for younger people and adults</a:t>
            </a:r>
          </a:p>
          <a:p>
            <a:r>
              <a:rPr lang="en-US" dirty="0" smtClean="0"/>
              <a:t>These contributions are likely to be effective in supporting improved decision-making behavior in relation to health promotion activities across different population groups </a:t>
            </a:r>
          </a:p>
        </p:txBody>
      </p:sp>
    </p:spTree>
    <p:extLst>
      <p:ext uri="{BB962C8B-B14F-4D97-AF65-F5344CB8AC3E}">
        <p14:creationId xmlns:p14="http://schemas.microsoft.com/office/powerpoint/2010/main" val="743730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Ecological Model: References</a:t>
            </a:r>
            <a:endParaRPr lang="en-US" dirty="0"/>
          </a:p>
        </p:txBody>
      </p:sp>
      <p:sp>
        <p:nvSpPr>
          <p:cNvPr id="5" name="Content Placeholder 4"/>
          <p:cNvSpPr>
            <a:spLocks noGrp="1"/>
          </p:cNvSpPr>
          <p:nvPr>
            <p:ph idx="1"/>
          </p:nvPr>
        </p:nvSpPr>
        <p:spPr/>
        <p:txBody>
          <a:bodyPr/>
          <a:lstStyle/>
          <a:p>
            <a:r>
              <a:rPr lang="en-US" dirty="0" smtClean="0"/>
              <a:t>Chen, Y.H., Chen, P.L., Huang, W.G., </a:t>
            </a:r>
            <a:r>
              <a:rPr lang="en-US" dirty="0" err="1" smtClean="0"/>
              <a:t>Chiou</a:t>
            </a:r>
            <a:r>
              <a:rPr lang="en-US" dirty="0" smtClean="0"/>
              <a:t>, H.Y., Hsu, C.Y., and Chao, K.Y. (2010). Association between social climate for smoking and youth smoking behaviors in Taiwan: an ecological study. </a:t>
            </a:r>
            <a:r>
              <a:rPr lang="en-US" i="1" dirty="0" smtClean="0"/>
              <a:t>International Journal of Nursing Studies, </a:t>
            </a:r>
            <a:r>
              <a:rPr lang="en-US" dirty="0" smtClean="0"/>
              <a:t>47, 1253-1261. </a:t>
            </a:r>
          </a:p>
          <a:p>
            <a:r>
              <a:rPr lang="en-US" dirty="0" err="1" smtClean="0"/>
              <a:t>Glanz</a:t>
            </a:r>
            <a:r>
              <a:rPr lang="en-US" dirty="0" smtClean="0"/>
              <a:t>, K., </a:t>
            </a:r>
            <a:r>
              <a:rPr lang="en-US" dirty="0" err="1" smtClean="0"/>
              <a:t>Rimer</a:t>
            </a:r>
            <a:r>
              <a:rPr lang="en-US" dirty="0" smtClean="0"/>
              <a:t>, B.K., and </a:t>
            </a:r>
            <a:r>
              <a:rPr lang="en-US" dirty="0" err="1" smtClean="0"/>
              <a:t>Viswanath</a:t>
            </a:r>
            <a:r>
              <a:rPr lang="en-US" dirty="0" smtClean="0"/>
              <a:t>, K. (2008). Health behavior and health education: theory, research and practice, 4</a:t>
            </a:r>
            <a:r>
              <a:rPr lang="en-US" baseline="30000" dirty="0" smtClean="0"/>
              <a:t>th</a:t>
            </a:r>
            <a:r>
              <a:rPr lang="en-US" dirty="0" smtClean="0"/>
              <a:t> edition. San Francisco: </a:t>
            </a:r>
            <a:r>
              <a:rPr lang="en-US" dirty="0" err="1" smtClean="0"/>
              <a:t>Jossey</a:t>
            </a:r>
            <a:r>
              <a:rPr lang="en-US" dirty="0" smtClean="0"/>
              <a:t>-Bass</a:t>
            </a:r>
          </a:p>
          <a:p>
            <a:r>
              <a:rPr lang="en-US" dirty="0" smtClean="0"/>
              <a:t>Healthy People 2020. </a:t>
            </a:r>
            <a:r>
              <a:rPr lang="en-US" dirty="0"/>
              <a:t>Retrieved from </a:t>
            </a:r>
            <a:r>
              <a:rPr lang="en-US" dirty="0">
                <a:hlinkClick r:id="rId2"/>
              </a:rPr>
              <a:t>http://</a:t>
            </a:r>
            <a:r>
              <a:rPr lang="en-US" dirty="0" smtClean="0">
                <a:hlinkClick r:id="rId2"/>
              </a:rPr>
              <a:t>www.cdc.gov/nchs/healthy_people.htm</a:t>
            </a:r>
            <a:endParaRPr lang="en-US" dirty="0" smtClean="0"/>
          </a:p>
          <a:p>
            <a:r>
              <a:rPr lang="en-US" dirty="0" smtClean="0"/>
              <a:t>Pender, N.J., </a:t>
            </a:r>
            <a:r>
              <a:rPr lang="en-US" dirty="0" err="1" smtClean="0"/>
              <a:t>Murdaugh</a:t>
            </a:r>
            <a:r>
              <a:rPr lang="en-US" dirty="0" smtClean="0"/>
              <a:t>, C.L., and Parson, M. (2006). Health promotion in nursing practice, 5</a:t>
            </a:r>
            <a:r>
              <a:rPr lang="en-US" baseline="30000" dirty="0" smtClean="0"/>
              <a:t>th</a:t>
            </a:r>
            <a:r>
              <a:rPr lang="en-US" dirty="0" smtClean="0"/>
              <a:t> edition. Stanford: Prentice Hall. </a:t>
            </a:r>
            <a:endParaRPr lang="en-US" dirty="0"/>
          </a:p>
        </p:txBody>
      </p:sp>
    </p:spTree>
    <p:extLst>
      <p:ext uri="{BB962C8B-B14F-4D97-AF65-F5344CB8AC3E}">
        <p14:creationId xmlns:p14="http://schemas.microsoft.com/office/powerpoint/2010/main" val="26089526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533</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Ecological Model: Overview</vt:lpstr>
      <vt:lpstr>Ecological Model: Literature Review</vt:lpstr>
      <vt:lpstr>Ecological Model: Summary</vt:lpstr>
      <vt:lpstr>Ecological Model: 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2013-10-13T01:01:55Z</dcterms:created>
  <dcterms:modified xsi:type="dcterms:W3CDTF">2013-10-13T01:02:00Z</dcterms:modified>
</cp:coreProperties>
</file>