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48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CDA230-F699-44B1-88C5-D6E19DE495C8}"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E4CDE-B306-4560-8CB9-3146FE58552A}" type="slidenum">
              <a:rPr lang="en-US" smtClean="0"/>
              <a:t>‹#›</a:t>
            </a:fld>
            <a:endParaRPr lang="en-US"/>
          </a:p>
        </p:txBody>
      </p:sp>
    </p:spTree>
    <p:extLst>
      <p:ext uri="{BB962C8B-B14F-4D97-AF65-F5344CB8AC3E}">
        <p14:creationId xmlns:p14="http://schemas.microsoft.com/office/powerpoint/2010/main" val="2910218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DA230-F699-44B1-88C5-D6E19DE495C8}"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E4CDE-B306-4560-8CB9-3146FE58552A}" type="slidenum">
              <a:rPr lang="en-US" smtClean="0"/>
              <a:t>‹#›</a:t>
            </a:fld>
            <a:endParaRPr lang="en-US"/>
          </a:p>
        </p:txBody>
      </p:sp>
    </p:spTree>
    <p:extLst>
      <p:ext uri="{BB962C8B-B14F-4D97-AF65-F5344CB8AC3E}">
        <p14:creationId xmlns:p14="http://schemas.microsoft.com/office/powerpoint/2010/main" val="4121304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DA230-F699-44B1-88C5-D6E19DE495C8}"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E4CDE-B306-4560-8CB9-3146FE58552A}" type="slidenum">
              <a:rPr lang="en-US" smtClean="0"/>
              <a:t>‹#›</a:t>
            </a:fld>
            <a:endParaRPr lang="en-US"/>
          </a:p>
        </p:txBody>
      </p:sp>
    </p:spTree>
    <p:extLst>
      <p:ext uri="{BB962C8B-B14F-4D97-AF65-F5344CB8AC3E}">
        <p14:creationId xmlns:p14="http://schemas.microsoft.com/office/powerpoint/2010/main" val="153219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DA230-F699-44B1-88C5-D6E19DE495C8}"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E4CDE-B306-4560-8CB9-3146FE58552A}" type="slidenum">
              <a:rPr lang="en-US" smtClean="0"/>
              <a:t>‹#›</a:t>
            </a:fld>
            <a:endParaRPr lang="en-US"/>
          </a:p>
        </p:txBody>
      </p:sp>
    </p:spTree>
    <p:extLst>
      <p:ext uri="{BB962C8B-B14F-4D97-AF65-F5344CB8AC3E}">
        <p14:creationId xmlns:p14="http://schemas.microsoft.com/office/powerpoint/2010/main" val="2522084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CDA230-F699-44B1-88C5-D6E19DE495C8}" type="datetimeFigureOut">
              <a:rPr lang="en-US" smtClean="0"/>
              <a:t>10/31/2020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E4CDE-B306-4560-8CB9-3146FE58552A}" type="slidenum">
              <a:rPr lang="en-US" smtClean="0"/>
              <a:t>‹#›</a:t>
            </a:fld>
            <a:endParaRPr lang="en-US"/>
          </a:p>
        </p:txBody>
      </p:sp>
    </p:spTree>
    <p:extLst>
      <p:ext uri="{BB962C8B-B14F-4D97-AF65-F5344CB8AC3E}">
        <p14:creationId xmlns:p14="http://schemas.microsoft.com/office/powerpoint/2010/main" val="2260993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CDA230-F699-44B1-88C5-D6E19DE495C8}"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E4CDE-B306-4560-8CB9-3146FE58552A}" type="slidenum">
              <a:rPr lang="en-US" smtClean="0"/>
              <a:t>‹#›</a:t>
            </a:fld>
            <a:endParaRPr lang="en-US"/>
          </a:p>
        </p:txBody>
      </p:sp>
    </p:spTree>
    <p:extLst>
      <p:ext uri="{BB962C8B-B14F-4D97-AF65-F5344CB8AC3E}">
        <p14:creationId xmlns:p14="http://schemas.microsoft.com/office/powerpoint/2010/main" val="2760016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CDA230-F699-44B1-88C5-D6E19DE495C8}" type="datetimeFigureOut">
              <a:rPr lang="en-US" smtClean="0"/>
              <a:t>10/31/2020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7E4CDE-B306-4560-8CB9-3146FE58552A}" type="slidenum">
              <a:rPr lang="en-US" smtClean="0"/>
              <a:t>‹#›</a:t>
            </a:fld>
            <a:endParaRPr lang="en-US"/>
          </a:p>
        </p:txBody>
      </p:sp>
    </p:spTree>
    <p:extLst>
      <p:ext uri="{BB962C8B-B14F-4D97-AF65-F5344CB8AC3E}">
        <p14:creationId xmlns:p14="http://schemas.microsoft.com/office/powerpoint/2010/main" val="75677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CDA230-F699-44B1-88C5-D6E19DE495C8}" type="datetimeFigureOut">
              <a:rPr lang="en-US" smtClean="0"/>
              <a:t>10/31/2020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7E4CDE-B306-4560-8CB9-3146FE58552A}" type="slidenum">
              <a:rPr lang="en-US" smtClean="0"/>
              <a:t>‹#›</a:t>
            </a:fld>
            <a:endParaRPr lang="en-US"/>
          </a:p>
        </p:txBody>
      </p:sp>
    </p:spTree>
    <p:extLst>
      <p:ext uri="{BB962C8B-B14F-4D97-AF65-F5344CB8AC3E}">
        <p14:creationId xmlns:p14="http://schemas.microsoft.com/office/powerpoint/2010/main" val="2305966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DA230-F699-44B1-88C5-D6E19DE495C8}" type="datetimeFigureOut">
              <a:rPr lang="en-US" smtClean="0"/>
              <a:t>10/31/2020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7E4CDE-B306-4560-8CB9-3146FE58552A}" type="slidenum">
              <a:rPr lang="en-US" smtClean="0"/>
              <a:t>‹#›</a:t>
            </a:fld>
            <a:endParaRPr lang="en-US"/>
          </a:p>
        </p:txBody>
      </p:sp>
    </p:spTree>
    <p:extLst>
      <p:ext uri="{BB962C8B-B14F-4D97-AF65-F5344CB8AC3E}">
        <p14:creationId xmlns:p14="http://schemas.microsoft.com/office/powerpoint/2010/main" val="387322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DA230-F699-44B1-88C5-D6E19DE495C8}"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E4CDE-B306-4560-8CB9-3146FE58552A}" type="slidenum">
              <a:rPr lang="en-US" smtClean="0"/>
              <a:t>‹#›</a:t>
            </a:fld>
            <a:endParaRPr lang="en-US"/>
          </a:p>
        </p:txBody>
      </p:sp>
    </p:spTree>
    <p:extLst>
      <p:ext uri="{BB962C8B-B14F-4D97-AF65-F5344CB8AC3E}">
        <p14:creationId xmlns:p14="http://schemas.microsoft.com/office/powerpoint/2010/main" val="4270949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DA230-F699-44B1-88C5-D6E19DE495C8}" type="datetimeFigureOut">
              <a:rPr lang="en-US" smtClean="0"/>
              <a:t>10/31/2020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E4CDE-B306-4560-8CB9-3146FE58552A}" type="slidenum">
              <a:rPr lang="en-US" smtClean="0"/>
              <a:t>‹#›</a:t>
            </a:fld>
            <a:endParaRPr lang="en-US"/>
          </a:p>
        </p:txBody>
      </p:sp>
    </p:spTree>
    <p:extLst>
      <p:ext uri="{BB962C8B-B14F-4D97-AF65-F5344CB8AC3E}">
        <p14:creationId xmlns:p14="http://schemas.microsoft.com/office/powerpoint/2010/main" val="2733272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DA230-F699-44B1-88C5-D6E19DE495C8}" type="datetimeFigureOut">
              <a:rPr lang="en-US" smtClean="0"/>
              <a:t>10/31/2020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E4CDE-B306-4560-8CB9-3146FE58552A}" type="slidenum">
              <a:rPr lang="en-US" smtClean="0"/>
              <a:t>‹#›</a:t>
            </a:fld>
            <a:endParaRPr lang="en-US"/>
          </a:p>
        </p:txBody>
      </p:sp>
    </p:spTree>
    <p:extLst>
      <p:ext uri="{BB962C8B-B14F-4D97-AF65-F5344CB8AC3E}">
        <p14:creationId xmlns:p14="http://schemas.microsoft.com/office/powerpoint/2010/main" val="1363217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Elementary School Teachers’ Perceptions of Computer</a:t>
            </a:r>
            <a:r>
              <a:rPr lang="en-US" dirty="0"/>
              <a:t/>
            </a:r>
            <a:br>
              <a:rPr lang="en-US" dirty="0"/>
            </a:br>
            <a:r>
              <a:rPr lang="en-US" b="1" dirty="0"/>
              <a:t>Technology’s Impact on Student Learning</a:t>
            </a:r>
            <a:r>
              <a:rPr lang="en-US" dirty="0"/>
              <a:t/>
            </a:r>
            <a:br>
              <a:rPr lang="en-US" dirty="0"/>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844153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685799"/>
          </a:xfrm>
        </p:spPr>
        <p:txBody>
          <a:bodyPr>
            <a:normAutofit fontScale="90000"/>
          </a:bodyPr>
          <a:lstStyle/>
          <a:p>
            <a:r>
              <a:rPr lang="en-US" dirty="0" smtClean="0"/>
              <a:t>Finding 2:</a:t>
            </a:r>
            <a:endParaRPr lang="en-US" dirty="0"/>
          </a:p>
        </p:txBody>
      </p:sp>
      <p:sp>
        <p:nvSpPr>
          <p:cNvPr id="3" name="Subtitle 2"/>
          <p:cNvSpPr>
            <a:spLocks noGrp="1"/>
          </p:cNvSpPr>
          <p:nvPr>
            <p:ph type="subTitle" idx="1"/>
          </p:nvPr>
        </p:nvSpPr>
        <p:spPr>
          <a:xfrm>
            <a:off x="609600" y="1981200"/>
            <a:ext cx="7620000" cy="4343400"/>
          </a:xfrm>
        </p:spPr>
        <p:txBody>
          <a:bodyPr>
            <a:normAutofit fontScale="92500"/>
          </a:bodyPr>
          <a:lstStyle/>
          <a:p>
            <a:pPr algn="l"/>
            <a:r>
              <a:rPr lang="en-US" dirty="0">
                <a:solidFill>
                  <a:schemeClr val="tx1"/>
                </a:solidFill>
              </a:rPr>
              <a:t>Textbook publishers and other purveyors of educational materials don’t have websites available for students to enhance their learning. Suppliers of educational curricular materials may offer DVDs and other kinds of educational materials which require peripheral computer equipment to operate them. However, they don’t usually supply teachers and students with Internet websites to improve learning.</a:t>
            </a:r>
          </a:p>
          <a:p>
            <a:pPr algn="l"/>
            <a:endParaRPr lang="en-US" dirty="0">
              <a:solidFill>
                <a:schemeClr val="tx1"/>
              </a:solidFill>
            </a:endParaRPr>
          </a:p>
        </p:txBody>
      </p:sp>
    </p:spTree>
    <p:extLst>
      <p:ext uri="{BB962C8B-B14F-4D97-AF65-F5344CB8AC3E}">
        <p14:creationId xmlns:p14="http://schemas.microsoft.com/office/powerpoint/2010/main" val="1956012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3:</a:t>
            </a:r>
            <a:endParaRPr lang="en-US" dirty="0"/>
          </a:p>
        </p:txBody>
      </p:sp>
      <p:sp>
        <p:nvSpPr>
          <p:cNvPr id="3" name="Content Placeholder 2"/>
          <p:cNvSpPr>
            <a:spLocks noGrp="1"/>
          </p:cNvSpPr>
          <p:nvPr>
            <p:ph idx="1"/>
          </p:nvPr>
        </p:nvSpPr>
        <p:spPr/>
        <p:txBody>
          <a:bodyPr/>
          <a:lstStyle/>
          <a:p>
            <a:pPr marL="0" indent="0">
              <a:buNone/>
            </a:pPr>
            <a:r>
              <a:rPr lang="en-US" dirty="0"/>
              <a:t>State standardized achievement tests do not allow elementary students to use computers to take the </a:t>
            </a:r>
            <a:r>
              <a:rPr lang="en-US" dirty="0" smtClean="0"/>
              <a:t>tests---yet:</a:t>
            </a:r>
          </a:p>
          <a:p>
            <a:pPr marL="0" indent="0">
              <a:buNone/>
            </a:pPr>
            <a:endParaRPr lang="en-US" dirty="0"/>
          </a:p>
          <a:p>
            <a:pPr marL="0" indent="0">
              <a:buNone/>
            </a:pPr>
            <a:r>
              <a:rPr lang="en-US" dirty="0" smtClean="0"/>
              <a:t>Because students used computers in their regular classroom lessons, achievement test scores went UP!</a:t>
            </a:r>
          </a:p>
          <a:p>
            <a:endParaRPr lang="en-US" dirty="0"/>
          </a:p>
          <a:p>
            <a:pPr marL="0" indent="0">
              <a:buNone/>
            </a:pPr>
            <a:endParaRPr lang="en-US" dirty="0"/>
          </a:p>
        </p:txBody>
      </p:sp>
    </p:spTree>
    <p:extLst>
      <p:ext uri="{BB962C8B-B14F-4D97-AF65-F5344CB8AC3E}">
        <p14:creationId xmlns:p14="http://schemas.microsoft.com/office/powerpoint/2010/main" val="1322058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40695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Methods of Classroom Instruction</a:t>
            </a:r>
            <a:endParaRPr lang="en-US" dirty="0"/>
          </a:p>
        </p:txBody>
      </p:sp>
      <p:sp>
        <p:nvSpPr>
          <p:cNvPr id="3" name="Content Placeholder 2"/>
          <p:cNvSpPr>
            <a:spLocks noGrp="1"/>
          </p:cNvSpPr>
          <p:nvPr>
            <p:ph idx="1"/>
          </p:nvPr>
        </p:nvSpPr>
        <p:spPr/>
        <p:txBody>
          <a:bodyPr/>
          <a:lstStyle/>
          <a:p>
            <a:pPr marL="0" indent="0">
              <a:buNone/>
            </a:pPr>
            <a:r>
              <a:rPr lang="en-US" dirty="0" smtClean="0"/>
              <a:t>First Method: Traditional paper and pencil instructional techniques. This method has been around since the beginning of time.</a:t>
            </a:r>
          </a:p>
          <a:p>
            <a:pPr marL="0" indent="0">
              <a:buNone/>
            </a:pPr>
            <a:endParaRPr lang="en-US" dirty="0"/>
          </a:p>
          <a:p>
            <a:pPr marL="0" indent="0">
              <a:buNone/>
            </a:pPr>
            <a:r>
              <a:rPr lang="en-US" dirty="0" smtClean="0"/>
              <a:t>Second (Newest) Method: Instructing students by teaching them how to prepare their lessons using the computer.</a:t>
            </a:r>
            <a:endParaRPr lang="en-US" dirty="0"/>
          </a:p>
        </p:txBody>
      </p:sp>
    </p:spTree>
    <p:extLst>
      <p:ext uri="{BB962C8B-B14F-4D97-AF65-F5344CB8AC3E}">
        <p14:creationId xmlns:p14="http://schemas.microsoft.com/office/powerpoint/2010/main" val="2336810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Critics of Each Learning Type</a:t>
            </a:r>
            <a:endParaRPr lang="en-US" dirty="0"/>
          </a:p>
        </p:txBody>
      </p:sp>
      <p:sp>
        <p:nvSpPr>
          <p:cNvPr id="3" name="Content Placeholder 2"/>
          <p:cNvSpPr>
            <a:spLocks noGrp="1"/>
          </p:cNvSpPr>
          <p:nvPr>
            <p:ph idx="1"/>
          </p:nvPr>
        </p:nvSpPr>
        <p:spPr/>
        <p:txBody>
          <a:bodyPr/>
          <a:lstStyle/>
          <a:p>
            <a:pPr marL="0" indent="0">
              <a:buNone/>
            </a:pPr>
            <a:r>
              <a:rPr lang="en-US" dirty="0" smtClean="0"/>
              <a:t>Traditional: Borders on rote learning. Students become easily bored and turned off to learning.</a:t>
            </a:r>
          </a:p>
          <a:p>
            <a:pPr marL="0" indent="0">
              <a:buNone/>
            </a:pPr>
            <a:endParaRPr lang="en-US" dirty="0"/>
          </a:p>
          <a:p>
            <a:pPr marL="0" indent="0">
              <a:buNone/>
            </a:pPr>
            <a:r>
              <a:rPr lang="en-US" dirty="0" smtClean="0"/>
              <a:t>Computer: Teaching is done by encouraging students’ relationships with sight, sounds, and animation. Too much like watching cartoons on a television. Entertainment does not always lead to learning.</a:t>
            </a:r>
            <a:endParaRPr lang="en-US" dirty="0"/>
          </a:p>
        </p:txBody>
      </p:sp>
    </p:spTree>
    <p:extLst>
      <p:ext uri="{BB962C8B-B14F-4D97-AF65-F5344CB8AC3E}">
        <p14:creationId xmlns:p14="http://schemas.microsoft.com/office/powerpoint/2010/main" val="458403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Problem with “older” teachers</a:t>
            </a:r>
            <a:endParaRPr lang="en-US" dirty="0"/>
          </a:p>
        </p:txBody>
      </p:sp>
      <p:sp>
        <p:nvSpPr>
          <p:cNvPr id="3" name="Subtitle 2"/>
          <p:cNvSpPr>
            <a:spLocks noGrp="1"/>
          </p:cNvSpPr>
          <p:nvPr>
            <p:ph type="subTitle" idx="1"/>
          </p:nvPr>
        </p:nvSpPr>
        <p:spPr/>
        <p:txBody>
          <a:bodyPr>
            <a:normAutofit fontScale="62500" lnSpcReduction="20000"/>
          </a:bodyPr>
          <a:lstStyle/>
          <a:p>
            <a:r>
              <a:rPr lang="en-US" dirty="0" err="1" smtClean="0">
                <a:solidFill>
                  <a:schemeClr val="tx1"/>
                </a:solidFill>
              </a:rPr>
              <a:t>Prensky</a:t>
            </a:r>
            <a:r>
              <a:rPr lang="en-US" dirty="0" smtClean="0">
                <a:solidFill>
                  <a:schemeClr val="tx1"/>
                </a:solidFill>
              </a:rPr>
              <a:t> (2001) described older teachers as “digital immigrants.”</a:t>
            </a:r>
          </a:p>
          <a:p>
            <a:endParaRPr lang="en-US" dirty="0">
              <a:solidFill>
                <a:schemeClr val="tx1"/>
              </a:solidFill>
            </a:endParaRPr>
          </a:p>
          <a:p>
            <a:r>
              <a:rPr lang="en-US" dirty="0" smtClean="0">
                <a:solidFill>
                  <a:schemeClr val="tx1"/>
                </a:solidFill>
              </a:rPr>
              <a:t>They may (or may not) be comfortable with computers. They were born in the era before computers. </a:t>
            </a:r>
            <a:endParaRPr lang="en-US" dirty="0">
              <a:solidFill>
                <a:schemeClr val="tx1"/>
              </a:solidFill>
            </a:endParaRPr>
          </a:p>
        </p:txBody>
      </p:sp>
    </p:spTree>
    <p:extLst>
      <p:ext uri="{BB962C8B-B14F-4D97-AF65-F5344CB8AC3E}">
        <p14:creationId xmlns:p14="http://schemas.microsoft.com/office/powerpoint/2010/main" val="2635108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are Digital Natives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Students have never lived without digital media at their disposal. They have always had a cell phone, as opposed to a coin operated telephone. They have always had remote control TV, as opposed to having to switch channels manually.</a:t>
            </a:r>
          </a:p>
          <a:p>
            <a:pPr marL="0" indent="0">
              <a:buNone/>
            </a:pPr>
            <a:endParaRPr lang="en-US" dirty="0"/>
          </a:p>
          <a:p>
            <a:pPr marL="0" indent="0">
              <a:buNone/>
            </a:pPr>
            <a:r>
              <a:rPr lang="en-US" dirty="0" smtClean="0"/>
              <a:t>They have always been around, and are comfortable with computers.</a:t>
            </a:r>
            <a:endParaRPr lang="en-US" dirty="0"/>
          </a:p>
        </p:txBody>
      </p:sp>
    </p:spTree>
    <p:extLst>
      <p:ext uri="{BB962C8B-B14F-4D97-AF65-F5344CB8AC3E}">
        <p14:creationId xmlns:p14="http://schemas.microsoft.com/office/powerpoint/2010/main" val="3772432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Standardized Achievement Tests are Improved with Computer Use</a:t>
            </a:r>
            <a:endParaRPr lang="en-US" dirty="0"/>
          </a:p>
        </p:txBody>
      </p:sp>
      <p:sp>
        <p:nvSpPr>
          <p:cNvPr id="3" name="Content Placeholder 2"/>
          <p:cNvSpPr>
            <a:spLocks noGrp="1"/>
          </p:cNvSpPr>
          <p:nvPr>
            <p:ph idx="1"/>
          </p:nvPr>
        </p:nvSpPr>
        <p:spPr/>
        <p:txBody>
          <a:bodyPr/>
          <a:lstStyle/>
          <a:p>
            <a:pPr marL="0" indent="0">
              <a:buNone/>
            </a:pPr>
            <a:r>
              <a:rPr lang="en-US" dirty="0" smtClean="0"/>
              <a:t>It is interesting to note that state standardized achievement tests show reflect high achievement in reading, math, and especially in writing since classroom teachers have started using computers.</a:t>
            </a:r>
          </a:p>
          <a:p>
            <a:pPr marL="0" indent="0">
              <a:buNone/>
            </a:pPr>
            <a:endParaRPr lang="en-US" dirty="0"/>
          </a:p>
          <a:p>
            <a:pPr marL="0" indent="0">
              <a:buNone/>
            </a:pPr>
            <a:r>
              <a:rPr lang="en-US" dirty="0" smtClean="0"/>
              <a:t>Growth is highest in writing: &gt; 1-2 percentiles.</a:t>
            </a:r>
            <a:endParaRPr lang="en-US" dirty="0"/>
          </a:p>
        </p:txBody>
      </p:sp>
    </p:spTree>
    <p:extLst>
      <p:ext uri="{BB962C8B-B14F-4D97-AF65-F5344CB8AC3E}">
        <p14:creationId xmlns:p14="http://schemas.microsoft.com/office/powerpoint/2010/main" val="1664254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a:t>Standardized Achievement Tests are Improved with Computer Use</a:t>
            </a:r>
          </a:p>
        </p:txBody>
      </p:sp>
      <p:sp>
        <p:nvSpPr>
          <p:cNvPr id="3" name="Subtitle 2"/>
          <p:cNvSpPr>
            <a:spLocks noGrp="1"/>
          </p:cNvSpPr>
          <p:nvPr>
            <p:ph type="subTitle" idx="1"/>
          </p:nvPr>
        </p:nvSpPr>
        <p:spPr>
          <a:xfrm>
            <a:off x="1219200" y="2286000"/>
            <a:ext cx="6400800" cy="3124200"/>
          </a:xfrm>
        </p:spPr>
        <p:txBody>
          <a:bodyPr>
            <a:normAutofit/>
          </a:bodyPr>
          <a:lstStyle/>
          <a:p>
            <a:pPr algn="l"/>
            <a:r>
              <a:rPr lang="en-US" dirty="0" smtClean="0">
                <a:solidFill>
                  <a:schemeClr val="tx1"/>
                </a:solidFill>
              </a:rPr>
              <a:t>This is especially significant because THERE IS NO STANDARDIZED ACHIEVEMENT TEST GIVEN IN ANY STATE that permits the use of computers when doing the test.</a:t>
            </a:r>
            <a:endParaRPr lang="en-US" dirty="0">
              <a:solidFill>
                <a:schemeClr val="tx1"/>
              </a:solidFill>
            </a:endParaRPr>
          </a:p>
        </p:txBody>
      </p:sp>
    </p:spTree>
    <p:extLst>
      <p:ext uri="{BB962C8B-B14F-4D97-AF65-F5344CB8AC3E}">
        <p14:creationId xmlns:p14="http://schemas.microsoft.com/office/powerpoint/2010/main" val="828657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Where Did My Results Come?</a:t>
            </a:r>
            <a:endParaRPr lang="en-US" dirty="0"/>
          </a:p>
        </p:txBody>
      </p:sp>
      <p:sp>
        <p:nvSpPr>
          <p:cNvPr id="3" name="Content Placeholder 2"/>
          <p:cNvSpPr>
            <a:spLocks noGrp="1"/>
          </p:cNvSpPr>
          <p:nvPr>
            <p:ph idx="1"/>
          </p:nvPr>
        </p:nvSpPr>
        <p:spPr/>
        <p:txBody>
          <a:bodyPr/>
          <a:lstStyle/>
          <a:p>
            <a:pPr marL="0" indent="0">
              <a:buNone/>
            </a:pPr>
            <a:r>
              <a:rPr lang="en-US" dirty="0" smtClean="0"/>
              <a:t>I prepared an 11 question questionnaire that was anonymously completed by 24 teachers in a single elementary school.</a:t>
            </a:r>
          </a:p>
          <a:p>
            <a:pPr marL="0" indent="0">
              <a:buNone/>
            </a:pPr>
            <a:endParaRPr lang="en-US" dirty="0"/>
          </a:p>
          <a:p>
            <a:pPr marL="0" indent="0">
              <a:buNone/>
            </a:pPr>
            <a:r>
              <a:rPr lang="en-US" dirty="0" smtClean="0"/>
              <a:t>The school was located in Bartlett, TX.</a:t>
            </a:r>
          </a:p>
          <a:p>
            <a:pPr marL="0" indent="0">
              <a:buNone/>
            </a:pPr>
            <a:endParaRPr lang="en-US" dirty="0"/>
          </a:p>
          <a:p>
            <a:pPr marL="0" indent="0">
              <a:buNone/>
            </a:pPr>
            <a:r>
              <a:rPr lang="en-US" dirty="0" smtClean="0"/>
              <a:t>I was the sole researcher for this study.</a:t>
            </a:r>
            <a:endParaRPr lang="en-US" dirty="0"/>
          </a:p>
        </p:txBody>
      </p:sp>
    </p:spTree>
    <p:extLst>
      <p:ext uri="{BB962C8B-B14F-4D97-AF65-F5344CB8AC3E}">
        <p14:creationId xmlns:p14="http://schemas.microsoft.com/office/powerpoint/2010/main" val="1052306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Findings of the Study</a:t>
            </a:r>
            <a:endParaRPr lang="en-US" dirty="0"/>
          </a:p>
        </p:txBody>
      </p:sp>
      <p:sp>
        <p:nvSpPr>
          <p:cNvPr id="3" name="Content Placeholder 2"/>
          <p:cNvSpPr>
            <a:spLocks noGrp="1"/>
          </p:cNvSpPr>
          <p:nvPr>
            <p:ph idx="1"/>
          </p:nvPr>
        </p:nvSpPr>
        <p:spPr/>
        <p:txBody>
          <a:bodyPr/>
          <a:lstStyle/>
          <a:p>
            <a:pPr marL="0" indent="0">
              <a:buNone/>
            </a:pPr>
            <a:r>
              <a:rPr lang="en-US" dirty="0" smtClean="0"/>
              <a:t>Finding 1:</a:t>
            </a:r>
          </a:p>
          <a:p>
            <a:pPr marL="0" indent="0">
              <a:buNone/>
            </a:pPr>
            <a:endParaRPr lang="en-US" dirty="0"/>
          </a:p>
          <a:p>
            <a:pPr marL="0" indent="0">
              <a:buNone/>
            </a:pPr>
            <a:r>
              <a:rPr lang="en-US" dirty="0"/>
              <a:t>Teachers with several years of teaching experience are not always as computer literate as those teachers who are chronologically younger and who have fewer years of teaching experience</a:t>
            </a:r>
          </a:p>
        </p:txBody>
      </p:sp>
    </p:spTree>
    <p:extLst>
      <p:ext uri="{BB962C8B-B14F-4D97-AF65-F5344CB8AC3E}">
        <p14:creationId xmlns:p14="http://schemas.microsoft.com/office/powerpoint/2010/main" val="366508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472</Words>
  <Application>Microsoft Office PowerPoint</Application>
  <PresentationFormat>Экран (4:3)</PresentationFormat>
  <Paragraphs>39</Paragraphs>
  <Slides>12</Slides>
  <Notes>0</Notes>
  <HiddenSlides>1</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Arial</vt:lpstr>
      <vt:lpstr>Calibri</vt:lpstr>
      <vt:lpstr>Office Theme</vt:lpstr>
      <vt:lpstr>Elementary School Teachers’ Perceptions of Computer Technology’s Impact on Student Learning   </vt:lpstr>
      <vt:lpstr>Two Methods of Classroom Instruction</vt:lpstr>
      <vt:lpstr>Critics of Each Learning Type</vt:lpstr>
      <vt:lpstr>Problem with “older” teachers</vt:lpstr>
      <vt:lpstr>Students are Digital Natives</vt:lpstr>
      <vt:lpstr>Standardized Achievement Tests are Improved with Computer Use</vt:lpstr>
      <vt:lpstr>Standardized Achievement Tests are Improved with Computer Use</vt:lpstr>
      <vt:lpstr>From Where Did My Results Come?</vt:lpstr>
      <vt:lpstr>The Three Findings of the Study</vt:lpstr>
      <vt:lpstr>Finding 2:</vt:lpstr>
      <vt:lpstr>Finding 3:</vt:lpstr>
      <vt:lpstr>Презентация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School Teachers’ Perceptions of Computer Technology’s Impact on Student Learning   By Gabriel Lugo</dc:title>
  <dc:creator>Squirrel</dc:creator>
  <cp:lastModifiedBy>Admin</cp:lastModifiedBy>
  <cp:revision>7</cp:revision>
  <dcterms:created xsi:type="dcterms:W3CDTF">2012-04-02T02:23:49Z</dcterms:created>
  <dcterms:modified xsi:type="dcterms:W3CDTF">2020-10-31T17:18:55Z</dcterms:modified>
</cp:coreProperties>
</file>