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10"/>
  </p:notesMasterIdLst>
  <p:sldIdLst>
    <p:sldId id="256" r:id="rId2"/>
    <p:sldId id="257" r:id="rId3"/>
    <p:sldId id="258" r:id="rId4"/>
    <p:sldId id="259" r:id="rId5"/>
    <p:sldId id="261"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429" autoAdjust="0"/>
  </p:normalViewPr>
  <p:slideViewPr>
    <p:cSldViewPr>
      <p:cViewPr varScale="1">
        <p:scale>
          <a:sx n="65" d="100"/>
          <a:sy n="65" d="100"/>
        </p:scale>
        <p:origin x="-204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C3C46F-BEFB-4B45-AE85-E0C328AE2DDC}" type="datetimeFigureOut">
              <a:rPr lang="en-US" smtClean="0"/>
              <a:t>10/19/2013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8CC1AF-0289-462D-93CF-6E853C81AD1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8CC1AF-0289-462D-93CF-6E853C81AD1C}"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international trade, FDI</a:t>
            </a:r>
            <a:r>
              <a:rPr lang="en-US" baseline="0" dirty="0" smtClean="0"/>
              <a:t> activities by MNEs is the fastest growing component, even surpassing trade between countries. MNEs are not only being a major player in globalization through FDI but also through </a:t>
            </a:r>
            <a:r>
              <a:rPr lang="en-US" baseline="0" dirty="0" err="1" smtClean="0"/>
              <a:t>intrafirm</a:t>
            </a:r>
            <a:r>
              <a:rPr lang="en-US" baseline="0" dirty="0" smtClean="0"/>
              <a:t> trade flows which refer to trade within the MNEs</a:t>
            </a:r>
          </a:p>
          <a:p>
            <a:endParaRPr lang="en-US" baseline="0" dirty="0" smtClean="0"/>
          </a:p>
          <a:p>
            <a:r>
              <a:rPr lang="en-US" baseline="0" dirty="0" smtClean="0"/>
              <a:t>Not surprisingly, economists are now attempting to better understand the factors that determine FDI and develop models that may reliably predict the flow of FDI activities and help shape government policies.</a:t>
            </a:r>
          </a:p>
          <a:p>
            <a:endParaRPr lang="en-US" baseline="0" dirty="0" smtClean="0"/>
          </a:p>
          <a:p>
            <a:r>
              <a:rPr lang="en-US" baseline="0" dirty="0" smtClean="0"/>
              <a:t>This literature review mainly examines the factors that shape FDI and exist within both the internal or external environments of the organization </a:t>
            </a:r>
            <a:endParaRPr lang="en-US" dirty="0"/>
          </a:p>
        </p:txBody>
      </p:sp>
      <p:sp>
        <p:nvSpPr>
          <p:cNvPr id="4" name="Slide Number Placeholder 3"/>
          <p:cNvSpPr>
            <a:spLocks noGrp="1"/>
          </p:cNvSpPr>
          <p:nvPr>
            <p:ph type="sldNum" sz="quarter" idx="10"/>
          </p:nvPr>
        </p:nvSpPr>
        <p:spPr/>
        <p:txBody>
          <a:bodyPr/>
          <a:lstStyle/>
          <a:p>
            <a:fld id="{4F8CC1AF-0289-462D-93CF-6E853C81AD1C}"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FDI is not the</a:t>
            </a:r>
            <a:r>
              <a:rPr lang="en-US" baseline="0" dirty="0" smtClean="0"/>
              <a:t> only option available to MNEs entering international markets. The firms may also enter international markets through exports which involves producing the product at home and selling them in the international market or licensing agreements in which the firm acquires a business partner in an international market.</a:t>
            </a:r>
          </a:p>
          <a:p>
            <a:endParaRPr lang="en-US" baseline="0" dirty="0" smtClean="0"/>
          </a:p>
          <a:p>
            <a:r>
              <a:rPr lang="en-US" baseline="0" dirty="0" smtClean="0"/>
              <a:t>MNEs choose FDI though it may be more expensive way of entering international markets because it offers certain benefits over other alternatives. First of all, FDI allows MNEs to retain absolute control over their international operations instead of delegating some control to international business partners. FDI also ensures firms proprietary assets and trade secrets are not exposed. This is especially important when such assets and trade secrets are core competencies and international business partners could not be trusted or there is little legal protection in the host country.</a:t>
            </a:r>
          </a:p>
          <a:p>
            <a:endParaRPr lang="en-US" baseline="0" dirty="0" smtClean="0"/>
          </a:p>
          <a:p>
            <a:r>
              <a:rPr lang="en-US" baseline="0" dirty="0" smtClean="0"/>
              <a:t>MNEs also choose FDI to acquire assets or capabilities they may not have such as acquiring international companies. This strategy has been particularly used by Japanese companies in the last century.</a:t>
            </a:r>
            <a:endParaRPr lang="en-US" dirty="0"/>
          </a:p>
        </p:txBody>
      </p:sp>
      <p:sp>
        <p:nvSpPr>
          <p:cNvPr id="4" name="Slide Number Placeholder 3"/>
          <p:cNvSpPr>
            <a:spLocks noGrp="1"/>
          </p:cNvSpPr>
          <p:nvPr>
            <p:ph type="sldNum" sz="quarter" idx="10"/>
          </p:nvPr>
        </p:nvSpPr>
        <p:spPr/>
        <p:txBody>
          <a:bodyPr/>
          <a:lstStyle/>
          <a:p>
            <a:fld id="{4F8CC1AF-0289-462D-93CF-6E853C81AD1C}"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addition to internal factors, FDI decisions are also shaped by external factors.</a:t>
            </a:r>
          </a:p>
          <a:p>
            <a:endParaRPr lang="en-US" baseline="0" dirty="0" smtClean="0"/>
          </a:p>
          <a:p>
            <a:r>
              <a:rPr lang="en-US" baseline="0" dirty="0" smtClean="0"/>
              <a:t>The first is exchange rate. Appreciation of home currency makes it cheaper to make investments in international countries and, thus, encourages FDI. Currency appreciation also encourages FDI because an MNE may have access to funds at lower rates in home country as opposed to host country. </a:t>
            </a:r>
          </a:p>
          <a:p>
            <a:endParaRPr lang="en-US" baseline="0" dirty="0" smtClean="0"/>
          </a:p>
          <a:p>
            <a:r>
              <a:rPr lang="en-US" baseline="0" dirty="0" smtClean="0"/>
              <a:t>High taxes discourage FDI because they translate to lower net income. But companies need to take into account tax rates in both home and host countries though many countries now offer tax credit to local MNEs if they may already have paid the tax in an international markets. If the parent country offers tax credit, then the only relevant factor to consider may be the tax rate policy in host country.</a:t>
            </a:r>
          </a:p>
          <a:p>
            <a:endParaRPr lang="en-US" baseline="0" dirty="0" smtClean="0"/>
          </a:p>
          <a:p>
            <a:r>
              <a:rPr lang="en-US" baseline="0" dirty="0" smtClean="0"/>
              <a:t>Tax policies also affect MNE’ funding decisions because certain funding sources such as retained earnings sometimes receive more favorable treatment than other sources such as transfer of capital </a:t>
            </a:r>
            <a:endParaRPr lang="en-US" dirty="0"/>
          </a:p>
        </p:txBody>
      </p:sp>
      <p:sp>
        <p:nvSpPr>
          <p:cNvPr id="4" name="Slide Number Placeholder 3"/>
          <p:cNvSpPr>
            <a:spLocks noGrp="1"/>
          </p:cNvSpPr>
          <p:nvPr>
            <p:ph type="sldNum" sz="quarter" idx="10"/>
          </p:nvPr>
        </p:nvSpPr>
        <p:spPr/>
        <p:txBody>
          <a:bodyPr/>
          <a:lstStyle/>
          <a:p>
            <a:fld id="{4F8CC1AF-0289-462D-93CF-6E853C81AD1C}"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quality of institutions in host country also affect FDI because they</a:t>
            </a:r>
            <a:r>
              <a:rPr lang="en-US" baseline="0" dirty="0" smtClean="0"/>
              <a:t> determine the risks of investing including political and economic risks. Lower quality institutions may offer lower protection to firms economic and intellectual assets and there will also be lower risk of nationalization. Similarly, higher quality institutions also mean lower cost of doing business due to smaller bureaucracy and corruption.</a:t>
            </a:r>
          </a:p>
          <a:p>
            <a:endParaRPr lang="en-US" baseline="0" dirty="0" smtClean="0"/>
          </a:p>
          <a:p>
            <a:r>
              <a:rPr lang="en-US" baseline="0" dirty="0" smtClean="0"/>
              <a:t>Trade protection also affects the probability of FDI by an MNE. Higher trade protection such as lower tariffs encourage FDI and are often used to attract smaller companies with limited resources or to encourage investments in economic sectors that are less attractive to international investors.</a:t>
            </a:r>
          </a:p>
          <a:p>
            <a:endParaRPr lang="en-US" baseline="0" dirty="0" smtClean="0"/>
          </a:p>
          <a:p>
            <a:r>
              <a:rPr lang="en-US" baseline="0" dirty="0" smtClean="0"/>
              <a:t>Different modes of international trade often have different characteristics. For example, exports involve lower levels of fixed costs while high levels of variable costs, thus, may be less appealing as compared to FDI which may have high levels of fixed costs but also has low levels of variable costs. As a result, FDI is better option for firms looking to exploit economies of scale</a:t>
            </a:r>
            <a:endParaRPr lang="en-US" dirty="0"/>
          </a:p>
        </p:txBody>
      </p:sp>
      <p:sp>
        <p:nvSpPr>
          <p:cNvPr id="4" name="Slide Number Placeholder 3"/>
          <p:cNvSpPr>
            <a:spLocks noGrp="1"/>
          </p:cNvSpPr>
          <p:nvPr>
            <p:ph type="sldNum" sz="quarter" idx="10"/>
          </p:nvPr>
        </p:nvSpPr>
        <p:spPr/>
        <p:txBody>
          <a:bodyPr/>
          <a:lstStyle/>
          <a:p>
            <a:fld id="{4F8CC1AF-0289-462D-93CF-6E853C81AD1C}"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has been a challenge to develop reliable FDI models because the field is still in infancy. Trade theory</a:t>
            </a:r>
            <a:r>
              <a:rPr lang="en-US" baseline="0" dirty="0" smtClean="0"/>
              <a:t> and trade empirics rarely crossed paths until the 1990s. While trade flow theories are well-established, it has been a challenge to create models that predict MNE behaviors and FDI patterns because there are too many variables and scenarios. For example, FDI alone takes several forms. Some firms may produce in one host country and sell the products in neighboring countries. Similarly, some firms may produce goods that are processed in several countries. </a:t>
            </a:r>
          </a:p>
          <a:p>
            <a:endParaRPr lang="en-US" baseline="0" dirty="0" smtClean="0"/>
          </a:p>
          <a:p>
            <a:r>
              <a:rPr lang="en-US" baseline="0" dirty="0" smtClean="0"/>
              <a:t>FDI patterns are vary because different countries have different characteristics. Not all countries are at the same stage of economic development. Some countries are ahead in terms of technological adoptions, thus, may be more suited to manufacturing facilities as opposed to others where quality issues may often arise. Similarly, different international markets have different characteristics. Some offer better protection to MNEs while others carry high risk. Populations characteristics also vary due to differences in lifestyles, income levels, and consumption patterns etc.</a:t>
            </a:r>
            <a:endParaRPr lang="en-US" dirty="0"/>
          </a:p>
        </p:txBody>
      </p:sp>
      <p:sp>
        <p:nvSpPr>
          <p:cNvPr id="4" name="Slide Number Placeholder 3"/>
          <p:cNvSpPr>
            <a:spLocks noGrp="1"/>
          </p:cNvSpPr>
          <p:nvPr>
            <p:ph type="sldNum" sz="quarter" idx="10"/>
          </p:nvPr>
        </p:nvSpPr>
        <p:spPr/>
        <p:txBody>
          <a:bodyPr/>
          <a:lstStyle/>
          <a:p>
            <a:fld id="{4F8CC1AF-0289-462D-93CF-6E853C81AD1C}"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apparent that factors both internal</a:t>
            </a:r>
            <a:r>
              <a:rPr lang="en-US" baseline="0" dirty="0" smtClean="0"/>
              <a:t> and external to the organization shape FDI decisions. Though different models have been developed to predict FDI behavior, they reach different conclusions because they often study different markets or rely on different variables. Developing reliable FDI models has been a challenge because FDI takes several forms and in addition, is shaped by several factors that may vary from country to country. It is possible one uniform model to explain cross-national FDI may never be possible because there are too many variable involved. An alternative may be several smaller models with limited applications.</a:t>
            </a:r>
            <a:endParaRPr lang="en-US" dirty="0"/>
          </a:p>
        </p:txBody>
      </p:sp>
      <p:sp>
        <p:nvSpPr>
          <p:cNvPr id="4" name="Slide Number Placeholder 3"/>
          <p:cNvSpPr>
            <a:spLocks noGrp="1"/>
          </p:cNvSpPr>
          <p:nvPr>
            <p:ph type="sldNum" sz="quarter" idx="10"/>
          </p:nvPr>
        </p:nvSpPr>
        <p:spPr/>
        <p:txBody>
          <a:bodyPr/>
          <a:lstStyle/>
          <a:p>
            <a:fld id="{4F8CC1AF-0289-462D-93CF-6E853C81AD1C}"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10/19/2013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10/19/2013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10/19/2013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10/19/2013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10/19/2013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10/19/2013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10/19/2013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Name</a:t>
            </a:r>
          </a:p>
          <a:p>
            <a:r>
              <a:rPr lang="en-US" dirty="0" smtClean="0"/>
              <a:t>Course</a:t>
            </a:r>
          </a:p>
          <a:p>
            <a:r>
              <a:rPr lang="en-US" dirty="0" smtClean="0"/>
              <a:t>Instructor</a:t>
            </a:r>
          </a:p>
          <a:p>
            <a:r>
              <a:rPr lang="en-US" dirty="0" smtClean="0"/>
              <a:t>Date</a:t>
            </a:r>
            <a:endParaRPr lang="en-US" dirty="0"/>
          </a:p>
        </p:txBody>
      </p:sp>
      <p:sp>
        <p:nvSpPr>
          <p:cNvPr id="2" name="Title 1"/>
          <p:cNvSpPr>
            <a:spLocks noGrp="1"/>
          </p:cNvSpPr>
          <p:nvPr>
            <p:ph type="ctrTitle"/>
          </p:nvPr>
        </p:nvSpPr>
        <p:spPr/>
        <p:txBody>
          <a:bodyPr/>
          <a:lstStyle/>
          <a:p>
            <a:r>
              <a:rPr lang="en-US" dirty="0" smtClean="0"/>
              <a:t>Foreign Direct Investment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to="" calcmode="lin" valueType="num">
                                      <p:cBhvr>
                                        <p:cTn id="13" dur="1" fill="hold"/>
                                        <p:tgtEl>
                                          <p:spTgt spid="3">
                                            <p:txEl>
                                              <p:pRg st="1" end="1"/>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to="" calcmode="lin" valueType="num">
                                      <p:cBhvr>
                                        <p:cTn id="16" dur="1" fill="hold"/>
                                        <p:tgtEl>
                                          <p:spTgt spid="3">
                                            <p:txEl>
                                              <p:pRg st="2" end="2"/>
                                            </p:txEl>
                                          </p:spTgt>
                                        </p:tgtEl>
                                        <p:attrNameLst>
                                          <p:attrName/>
                                        </p:attrNameLst>
                                      </p:cBhvr>
                                    </p:anim>
                                  </p:childTnLst>
                                </p:cTn>
                              </p:par>
                              <p:par>
                                <p:cTn id="17" presetID="24"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to="" calcmode="lin" valueType="num">
                                      <p:cBhvr>
                                        <p:cTn id="19"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lstStyle/>
          <a:p>
            <a:r>
              <a:rPr lang="en-US" dirty="0" smtClean="0"/>
              <a:t>Introduction</a:t>
            </a:r>
            <a:endParaRPr lang="en-US" dirty="0"/>
          </a:p>
        </p:txBody>
      </p:sp>
      <p:sp>
        <p:nvSpPr>
          <p:cNvPr id="3" name="Content Placeholder 2"/>
          <p:cNvSpPr>
            <a:spLocks noGrp="1"/>
          </p:cNvSpPr>
          <p:nvPr>
            <p:ph sz="quarter" idx="1"/>
          </p:nvPr>
        </p:nvSpPr>
        <p:spPr>
          <a:xfrm>
            <a:off x="301752" y="1524000"/>
            <a:ext cx="8503920" cy="4575048"/>
          </a:xfrm>
        </p:spPr>
        <p:txBody>
          <a:bodyPr>
            <a:normAutofit/>
          </a:bodyPr>
          <a:lstStyle/>
          <a:p>
            <a:r>
              <a:rPr lang="en-US" sz="2400" dirty="0" smtClean="0"/>
              <a:t>MNE’s FDI activity is the fastest growing form of international transactions</a:t>
            </a:r>
          </a:p>
          <a:p>
            <a:pPr lvl="1"/>
            <a:r>
              <a:rPr lang="en-US" sz="1900" dirty="0" smtClean="0"/>
              <a:t>Even faster than trade flows between countries</a:t>
            </a:r>
          </a:p>
          <a:p>
            <a:pPr lvl="1"/>
            <a:endParaRPr lang="en-US" sz="1900" dirty="0" smtClean="0"/>
          </a:p>
          <a:p>
            <a:r>
              <a:rPr lang="en-US" sz="2400" dirty="0" smtClean="0"/>
              <a:t>Economists desire to better understand FDI as well as develop reliable economic models</a:t>
            </a:r>
          </a:p>
          <a:p>
            <a:endParaRPr lang="en-US" sz="2400" dirty="0" smtClean="0"/>
          </a:p>
          <a:p>
            <a:r>
              <a:rPr lang="en-US" sz="2400" dirty="0" smtClean="0"/>
              <a:t>This literature review addresses factors that drive FDI</a:t>
            </a:r>
          </a:p>
          <a:p>
            <a:pPr lvl="1"/>
            <a:r>
              <a:rPr lang="en-US" sz="1900" dirty="0" smtClean="0"/>
              <a:t>Factors internal to MNEs as well as those in the external environment</a:t>
            </a:r>
            <a:endParaRPr lang="en-US" sz="1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Factors</a:t>
            </a:r>
            <a:endParaRPr lang="en-US" dirty="0"/>
          </a:p>
        </p:txBody>
      </p:sp>
      <p:sp>
        <p:nvSpPr>
          <p:cNvPr id="3" name="Content Placeholder 2"/>
          <p:cNvSpPr>
            <a:spLocks noGrp="1"/>
          </p:cNvSpPr>
          <p:nvPr>
            <p:ph sz="quarter" idx="1"/>
          </p:nvPr>
        </p:nvSpPr>
        <p:spPr>
          <a:xfrm>
            <a:off x="228600" y="1527048"/>
            <a:ext cx="8686800" cy="4572000"/>
          </a:xfrm>
        </p:spPr>
        <p:txBody>
          <a:bodyPr/>
          <a:lstStyle/>
          <a:p>
            <a:r>
              <a:rPr lang="en-US" sz="2800" dirty="0" smtClean="0"/>
              <a:t>FDI not the only way to enter international markets</a:t>
            </a:r>
          </a:p>
          <a:p>
            <a:pPr lvl="1"/>
            <a:r>
              <a:rPr lang="en-US" sz="2400" dirty="0" smtClean="0"/>
              <a:t>Exports</a:t>
            </a:r>
          </a:p>
          <a:p>
            <a:pPr lvl="1"/>
            <a:r>
              <a:rPr lang="en-US" sz="2400" dirty="0" smtClean="0"/>
              <a:t>Licensing agreements</a:t>
            </a:r>
          </a:p>
          <a:p>
            <a:pPr lvl="1"/>
            <a:endParaRPr lang="en-US" sz="2800" dirty="0" smtClean="0">
              <a:solidFill>
                <a:schemeClr val="tx1"/>
              </a:solidFill>
            </a:endParaRPr>
          </a:p>
          <a:p>
            <a:r>
              <a:rPr lang="en-US" sz="2800" dirty="0" smtClean="0"/>
              <a:t>MNEs choose FDI</a:t>
            </a:r>
          </a:p>
          <a:p>
            <a:pPr lvl="1"/>
            <a:r>
              <a:rPr lang="en-US" sz="2400" dirty="0" smtClean="0"/>
              <a:t>Maintain control over international operations</a:t>
            </a:r>
          </a:p>
          <a:p>
            <a:pPr lvl="1"/>
            <a:r>
              <a:rPr lang="en-US" sz="2400" dirty="0" smtClean="0"/>
              <a:t>Protect proprietary assets as well as trade secrets</a:t>
            </a:r>
          </a:p>
          <a:p>
            <a:pPr lvl="1"/>
            <a:r>
              <a:rPr lang="en-US" sz="2400" dirty="0" smtClean="0"/>
              <a:t>Acquire new capabilities or particular assets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Factors</a:t>
            </a:r>
            <a:endParaRPr lang="en-US" dirty="0"/>
          </a:p>
        </p:txBody>
      </p:sp>
      <p:sp>
        <p:nvSpPr>
          <p:cNvPr id="3" name="Content Placeholder 2"/>
          <p:cNvSpPr>
            <a:spLocks noGrp="1"/>
          </p:cNvSpPr>
          <p:nvPr>
            <p:ph sz="quarter" idx="1"/>
          </p:nvPr>
        </p:nvSpPr>
        <p:spPr>
          <a:xfrm>
            <a:off x="301752" y="1527048"/>
            <a:ext cx="8613648" cy="4572000"/>
          </a:xfrm>
        </p:spPr>
        <p:txBody>
          <a:bodyPr>
            <a:normAutofit fontScale="92500" lnSpcReduction="10000"/>
          </a:bodyPr>
          <a:lstStyle/>
          <a:p>
            <a:r>
              <a:rPr lang="en-US" dirty="0" smtClean="0"/>
              <a:t>Exchange rate</a:t>
            </a:r>
          </a:p>
          <a:p>
            <a:pPr lvl="1"/>
            <a:r>
              <a:rPr lang="en-US" dirty="0" smtClean="0"/>
              <a:t>Currency appreciation in parent country may increase FDI</a:t>
            </a:r>
          </a:p>
          <a:p>
            <a:pPr lvl="2"/>
            <a:r>
              <a:rPr lang="en-US" dirty="0" smtClean="0"/>
              <a:t>Cheaper to acquire assets in international markets</a:t>
            </a:r>
          </a:p>
          <a:p>
            <a:pPr lvl="2"/>
            <a:r>
              <a:rPr lang="en-US" dirty="0" smtClean="0"/>
              <a:t>Internal cost of capital lower than borrowing from external sources</a:t>
            </a:r>
          </a:p>
          <a:p>
            <a:pPr lvl="2"/>
            <a:endParaRPr lang="en-US" dirty="0" smtClean="0"/>
          </a:p>
          <a:p>
            <a:r>
              <a:rPr lang="en-US" dirty="0" smtClean="0"/>
              <a:t>Taxes</a:t>
            </a:r>
          </a:p>
          <a:p>
            <a:pPr lvl="1"/>
            <a:r>
              <a:rPr lang="en-US" dirty="0" smtClean="0"/>
              <a:t>High tax rates discourage FDI</a:t>
            </a:r>
          </a:p>
          <a:p>
            <a:pPr lvl="2"/>
            <a:r>
              <a:rPr lang="en-US" dirty="0" smtClean="0"/>
              <a:t>Need to take into account both parent and host country tax policies</a:t>
            </a:r>
          </a:p>
          <a:p>
            <a:pPr lvl="2"/>
            <a:r>
              <a:rPr lang="en-US" dirty="0" smtClean="0"/>
              <a:t>Tax rate in parent country may be of little significance if the parent country offers credit to avoid ‘double taxation’</a:t>
            </a:r>
          </a:p>
          <a:p>
            <a:pPr lvl="2"/>
            <a:endParaRPr lang="en-US" dirty="0" smtClean="0"/>
          </a:p>
          <a:p>
            <a:pPr lvl="1"/>
            <a:r>
              <a:rPr lang="en-US" dirty="0" smtClean="0"/>
              <a:t>Tax policies may also shape funding decisions</a:t>
            </a:r>
          </a:p>
          <a:p>
            <a:pPr lvl="2"/>
            <a:r>
              <a:rPr lang="en-US" dirty="0" smtClean="0"/>
              <a:t>Firms may use retained earnings to avoid tax in parent country</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to="" calcmode="lin" valueType="num">
                                      <p:cBhvr>
                                        <p:cTn id="47" dur="1" fill="hold"/>
                                        <p:tgtEl>
                                          <p:spTgt spid="3">
                                            <p:txEl>
                                              <p:pRg st="8" end="8"/>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 to="" calcmode="lin" valueType="num">
                                      <p:cBhvr>
                                        <p:cTn id="52" dur="1" fill="hold"/>
                                        <p:tgtEl>
                                          <p:spTgt spid="3">
                                            <p:txEl>
                                              <p:pRg st="10" end="10"/>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to="" calcmode="lin" valueType="num">
                                      <p:cBhvr>
                                        <p:cTn id="57" dur="1" fill="hold"/>
                                        <p:tgtEl>
                                          <p:spTgt spid="3">
                                            <p:txEl>
                                              <p:pRg st="11" end="1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Factors (Cont…)</a:t>
            </a:r>
            <a:endParaRPr lang="en-US" dirty="0"/>
          </a:p>
        </p:txBody>
      </p:sp>
      <p:sp>
        <p:nvSpPr>
          <p:cNvPr id="3" name="Content Placeholder 2"/>
          <p:cNvSpPr>
            <a:spLocks noGrp="1"/>
          </p:cNvSpPr>
          <p:nvPr>
            <p:ph sz="quarter" idx="1"/>
          </p:nvPr>
        </p:nvSpPr>
        <p:spPr>
          <a:xfrm>
            <a:off x="301752" y="1527048"/>
            <a:ext cx="8503920" cy="4873752"/>
          </a:xfrm>
        </p:spPr>
        <p:txBody>
          <a:bodyPr>
            <a:normAutofit lnSpcReduction="10000"/>
          </a:bodyPr>
          <a:lstStyle/>
          <a:p>
            <a:r>
              <a:rPr lang="en-US" dirty="0" smtClean="0"/>
              <a:t>Institutions</a:t>
            </a:r>
          </a:p>
          <a:p>
            <a:pPr lvl="1"/>
            <a:r>
              <a:rPr lang="en-US" dirty="0" smtClean="0"/>
              <a:t>High quality institutions encourage FDI</a:t>
            </a:r>
          </a:p>
          <a:p>
            <a:pPr lvl="2"/>
            <a:r>
              <a:rPr lang="en-US" dirty="0" smtClean="0"/>
              <a:t>Reduce political and financial risks</a:t>
            </a:r>
          </a:p>
          <a:p>
            <a:pPr lvl="2"/>
            <a:r>
              <a:rPr lang="en-US" dirty="0" smtClean="0"/>
              <a:t>Reduce cost of doing business</a:t>
            </a:r>
          </a:p>
          <a:p>
            <a:pPr lvl="2"/>
            <a:endParaRPr lang="en-US" dirty="0" smtClean="0"/>
          </a:p>
          <a:p>
            <a:r>
              <a:rPr lang="en-US" dirty="0" smtClean="0"/>
              <a:t>Trade Protection</a:t>
            </a:r>
          </a:p>
          <a:p>
            <a:pPr lvl="2"/>
            <a:r>
              <a:rPr lang="en-US" dirty="0" smtClean="0"/>
              <a:t>Higher trade protection encourages FDI</a:t>
            </a:r>
          </a:p>
          <a:p>
            <a:pPr lvl="2"/>
            <a:r>
              <a:rPr lang="en-US" dirty="0" smtClean="0"/>
              <a:t>Trade protection often used to attract smaller companies or investments in less-attractive industries</a:t>
            </a:r>
          </a:p>
          <a:p>
            <a:pPr lvl="2"/>
            <a:endParaRPr lang="en-US" dirty="0" smtClean="0"/>
          </a:p>
          <a:p>
            <a:r>
              <a:rPr lang="en-US" dirty="0" smtClean="0"/>
              <a:t>Trade Effects</a:t>
            </a:r>
          </a:p>
          <a:p>
            <a:pPr lvl="1"/>
            <a:r>
              <a:rPr lang="en-US" dirty="0" smtClean="0"/>
              <a:t>FDI has lower variable costs than exports</a:t>
            </a:r>
          </a:p>
          <a:p>
            <a:pPr lvl="2"/>
            <a:r>
              <a:rPr lang="en-US" dirty="0" smtClean="0"/>
              <a:t>Better option as scale of operations expand</a:t>
            </a:r>
            <a:endParaRPr lang="en-US" dirty="0" smtClean="0"/>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to="" calcmode="lin" valueType="num">
                                      <p:cBhvr>
                                        <p:cTn id="47" dur="1" fill="hold"/>
                                        <p:tgtEl>
                                          <p:spTgt spid="3">
                                            <p:txEl>
                                              <p:pRg st="9" end="9"/>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 to="" calcmode="lin" valueType="num">
                                      <p:cBhvr>
                                        <p:cTn id="52" dur="1" fill="hold"/>
                                        <p:tgtEl>
                                          <p:spTgt spid="3">
                                            <p:txEl>
                                              <p:pRg st="10" end="10"/>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to="" calcmode="lin" valueType="num">
                                      <p:cBhvr>
                                        <p:cTn id="57" dur="1" fill="hold"/>
                                        <p:tgtEl>
                                          <p:spTgt spid="3">
                                            <p:txEl>
                                              <p:pRg st="11" end="1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FDI</a:t>
            </a:r>
            <a:endParaRPr lang="en-US" dirty="0"/>
          </a:p>
        </p:txBody>
      </p:sp>
      <p:sp>
        <p:nvSpPr>
          <p:cNvPr id="3" name="Content Placeholder 2"/>
          <p:cNvSpPr>
            <a:spLocks noGrp="1"/>
          </p:cNvSpPr>
          <p:nvPr>
            <p:ph sz="quarter" idx="1"/>
          </p:nvPr>
        </p:nvSpPr>
        <p:spPr>
          <a:xfrm>
            <a:off x="228600" y="1527048"/>
            <a:ext cx="8686800" cy="4721352"/>
          </a:xfrm>
        </p:spPr>
        <p:txBody>
          <a:bodyPr>
            <a:normAutofit fontScale="92500"/>
          </a:bodyPr>
          <a:lstStyle/>
          <a:p>
            <a:r>
              <a:rPr lang="en-US" dirty="0" smtClean="0"/>
              <a:t>Developing FDI models has been a challenge</a:t>
            </a:r>
          </a:p>
          <a:p>
            <a:pPr lvl="1"/>
            <a:r>
              <a:rPr lang="en-US" dirty="0" smtClean="0"/>
              <a:t>Trade theory and trade empirics rarely crossed paths until the 1990s</a:t>
            </a:r>
          </a:p>
          <a:p>
            <a:pPr lvl="2"/>
            <a:endParaRPr lang="en-US" dirty="0" smtClean="0"/>
          </a:p>
          <a:p>
            <a:pPr lvl="1"/>
            <a:r>
              <a:rPr lang="en-US" dirty="0" smtClean="0"/>
              <a:t>MNE and FDI behavior more complicated than trade flows due to numerous patterns</a:t>
            </a:r>
          </a:p>
          <a:p>
            <a:pPr lvl="2"/>
            <a:r>
              <a:rPr lang="en-US" dirty="0" smtClean="0"/>
              <a:t>Some firms produce in host country to export to neighboring countries</a:t>
            </a:r>
          </a:p>
          <a:p>
            <a:pPr lvl="2"/>
            <a:r>
              <a:rPr lang="en-US" dirty="0" smtClean="0"/>
              <a:t>Some firms process goods in multiple host countries</a:t>
            </a:r>
          </a:p>
          <a:p>
            <a:pPr lvl="2"/>
            <a:endParaRPr lang="en-US" dirty="0" smtClean="0"/>
          </a:p>
          <a:p>
            <a:pPr lvl="1"/>
            <a:r>
              <a:rPr lang="en-US" dirty="0" smtClean="0"/>
              <a:t>FDI patterns also dependent upon characteristics of host countries</a:t>
            </a:r>
          </a:p>
          <a:p>
            <a:pPr lvl="2"/>
            <a:r>
              <a:rPr lang="en-US" dirty="0" smtClean="0"/>
              <a:t>Different stages of economic development</a:t>
            </a:r>
          </a:p>
          <a:p>
            <a:pPr lvl="2"/>
            <a:r>
              <a:rPr lang="en-US" dirty="0" smtClean="0"/>
              <a:t>Different market characteristics</a:t>
            </a:r>
          </a:p>
          <a:p>
            <a:pPr lvl="2"/>
            <a:r>
              <a:rPr lang="en-US" dirty="0" smtClean="0"/>
              <a:t>Different population characteristics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to="" calcmode="lin" valueType="num">
                                      <p:cBhvr>
                                        <p:cTn id="42" dur="1" fill="hold"/>
                                        <p:tgtEl>
                                          <p:spTgt spid="3">
                                            <p:txEl>
                                              <p:pRg st="8" end="8"/>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to="" calcmode="lin" valueType="num">
                                      <p:cBhvr>
                                        <p:cTn id="47" dur="1" fill="hold"/>
                                        <p:tgtEl>
                                          <p:spTgt spid="3">
                                            <p:txEl>
                                              <p:pRg st="9" end="9"/>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 to="" calcmode="lin" valueType="num">
                                      <p:cBhvr>
                                        <p:cTn id="52" dur="1" fill="hold"/>
                                        <p:tgtEl>
                                          <p:spTgt spid="3">
                                            <p:txEl>
                                              <p:pRg st="10" end="1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FDI decisions shaped by factors both external and internal to firms</a:t>
            </a:r>
          </a:p>
          <a:p>
            <a:endParaRPr lang="en-US" dirty="0" smtClean="0"/>
          </a:p>
          <a:p>
            <a:r>
              <a:rPr lang="en-US" dirty="0" smtClean="0"/>
              <a:t>Empirical literature on FDI still young</a:t>
            </a:r>
          </a:p>
          <a:p>
            <a:endParaRPr lang="en-US" dirty="0" smtClean="0"/>
          </a:p>
          <a:p>
            <a:r>
              <a:rPr lang="en-US" dirty="0" smtClean="0"/>
              <a:t>FDI models a challenge due to numerous patterns observed in FDI</a:t>
            </a:r>
          </a:p>
          <a:p>
            <a:endParaRPr lang="en-US" dirty="0" smtClean="0"/>
          </a:p>
          <a:p>
            <a:r>
              <a:rPr lang="en-US" dirty="0" smtClean="0"/>
              <a:t>A uniform model to explain cross-national FDI may not be possible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to="" calcmode="lin" valueType="num">
                                      <p:cBhvr>
                                        <p:cTn id="2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Cited</a:t>
            </a:r>
            <a:endParaRPr lang="en-US" dirty="0"/>
          </a:p>
        </p:txBody>
      </p:sp>
      <p:sp>
        <p:nvSpPr>
          <p:cNvPr id="3" name="Content Placeholder 2"/>
          <p:cNvSpPr>
            <a:spLocks noGrp="1"/>
          </p:cNvSpPr>
          <p:nvPr>
            <p:ph sz="quarter" idx="1"/>
          </p:nvPr>
        </p:nvSpPr>
        <p:spPr/>
        <p:txBody>
          <a:bodyPr/>
          <a:lstStyle/>
          <a:p>
            <a:r>
              <a:rPr lang="en-US" dirty="0" err="1" smtClean="0"/>
              <a:t>Blonigen</a:t>
            </a:r>
            <a:r>
              <a:rPr lang="en-US" dirty="0" smtClean="0"/>
              <a:t>, Bruce A. "A Review of the Empirical Literature on FDI Determinants." </a:t>
            </a:r>
            <a:r>
              <a:rPr lang="en-US" u="sng" dirty="0" smtClean="0"/>
              <a:t>International Atlantic Economic Society.</a:t>
            </a:r>
            <a:r>
              <a:rPr lang="en-US" dirty="0" smtClean="0"/>
              <a:t> Philadelphia, PA, April 2005. 37.</a:t>
            </a:r>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1318</Words>
  <Application>Microsoft Office PowerPoint</Application>
  <PresentationFormat>On-screen Show (4:3)</PresentationFormat>
  <Paragraphs>103</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Foreign Direct Investment</vt:lpstr>
      <vt:lpstr>Introduction</vt:lpstr>
      <vt:lpstr>Internal Factors</vt:lpstr>
      <vt:lpstr>External Factors</vt:lpstr>
      <vt:lpstr>External Factors (Cont…)</vt:lpstr>
      <vt:lpstr>Modeling FDI</vt:lpstr>
      <vt:lpstr>Conclusion</vt:lpstr>
      <vt:lpstr>Work Cited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2013-10-19T16:48:31Z</dcterms:created>
  <dcterms:modified xsi:type="dcterms:W3CDTF">2013-10-19T20:44:29Z</dcterms:modified>
</cp:coreProperties>
</file>