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8E4B1-5AA5-4A0D-9871-6FBC309BCD1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319B4-B3E4-4BA3-A8E5-A2B8676EF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Present and future value formulae for uneven cash flow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based on the performance of a business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229600" cy="4267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FULL NAME:</a:t>
            </a:r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COURSE :</a:t>
            </a:r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TUTOR:</a:t>
            </a:r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DATE: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Question 5. How are present value and future value calculations related?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229600" cy="426720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Consider a simple investment that generates a sure payoff Z at date t per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 invested at date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(Weitzman, 2001).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ρ is the continuously compounded interest rate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during the period, it is optimal to undertake the project if its Net Present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NP V = −1 + Ze−ρt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positive. This NPV rule is sustained by a simple arbitrage argument: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implementing the project and borrowing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Ze−ρt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 date 0 until date t would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generate a sure payoff NP V today, with no other net payoff along the lifetime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project (Stern, 2006).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 could alternatively consider another arbitrage strategy,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which the investor borrows one euro at date 0 to finance the project. In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case, only one net payoff is generated. It takes place at date t and is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equal to the Net Future Value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NF V = −e</a:t>
            </a:r>
            <a:r>
              <a:rPr lang="el-G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+ Z.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9811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534400" cy="6781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Interest Rates and Present Value </a:t>
            </a:r>
          </a:p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FV = PMT [((1 +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^n - 1) /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4" name="Picture 4" descr="fig04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4582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is present value of a single amount calculated?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229600" cy="6477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present value of a single amount is the worth to you today of receiving that amount some time in the future. (Stern, 2006). For instance, you might be offered an opportunity to  invest in a ﬁnancial instrument that would pay you $1,000 in 3 years. Before you decided whether to invest, you would want to determine the present value of the instrument. </a:t>
            </a: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Present value = Annuity Amount x [1 - 1/(1 +  r)n] / r</a:t>
            </a:r>
            <a:b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         R= interest rate</a:t>
            </a:r>
            <a:b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         n =  number of periods</a:t>
            </a: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fig04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38400"/>
            <a:ext cx="673735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191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334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conclusion holds only when there is no friction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credit markets, and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investment projects are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marginal (</a:t>
            </a:r>
            <a:r>
              <a:rPr lang="en-US" sz="2000" dirty="0" smtClean="0">
                <a:solidFill>
                  <a:schemeClr val="tx1"/>
                </a:solidFill>
              </a:rPr>
              <a:t>Stern, 2006)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non-marginal projects,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their existence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requires re-optimizing the consumption path, as claimed by Stern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(2006). In the case of the climate change problem,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choice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discount rate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remains dependent upon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which generations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 bear the mitigation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adaptation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838199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Pazner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E.A., and A.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Razin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(1975), On expected present value vs. expected future value, Journal of Finance, (30), 875-877.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2. Ramsey, F.P., (1928), A mathematical theory of savings, The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Economic Journal, 38, 543-59.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3. Stern, N., (2006), The Economics of Climate Change: The Stern Review, Cambridge University Press, Cambridge.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4. Weitzman, M.L., (1998), Why the far-distant future should be discounted at its lowest possible rate?, Journal of Environmental Economics and Management, 36, 201-208.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5. Weitzman, M.L., (2001), Gamma discounting, American Economic Review, 91, 260-271.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6. Weitzman, M.L., (2007), Subjective expectations and asset-return puzzle, American Economic Review, 97, 1102-1130.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001000" cy="5257800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</a:t>
            </a:r>
          </a:p>
          <a:p>
            <a:r>
              <a:rPr lang="en-US" sz="7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compounding process</a:t>
            </a:r>
            <a:endParaRPr lang="en-U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related to the payment of interest on</a:t>
            </a:r>
          </a:p>
          <a:p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savings? </a:t>
            </a:r>
            <a:endParaRPr lang="en-US" sz="7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general equation for future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value? What </a:t>
            </a: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 would a</a:t>
            </a:r>
          </a:p>
          <a:p>
            <a:r>
              <a:rPr lang="en-US" sz="7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decrease</a:t>
            </a:r>
            <a:endParaRPr lang="en-U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interest rate have on the future value</a:t>
            </a:r>
          </a:p>
          <a:p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 deposit? What effect would an</a:t>
            </a:r>
          </a:p>
          <a:p>
            <a:r>
              <a:rPr lang="en-US" sz="7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</a:t>
            </a:r>
            <a:endParaRPr lang="en-U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holding period have on</a:t>
            </a:r>
          </a:p>
          <a:p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future value?</a:t>
            </a:r>
          </a:p>
          <a:p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meant by “the present value of a future amount”? What is the</a:t>
            </a:r>
          </a:p>
          <a:p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equation for present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value? </a:t>
            </a:r>
          </a:p>
          <a:p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 does</a:t>
            </a:r>
          </a:p>
          <a:p>
            <a:r>
              <a:rPr lang="en-US" sz="7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increasing</a:t>
            </a:r>
            <a:endParaRPr lang="en-U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required return have on the present value</a:t>
            </a:r>
          </a:p>
          <a:p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 future amount? Why?</a:t>
            </a:r>
          </a:p>
          <a:p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present value and future value calculations related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How is present value of a single amount calculated?</a:t>
            </a:r>
            <a:endParaRPr lang="en-U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are present value and future value calculations related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Clearly, using the ENFV and ENPV approaches yield opposite shapes of</a:t>
            </a:r>
          </a:p>
          <a:p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term structure of discount rates, except in the special case of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certainty (Stern, 2006). </a:t>
            </a:r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This shows that, in general, the choice of the discount rate cannot be disentangled</a:t>
            </a:r>
          </a:p>
          <a:p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from how the investment is financed, and from how the risky payoff</a:t>
            </a:r>
          </a:p>
          <a:p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the project is allocated through time. </a:t>
            </a:r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FV=PV*(1+I)^n 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PV=500/(1+0.08/12)^(5*12)=355.60</a:t>
            </a:r>
          </a:p>
          <a:p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29" descr=" 06-06.jpg                                                      00021F42stef       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8839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25146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 1- How is the</a:t>
            </a:r>
            <a:b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compounding process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related to the payment of interest on</a:t>
            </a:r>
            <a:b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savings?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534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solve this problem, determine the present value of 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cash flow discounted 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9% for the appropriate number of 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years (Weitzman, 2001). 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sum of these 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values is the present value of the total stream. 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Table presents 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calculations needed 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find the present value of the cash flow stream, which 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turns out 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$1,904.60. Present Value * (1 +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)n = Future Value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First, divide both sides by the Present Value: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 +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)n = Future Payment/Present Value.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 the nth root of both sides: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(Future Payment/Present Value)1/n.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subtract 1 from both sides, to arrive at 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interest rate for the discount: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Interest Rate of a Discount (IRD)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Formulai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=(FVPV)1</a:t>
            </a:r>
            <a:b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―</a:t>
            </a:r>
            <a:b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n- 1i = Interest Rate of Discount per time period</a:t>
            </a:r>
            <a:b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= number of time periods</a:t>
            </a:r>
            <a:b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FV = Future Value</a:t>
            </a:r>
            <a:b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PV = Present Value</a:t>
            </a:r>
          </a:p>
          <a:p>
            <a:pPr marL="342900" lvl="0" indent="-34290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kern="0" dirty="0" smtClean="0">
                <a:solidFill>
                  <a:srgbClr val="000000"/>
                </a:solidFill>
                <a:latin typeface="Tahoma"/>
                <a:sym typeface="Wingdings" pitchFamily="2" charset="2"/>
              </a:rPr>
              <a:t>Why does it matter? Because interest adds up faster. E.g.: </a:t>
            </a:r>
          </a:p>
          <a:p>
            <a:pPr marL="342900" lvl="0" indent="-34290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kern="0" dirty="0" smtClean="0">
                <a:solidFill>
                  <a:srgbClr val="000000"/>
                </a:solidFill>
                <a:latin typeface="Tahoma"/>
                <a:sym typeface="Wingdings" pitchFamily="2" charset="2"/>
              </a:rPr>
              <a:t>10%, 3 years, semi-annual compounding: (1 + .1/2)</a:t>
            </a:r>
            <a:r>
              <a:rPr lang="en-US" kern="0" baseline="30000" dirty="0" smtClean="0">
                <a:solidFill>
                  <a:srgbClr val="000000"/>
                </a:solidFill>
                <a:latin typeface="Tahoma"/>
                <a:sym typeface="Wingdings" pitchFamily="2" charset="2"/>
              </a:rPr>
              <a:t>3*2 </a:t>
            </a:r>
            <a:r>
              <a:rPr lang="en-US" kern="0" dirty="0" smtClean="0">
                <a:solidFill>
                  <a:srgbClr val="FF0000"/>
                </a:solidFill>
                <a:latin typeface="Tahoma"/>
                <a:sym typeface="Wingdings" pitchFamily="2" charset="2"/>
              </a:rPr>
              <a:t>= 				1.34  &gt; </a:t>
            </a:r>
            <a:r>
              <a:rPr lang="en-US" kern="0" dirty="0" smtClean="0">
                <a:solidFill>
                  <a:srgbClr val="000000"/>
                </a:solidFill>
                <a:latin typeface="Tahoma"/>
                <a:sym typeface="Wingdings" pitchFamily="2" charset="2"/>
              </a:rPr>
              <a:t>(1 +.1)</a:t>
            </a:r>
            <a:r>
              <a:rPr lang="en-US" kern="0" baseline="30000" dirty="0" smtClean="0">
                <a:solidFill>
                  <a:srgbClr val="000000"/>
                </a:solidFill>
                <a:latin typeface="Tahoma"/>
                <a:sym typeface="Wingdings" pitchFamily="2" charset="2"/>
              </a:rPr>
              <a:t>3</a:t>
            </a:r>
            <a:r>
              <a:rPr lang="en-US" kern="0" dirty="0" smtClean="0">
                <a:solidFill>
                  <a:srgbClr val="000000"/>
                </a:solidFill>
                <a:latin typeface="Tahoma"/>
                <a:sym typeface="Wingdings" pitchFamily="2" charset="2"/>
              </a:rPr>
              <a:t> = </a:t>
            </a:r>
            <a:r>
              <a:rPr lang="en-US" kern="0" dirty="0" smtClean="0">
                <a:solidFill>
                  <a:srgbClr val="FF0000"/>
                </a:solidFill>
                <a:latin typeface="Tahoma"/>
                <a:sym typeface="Wingdings" pitchFamily="2" charset="2"/>
              </a:rPr>
              <a:t>1.31</a:t>
            </a:r>
          </a:p>
          <a:p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4477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Compounding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153400" cy="5257800"/>
          </a:xfrm>
        </p:spPr>
        <p:txBody>
          <a:bodyPr>
            <a:noAutofit/>
          </a:bodyPr>
          <a:lstStyle/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kern="0" dirty="0" smtClean="0">
                <a:solidFill>
                  <a:srgbClr val="000000"/>
                </a:solidFill>
                <a:latin typeface="Tahoma"/>
              </a:rPr>
              <a:t>Number of times </a:t>
            </a:r>
            <a:r>
              <a:rPr lang="en-US" kern="0" dirty="0" smtClean="0">
                <a:solidFill>
                  <a:srgbClr val="FF0000"/>
                </a:solidFill>
                <a:latin typeface="Tahoma"/>
              </a:rPr>
              <a:t>per year</a:t>
            </a:r>
            <a:r>
              <a:rPr lang="en-US" kern="0" dirty="0" smtClean="0">
                <a:solidFill>
                  <a:srgbClr val="000000"/>
                </a:solidFill>
                <a:latin typeface="Tahoma"/>
              </a:rPr>
              <a:t> interest is calculated</a:t>
            </a:r>
          </a:p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kern="0" dirty="0" smtClean="0">
                <a:solidFill>
                  <a:srgbClr val="000000"/>
                </a:solidFill>
                <a:latin typeface="Tahoma"/>
              </a:rPr>
              <a:t>May be annually, semi-annually, quarterly, etc. </a:t>
            </a:r>
          </a:p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b="1" kern="0" dirty="0" smtClean="0">
                <a:solidFill>
                  <a:srgbClr val="FF0000"/>
                </a:solidFill>
                <a:latin typeface="Tahoma"/>
              </a:rPr>
              <a:t>However:</a:t>
            </a:r>
            <a:r>
              <a:rPr lang="en-US" kern="0" dirty="0" smtClean="0">
                <a:solidFill>
                  <a:srgbClr val="000000"/>
                </a:solidFill>
                <a:latin typeface="Tahoma"/>
              </a:rPr>
              <a:t>  Interest rate is expressed on annual basis, unless stated to be for another period. Therefore:  </a:t>
            </a:r>
            <a:r>
              <a:rPr lang="en-US" kern="0" dirty="0" smtClean="0">
                <a:solidFill>
                  <a:srgbClr val="000000"/>
                </a:solidFill>
                <a:latin typeface="Tahoma"/>
                <a:sym typeface="Wingdings" pitchFamily="2" charset="2"/>
              </a:rPr>
              <a:t>if annual interest rate is 10% </a:t>
            </a:r>
            <a:r>
              <a:rPr lang="en-US" kern="0" dirty="0" smtClean="0">
                <a:solidFill>
                  <a:srgbClr val="FF0000"/>
                </a:solidFill>
                <a:latin typeface="Tahoma"/>
              </a:rPr>
              <a:t>----</a:t>
            </a:r>
            <a:r>
              <a:rPr lang="en-US" kern="0" dirty="0" smtClean="0">
                <a:solidFill>
                  <a:srgbClr val="FF0000"/>
                </a:solidFill>
                <a:latin typeface="Tahoma"/>
                <a:sym typeface="Wingdings" pitchFamily="2" charset="2"/>
              </a:rPr>
              <a:t></a:t>
            </a:r>
            <a:r>
              <a:rPr lang="en-US" kern="0" dirty="0" smtClean="0">
                <a:solidFill>
                  <a:srgbClr val="000000"/>
                </a:solidFill>
                <a:latin typeface="Tahoma"/>
                <a:sym typeface="Wingdings" pitchFamily="2" charset="2"/>
              </a:rPr>
              <a:t> </a:t>
            </a:r>
          </a:p>
          <a:p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Question 2. 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the general equation for future value? What effect would </a:t>
            </a:r>
            <a:r>
              <a:rPr lang="en-US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interest rate have on the future value</a:t>
            </a:r>
            <a:b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 deposit? What effect would an </a:t>
            </a:r>
            <a:r>
              <a:rPr lang="en-US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holding period have on</a:t>
            </a:r>
            <a:b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future value?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153400" cy="4648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FV  =   PV + </a:t>
            </a:r>
            <a:r>
              <a:rPr lang="en-US" dirty="0" err="1" smtClean="0"/>
              <a:t>PV</a:t>
            </a:r>
            <a:r>
              <a:rPr lang="en-US" sz="2800" dirty="0" err="1" smtClean="0">
                <a:latin typeface="Tahoma" pitchFamily="34" charset="0"/>
              </a:rPr>
              <a:t>x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       =   </a:t>
            </a:r>
            <a:r>
              <a:rPr lang="en-US" dirty="0" err="1" smtClean="0"/>
              <a:t>PV</a:t>
            </a:r>
            <a:r>
              <a:rPr lang="en-US" sz="2800" dirty="0" err="1" smtClean="0">
                <a:latin typeface="Tahoma" pitchFamily="34" charset="0"/>
              </a:rPr>
              <a:t>x</a:t>
            </a:r>
            <a:r>
              <a:rPr lang="en-US" sz="2800" dirty="0" smtClean="0">
                <a:latin typeface="Tahoma" pitchFamily="34" charset="0"/>
              </a:rPr>
              <a:t>(1+i)</a:t>
            </a:r>
          </a:p>
          <a:p>
            <a:endParaRPr lang="en-US" dirty="0" smtClean="0"/>
          </a:p>
        </p:txBody>
      </p:sp>
      <p:pic>
        <p:nvPicPr>
          <p:cNvPr id="5" name="Picture 4" descr="table04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92262"/>
            <a:ext cx="8458200" cy="2903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 3. What is meant by “the present value of a future amount”? What is the general equation for present value?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3058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Sometimes it is necessary to calculate the number of time periods needed to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generate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given amount of cash flow from an initial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amount (Stern, 2006). 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Here we briefly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calculation for both single amounts and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annuities (Weitzman, 2001).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simplest case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when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person wishes to determine the number of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periods,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n,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 for an initial deposit,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PV,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grow to a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specified future amount,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FV,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stated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interest rate, </a:t>
            </a:r>
            <a:r>
              <a:rPr lang="en-US" sz="2000" i="1" dirty="0" err="1" smtClean="0">
                <a:solidFill>
                  <a:schemeClr val="tx1"/>
                </a:solidFill>
              </a:rPr>
              <a:t>i</a:t>
            </a:r>
            <a:r>
              <a:rPr lang="en-US" sz="20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Of course, we cab use a formula shortcut to calculate the present value of the annuity “</a:t>
            </a:r>
          </a:p>
          <a:p>
            <a:endParaRPr lang="en-US" sz="2000" i="1" dirty="0" smtClean="0">
              <a:solidFill>
                <a:schemeClr val="tx1"/>
              </a:solidFill>
            </a:endParaRPr>
          </a:p>
          <a:p>
            <a:endParaRPr lang="en-US" sz="2000" i="1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Therefore,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= $1000*4.33*1.05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= $4545.95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 3. What is meant by “the present value of a future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amount”? What is the general equation for present value?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610600" cy="4572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present value of a future amount is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future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amount that will be accumulated, and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amount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money today that is equivalent to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higher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effective, or true, annual rate (EAR).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given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future amount, considering the return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annual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percentage rate (APR)—a nominal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annual can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earned on the current money. Present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 Rate is quoted  on credit cards and loans. </a:t>
            </a: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101D52"/>
              </a:buClr>
              <a:buSzPct val="135000"/>
              <a:buFontTx/>
              <a:buChar char="•"/>
            </a:pPr>
            <a:r>
              <a:rPr lang="en-US" sz="3400" b="1" kern="0" dirty="0" smtClean="0">
                <a:solidFill>
                  <a:srgbClr val="093818"/>
                </a:solidFill>
                <a:latin typeface="Arial"/>
              </a:rPr>
              <a:t>i = interest rate</a:t>
            </a: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101D52"/>
              </a:buClr>
              <a:buSzPct val="135000"/>
              <a:buFontTx/>
              <a:buChar char="•"/>
            </a:pPr>
            <a:r>
              <a:rPr lang="en-US" sz="3400" b="1" kern="0" dirty="0" smtClean="0">
                <a:solidFill>
                  <a:srgbClr val="093818"/>
                </a:solidFill>
                <a:latin typeface="Arial"/>
              </a:rPr>
              <a:t> = discount rate</a:t>
            </a: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101D52"/>
              </a:buClr>
              <a:buSzPct val="135000"/>
              <a:buFontTx/>
              <a:buChar char="•"/>
            </a:pPr>
            <a:r>
              <a:rPr lang="en-US" sz="3400" b="1" kern="0" dirty="0" smtClean="0">
                <a:solidFill>
                  <a:srgbClr val="093818"/>
                </a:solidFill>
                <a:latin typeface="Arial"/>
              </a:rPr>
              <a:t> = yield</a:t>
            </a: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101D52"/>
              </a:buClr>
              <a:buSzPct val="135000"/>
              <a:buFontTx/>
              <a:buChar char="•"/>
            </a:pPr>
            <a:r>
              <a:rPr lang="en-US" sz="3400" b="1" kern="0" dirty="0" smtClean="0">
                <a:solidFill>
                  <a:srgbClr val="093818"/>
                </a:solidFill>
                <a:latin typeface="Arial"/>
              </a:rPr>
              <a:t>annual basis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 4. What effect does </a:t>
            </a:r>
            <a:r>
              <a:rPr lang="en-US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required return have on the present value of a future amount? Why?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9436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Because of the relationship between present value interest factors and future value interest factors, we can find the present value interest factors given a table of future value interest factors, and vice versa (Stern, 2006). For example, the future value interest factor for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Future value = Present amount x (1 + r)n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 r  =  interest rate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 n =  number of periods 10 percent and 5 periods is 1.611.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FVn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PVx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(1+i)n</a:t>
            </a:r>
          </a:p>
          <a:p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ua06-01.jpg                                                    00021F42stef       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828800"/>
            <a:ext cx="7391400" cy="35052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1238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Present and future value formulae for uneven cash flow based on the performance of a business</vt:lpstr>
      <vt:lpstr>RESEARCH QUESTIONS</vt:lpstr>
      <vt:lpstr>How are present value and future value calculations related</vt:lpstr>
      <vt:lpstr>Question 1- How is the compounding process related to the payment of interest on savings?  </vt:lpstr>
      <vt:lpstr>Compounding</vt:lpstr>
      <vt:lpstr>Question 2. What is the general equation for future value? What effect would decrease in the interest rate have on the future value of a deposit? What effect would an increase in the holding period have on future value? </vt:lpstr>
      <vt:lpstr>Question 3. What is meant by “the present value of a future amount”? What is the general equation for present value?  </vt:lpstr>
      <vt:lpstr>Question 3. What is meant by “the present value of a future amount”? What is the general equation for present value?</vt:lpstr>
      <vt:lpstr>Question 4. What effect does increasing the required return have on the present value of a future amount? Why? </vt:lpstr>
      <vt:lpstr>Question 5. How are present value and future value calculations related?  </vt:lpstr>
      <vt:lpstr>  </vt:lpstr>
      <vt:lpstr>6. How is present value of a single amount calculated? </vt:lpstr>
      <vt:lpstr>Conclusion</vt:lpstr>
      <vt:lpstr>Reference</vt:lpstr>
    </vt:vector>
  </TitlesOfParts>
  <Company>franimal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and future value formulae for uneven cash flow based on the performance of a business</dc:title>
  <dc:creator>wanyama</dc:creator>
  <cp:lastModifiedBy>wanyama</cp:lastModifiedBy>
  <cp:revision>50</cp:revision>
  <dcterms:created xsi:type="dcterms:W3CDTF">2013-01-29T02:58:52Z</dcterms:created>
  <dcterms:modified xsi:type="dcterms:W3CDTF">2013-02-19T00:34:53Z</dcterms:modified>
</cp:coreProperties>
</file>