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  <p:sldMasterId id="2147483686" r:id="rId3"/>
  </p:sldMasterIdLst>
  <p:notesMasterIdLst>
    <p:notesMasterId r:id="rId15"/>
  </p:notesMasterIdLst>
  <p:sldIdLst>
    <p:sldId id="305" r:id="rId4"/>
    <p:sldId id="323" r:id="rId5"/>
    <p:sldId id="312" r:id="rId6"/>
    <p:sldId id="324" r:id="rId7"/>
    <p:sldId id="325" r:id="rId8"/>
    <p:sldId id="329" r:id="rId9"/>
    <p:sldId id="326" r:id="rId10"/>
    <p:sldId id="275" r:id="rId11"/>
    <p:sldId id="276" r:id="rId12"/>
    <p:sldId id="327" r:id="rId13"/>
    <p:sldId id="328" r:id="rId14"/>
  </p:sldIdLst>
  <p:sldSz cx="9144000" cy="6858000" type="screen4x3"/>
  <p:notesSz cx="7086600" cy="10210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834"/>
    <a:srgbClr val="E6364F"/>
    <a:srgbClr val="9900FF"/>
    <a:srgbClr val="9900CC"/>
    <a:srgbClr val="EE5612"/>
    <a:srgbClr val="F4BACF"/>
    <a:srgbClr val="F0C2E1"/>
    <a:srgbClr val="FFFFAF"/>
    <a:srgbClr val="F8D57C"/>
    <a:srgbClr val="F8E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66" autoAdjust="0"/>
  </p:normalViewPr>
  <p:slideViewPr>
    <p:cSldViewPr>
      <p:cViewPr>
        <p:scale>
          <a:sx n="70" d="100"/>
          <a:sy n="70" d="100"/>
        </p:scale>
        <p:origin x="-1162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r">
              <a:defRPr sz="1300"/>
            </a:lvl1pPr>
          </a:lstStyle>
          <a:p>
            <a:fld id="{4BEEC2BA-FB41-4DA6-8589-AB3F6CDC1D4D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5175"/>
            <a:ext cx="5105400" cy="3829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837" tIns="49419" rIns="98837" bIns="494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850130"/>
            <a:ext cx="5669280" cy="4594860"/>
          </a:xfrm>
          <a:prstGeom prst="rect">
            <a:avLst/>
          </a:prstGeom>
        </p:spPr>
        <p:txBody>
          <a:bodyPr vert="horz" lIns="98837" tIns="49419" rIns="98837" bIns="494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r">
              <a:defRPr sz="1300"/>
            </a:lvl1pPr>
          </a:lstStyle>
          <a:p>
            <a:fld id="{910EE762-F6AB-453D-A714-0BB0307CA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3200" y="520700"/>
            <a:ext cx="6691313" cy="50196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Try to explain the case using CATWOE frame, if too difficult to interpret. Arrows</a:t>
            </a:r>
            <a:r>
              <a:rPr lang="de-DE" baseline="0" dirty="0" smtClean="0"/>
              <a:t> represent rise/fall (|), imply (-&gt;), correlation (&lt;-&gt;)</a:t>
            </a:r>
          </a:p>
          <a:p>
            <a:r>
              <a:rPr lang="de-DE" baseline="0" dirty="0" smtClean="0"/>
              <a:t>Facts : Head office: Midshire County Town, OCU also in Midwire. Theme: Crime grew technologically relative to police - which is also looking to do the same.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F6CF2-AA75-457E-820B-85B5C07CD9DD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3200" y="520700"/>
            <a:ext cx="6691313" cy="50196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Goal, strategy are long-term as discussed</a:t>
            </a:r>
            <a:r>
              <a:rPr lang="de-DE" baseline="0" dirty="0" smtClean="0"/>
              <a:t> here</a:t>
            </a:r>
            <a:r>
              <a:rPr lang="de-DE" dirty="0" smtClean="0"/>
              <a:t>,</a:t>
            </a:r>
            <a:r>
              <a:rPr lang="de-DE" baseline="0" dirty="0" smtClean="0"/>
              <a:t> while aim, objectives are related to this presentation only, as discussed next.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F6CF2-AA75-457E-820B-85B5C07CD9DD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3200" y="520700"/>
            <a:ext cx="6691313" cy="50196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Aim : This</a:t>
            </a:r>
            <a:r>
              <a:rPr lang="de-DE" baseline="0" dirty="0" smtClean="0"/>
              <a:t> project, </a:t>
            </a:r>
            <a:r>
              <a:rPr lang="de-DE" dirty="0" smtClean="0"/>
              <a:t>Objectives</a:t>
            </a:r>
            <a:r>
              <a:rPr lang="de-DE" baseline="0" dirty="0" smtClean="0"/>
              <a:t> : last 5 of 7 model building steps for the case. Return to this slide for discussing future scope, and expand the last 2 objectives.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F6CF2-AA75-457E-820B-85B5C07CD9DD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3200" y="520700"/>
            <a:ext cx="6691313" cy="50196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Super</a:t>
            </a:r>
            <a:r>
              <a:rPr lang="de-DE" baseline="0" dirty="0" smtClean="0"/>
              <a:t> Comp. Are zSeries Mainframe and pSeries AIX Unix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F6CF2-AA75-457E-820B-85B5C07CD9DD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3200" y="520700"/>
            <a:ext cx="6691313" cy="50196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 Start</a:t>
            </a:r>
            <a:r>
              <a:rPr lang="de-DE" baseline="0" dirty="0" smtClean="0"/>
              <a:t> from database locations first, and explain their purpose. Patrol database: suspicious activity etc. </a:t>
            </a:r>
          </a:p>
          <a:p>
            <a:r>
              <a:rPr lang="de-DE" smtClean="0"/>
              <a:t>At the end, go</a:t>
            </a:r>
            <a:r>
              <a:rPr lang="de-DE" baseline="0" smtClean="0"/>
              <a:t> </a:t>
            </a:r>
            <a:r>
              <a:rPr lang="de-DE" baseline="0" dirty="0" smtClean="0"/>
              <a:t>back to slide 4 to explain incomplete objectives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F6CF2-AA75-457E-820B-85B5C07CD9DD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Golden</a:t>
            </a:r>
            <a:r>
              <a:rPr lang="en-US" baseline="0" dirty="0" smtClean="0"/>
              <a:t> rule: If you don’t know the answer, perhaps it was too tough for audience to understand it as well, so leave it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EE762-F6AB-453D-A714-0BB0307CA5E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86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End of ppt.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EE762-F6AB-453D-A714-0BB0307CA5E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87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estions &amp;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feld 38"/>
          <p:cNvSpPr txBox="1"/>
          <p:nvPr userDrawn="1"/>
        </p:nvSpPr>
        <p:spPr bwMode="gray">
          <a:xfrm>
            <a:off x="395544" y="932774"/>
            <a:ext cx="810554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5000" b="1" dirty="0" smtClean="0">
                <a:solidFill>
                  <a:schemeClr val="bg1">
                    <a:lumMod val="85000"/>
                  </a:schemeClr>
                </a:solidFill>
              </a:rPr>
              <a:t>Q &amp; A</a:t>
            </a:r>
            <a:endParaRPr lang="en-GB" sz="15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 baseline="0"/>
            </a:lvl1pPr>
          </a:lstStyle>
          <a:p>
            <a:r>
              <a:rPr lang="en-US" noProof="0" dirty="0" smtClean="0"/>
              <a:t>Any questions?</a:t>
            </a:r>
            <a:endParaRPr lang="en-US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r>
              <a:rPr lang="en-US" smtClean="0"/>
              <a:t>To edit footnote click on Insert / Header &amp; Footer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76D8E909-938B-47AE-BA6E-C31282E5C10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4"/>
          </p:nvPr>
        </p:nvSpPr>
        <p:spPr bwMode="auto">
          <a:xfrm>
            <a:off x="2" y="3671103"/>
            <a:ext cx="9143999" cy="213121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48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  <a:ln w="19050">
            <a:solidFill>
              <a:schemeClr val="bg1"/>
            </a:solidFill>
          </a:ln>
          <a:effectLst>
            <a:outerShdw blurRad="101600" algn="ctr" rotWithShape="0">
              <a:prstClr val="black">
                <a:alpha val="50000"/>
              </a:prstClr>
            </a:outerShdw>
            <a:reflection blurRad="6350" stA="52000" endA="300" endPos="35000" dir="5400000" sy="-100000" algn="bl" rotWithShape="0"/>
          </a:effectLst>
        </p:spPr>
        <p:txBody>
          <a:bodyPr vert="horz" lIns="0" tIns="0" rIns="0" bIns="0" rtlCol="0">
            <a:normAutofit/>
          </a:bodyPr>
          <a:lstStyle>
            <a:lvl1pPr marL="201613" indent="-201613" algn="l" defTabSz="914400" rtl="0" eaLnBrk="1" latinLnBrk="0" hangingPunct="1">
              <a:spcBef>
                <a:spcPts val="1000"/>
              </a:spcBef>
              <a:buFont typeface="Arial" pitchFamily="34" charset="0"/>
              <a:buChar char="•"/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457200" y="1555752"/>
            <a:ext cx="8229600" cy="1962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0" b="1"/>
            </a:lvl1pPr>
          </a:lstStyle>
          <a:p>
            <a:pPr lvl="0"/>
            <a:r>
              <a:rPr lang="de-DE" dirty="0" smtClean="0"/>
              <a:t>Questions &amp; Answers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with Image (up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 vert="horz" lIns="0" tIns="0" rIns="0" bIns="0" rtlCol="0" anchor="ctr"/>
          <a:lstStyle>
            <a:lvl1pPr marL="0" algn="l" defTabSz="9144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To edit footnote click on Insert / Header &amp; Footer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76D8E909-938B-47AE-BA6E-C31282E5C10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endParaRPr lang="de-DE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4"/>
          </p:nvPr>
        </p:nvSpPr>
        <p:spPr bwMode="auto">
          <a:xfrm>
            <a:off x="6312962" y="1555750"/>
            <a:ext cx="2831039" cy="4246563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de-DE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 bwMode="auto">
          <a:xfrm>
            <a:off x="457201" y="1555750"/>
            <a:ext cx="5708831" cy="4246563"/>
          </a:xfrm>
          <a:noFill/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lvl1pPr>
            <a:lvl3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820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48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70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757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5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0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016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82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0625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20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3124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martArt-Platzhalter 11"/>
          <p:cNvSpPr>
            <a:spLocks noGrp="1"/>
          </p:cNvSpPr>
          <p:nvPr>
            <p:ph type="dgm" sz="quarter" idx="17"/>
          </p:nvPr>
        </p:nvSpPr>
        <p:spPr bwMode="auto"/>
        <p:txBody>
          <a:bodyPr/>
          <a:lstStyle>
            <a:lvl1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lvl1pPr>
          </a:lstStyle>
          <a:p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842683" y="6173788"/>
            <a:ext cx="6206188" cy="365125"/>
          </a:xfrm>
        </p:spPr>
        <p:txBody>
          <a:bodyPr vert="horz" lIns="0" tIns="0" rIns="0" bIns="0" rtlCol="0" anchor="ctr"/>
          <a:lstStyle>
            <a:lvl1pPr marL="0" algn="l" defTabSz="9144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>
                <a:solidFill>
                  <a:prstClr val="white">
                    <a:tint val="75000"/>
                  </a:prstClr>
                </a:solidFill>
              </a:rPr>
              <a:t>To edit footnote click on Insert / Header &amp; Footer</a:t>
            </a:r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>
          <a:xfrm>
            <a:off x="457202" y="6173788"/>
            <a:ext cx="385481" cy="365125"/>
          </a:xfrm>
        </p:spPr>
        <p:txBody>
          <a:bodyPr/>
          <a:lstStyle/>
          <a:p>
            <a:fld id="{76D8E909-938B-47AE-BA6E-C31282E5C101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874079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estions &amp;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feld 38"/>
          <p:cNvSpPr txBox="1"/>
          <p:nvPr userDrawn="1"/>
        </p:nvSpPr>
        <p:spPr bwMode="gray">
          <a:xfrm>
            <a:off x="395544" y="932774"/>
            <a:ext cx="810554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5000" b="1" dirty="0" smtClean="0">
                <a:solidFill>
                  <a:prstClr val="black">
                    <a:lumMod val="85000"/>
                  </a:prstClr>
                </a:solidFill>
              </a:rPr>
              <a:t>Q &amp; A</a:t>
            </a:r>
            <a:endParaRPr lang="en-GB" sz="15000" b="1" dirty="0">
              <a:solidFill>
                <a:prstClr val="black">
                  <a:lumMod val="85000"/>
                </a:prst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 baseline="0"/>
            </a:lvl1pPr>
          </a:lstStyle>
          <a:p>
            <a:r>
              <a:rPr lang="en-US" noProof="0" dirty="0" smtClean="0"/>
              <a:t>Any questions?</a:t>
            </a:r>
            <a:endParaRPr lang="en-US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To edit footnote click on Insert / Header &amp; Footer</a:t>
            </a:r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76D8E909-938B-47AE-BA6E-C31282E5C101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4"/>
          </p:nvPr>
        </p:nvSpPr>
        <p:spPr bwMode="auto">
          <a:xfrm>
            <a:off x="2" y="3671103"/>
            <a:ext cx="9143999" cy="213121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48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  <a:ln w="19050">
            <a:solidFill>
              <a:schemeClr val="bg1"/>
            </a:solidFill>
          </a:ln>
          <a:effectLst>
            <a:outerShdw blurRad="101600" algn="ctr" rotWithShape="0">
              <a:prstClr val="black">
                <a:alpha val="50000"/>
              </a:prstClr>
            </a:outerShdw>
            <a:reflection blurRad="6350" stA="52000" endA="300" endPos="35000" dir="5400000" sy="-100000" algn="bl" rotWithShape="0"/>
          </a:effectLst>
        </p:spPr>
        <p:txBody>
          <a:bodyPr vert="horz" lIns="0" tIns="0" rIns="0" bIns="0" rtlCol="0">
            <a:normAutofit/>
          </a:bodyPr>
          <a:lstStyle>
            <a:lvl1pPr marL="201613" indent="-201613" algn="l" defTabSz="914400" rtl="0" eaLnBrk="1" latinLnBrk="0" hangingPunct="1">
              <a:spcBef>
                <a:spcPts val="1000"/>
              </a:spcBef>
              <a:buFont typeface="Arial" pitchFamily="34" charset="0"/>
              <a:buChar char="•"/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457200" y="1555752"/>
            <a:ext cx="8229600" cy="1962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0" b="1"/>
            </a:lvl1pPr>
          </a:lstStyle>
          <a:p>
            <a:pPr lvl="0"/>
            <a:r>
              <a:rPr lang="de-DE" dirty="0" smtClean="0"/>
              <a:t>Questions &amp; Answers</a:t>
            </a:r>
          </a:p>
        </p:txBody>
      </p:sp>
    </p:spTree>
    <p:extLst>
      <p:ext uri="{BB962C8B-B14F-4D97-AF65-F5344CB8AC3E}">
        <p14:creationId xmlns:p14="http://schemas.microsoft.com/office/powerpoint/2010/main" val="376811003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with Image (up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 vert="horz" lIns="0" tIns="0" rIns="0" bIns="0" rtlCol="0" anchor="ctr"/>
          <a:lstStyle>
            <a:lvl1pPr marL="0" algn="l" defTabSz="9144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>
                <a:solidFill>
                  <a:prstClr val="white">
                    <a:tint val="75000"/>
                  </a:prstClr>
                </a:solidFill>
              </a:rPr>
              <a:t>To edit footnote click on Insert / Header &amp; 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76D8E909-938B-47AE-BA6E-C31282E5C101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endParaRPr lang="de-DE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4"/>
          </p:nvPr>
        </p:nvSpPr>
        <p:spPr bwMode="auto">
          <a:xfrm>
            <a:off x="6312962" y="1555750"/>
            <a:ext cx="2831039" cy="4246563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de-DE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 bwMode="auto">
          <a:xfrm>
            <a:off x="457201" y="1555750"/>
            <a:ext cx="5708831" cy="4246563"/>
          </a:xfrm>
          <a:noFill/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lvl1pPr>
            <a:lvl3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250680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3338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16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1107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469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1351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362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4656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8452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600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1388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5117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martArt-Platzhalter 11"/>
          <p:cNvSpPr>
            <a:spLocks noGrp="1"/>
          </p:cNvSpPr>
          <p:nvPr>
            <p:ph type="dgm" sz="quarter" idx="17"/>
          </p:nvPr>
        </p:nvSpPr>
        <p:spPr bwMode="auto"/>
        <p:txBody>
          <a:bodyPr/>
          <a:lstStyle>
            <a:lvl1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lvl1pPr>
          </a:lstStyle>
          <a:p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842683" y="6173788"/>
            <a:ext cx="6206188" cy="365125"/>
          </a:xfrm>
        </p:spPr>
        <p:txBody>
          <a:bodyPr vert="horz" lIns="0" tIns="0" rIns="0" bIns="0" rtlCol="0" anchor="ctr"/>
          <a:lstStyle>
            <a:lvl1pPr marL="0" algn="l" defTabSz="9144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>
                <a:solidFill>
                  <a:prstClr val="white">
                    <a:tint val="75000"/>
                  </a:prstClr>
                </a:solidFill>
              </a:rPr>
              <a:t>To edit footnote click on Insert / Header &amp; Footer</a:t>
            </a:r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>
          <a:xfrm>
            <a:off x="457202" y="6173788"/>
            <a:ext cx="385481" cy="365125"/>
          </a:xfrm>
        </p:spPr>
        <p:txBody>
          <a:bodyPr/>
          <a:lstStyle/>
          <a:p>
            <a:fld id="{76D8E909-938B-47AE-BA6E-C31282E5C101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18251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estions &amp;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feld 38"/>
          <p:cNvSpPr txBox="1"/>
          <p:nvPr userDrawn="1"/>
        </p:nvSpPr>
        <p:spPr bwMode="gray">
          <a:xfrm>
            <a:off x="395544" y="932774"/>
            <a:ext cx="810554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5000" b="1" dirty="0" smtClean="0">
                <a:solidFill>
                  <a:prstClr val="black">
                    <a:lumMod val="85000"/>
                  </a:prstClr>
                </a:solidFill>
              </a:rPr>
              <a:t>Q &amp; A</a:t>
            </a:r>
            <a:endParaRPr lang="en-GB" sz="15000" b="1" dirty="0">
              <a:solidFill>
                <a:prstClr val="black">
                  <a:lumMod val="85000"/>
                </a:prst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 baseline="0"/>
            </a:lvl1pPr>
          </a:lstStyle>
          <a:p>
            <a:r>
              <a:rPr lang="en-US" noProof="0" dirty="0" smtClean="0"/>
              <a:t>Any questions?</a:t>
            </a:r>
            <a:endParaRPr lang="en-US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To edit footnote click on Insert / Header &amp; Footer</a:t>
            </a:r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76D8E909-938B-47AE-BA6E-C31282E5C101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4"/>
          </p:nvPr>
        </p:nvSpPr>
        <p:spPr bwMode="auto">
          <a:xfrm>
            <a:off x="2" y="3671103"/>
            <a:ext cx="9143999" cy="213121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48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  <a:ln w="19050">
            <a:solidFill>
              <a:schemeClr val="bg1"/>
            </a:solidFill>
          </a:ln>
          <a:effectLst>
            <a:outerShdw blurRad="101600" algn="ctr" rotWithShape="0">
              <a:prstClr val="black">
                <a:alpha val="50000"/>
              </a:prstClr>
            </a:outerShdw>
            <a:reflection blurRad="6350" stA="52000" endA="300" endPos="35000" dir="5400000" sy="-100000" algn="bl" rotWithShape="0"/>
          </a:effectLst>
        </p:spPr>
        <p:txBody>
          <a:bodyPr vert="horz" lIns="0" tIns="0" rIns="0" bIns="0" rtlCol="0">
            <a:normAutofit/>
          </a:bodyPr>
          <a:lstStyle>
            <a:lvl1pPr marL="201613" indent="-201613" algn="l" defTabSz="914400" rtl="0" eaLnBrk="1" latinLnBrk="0" hangingPunct="1">
              <a:spcBef>
                <a:spcPts val="1000"/>
              </a:spcBef>
              <a:buFont typeface="Arial" pitchFamily="34" charset="0"/>
              <a:buChar char="•"/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457200" y="1555752"/>
            <a:ext cx="8229600" cy="1962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0" b="1"/>
            </a:lvl1pPr>
          </a:lstStyle>
          <a:p>
            <a:pPr lvl="0"/>
            <a:r>
              <a:rPr lang="de-DE" dirty="0" smtClean="0"/>
              <a:t>Questions &amp; Answers</a:t>
            </a:r>
          </a:p>
        </p:txBody>
      </p:sp>
    </p:spTree>
    <p:extLst>
      <p:ext uri="{BB962C8B-B14F-4D97-AF65-F5344CB8AC3E}">
        <p14:creationId xmlns:p14="http://schemas.microsoft.com/office/powerpoint/2010/main" val="127217226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with Image (up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 vert="horz" lIns="0" tIns="0" rIns="0" bIns="0" rtlCol="0" anchor="ctr"/>
          <a:lstStyle>
            <a:lvl1pPr marL="0" algn="l" defTabSz="9144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>
                <a:solidFill>
                  <a:prstClr val="white">
                    <a:tint val="75000"/>
                  </a:prstClr>
                </a:solidFill>
              </a:rPr>
              <a:t>To edit footnote click on Insert / Header &amp; 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76D8E909-938B-47AE-BA6E-C31282E5C101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endParaRPr lang="de-DE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4"/>
          </p:nvPr>
        </p:nvSpPr>
        <p:spPr bwMode="auto">
          <a:xfrm>
            <a:off x="6312962" y="1555750"/>
            <a:ext cx="2831039" cy="4246563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de-DE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 bwMode="auto">
          <a:xfrm>
            <a:off x="457201" y="1555750"/>
            <a:ext cx="5708831" cy="4246563"/>
          </a:xfrm>
          <a:noFill/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lvl1pPr>
            <a:lvl3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29231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56DB-2AE5-4A09-AEA2-921BAE738DB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6E39-CFFE-499B-A5CC-D9DA8DB39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rgbClr val="002060"/>
            </a:gs>
            <a:gs pos="0">
              <a:srgbClr val="0070C0"/>
            </a:gs>
            <a:gs pos="100000">
              <a:schemeClr val="bg2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956DB-2AE5-4A09-AEA2-921BAE738DB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C6E39-CFFE-499B-A5CC-D9DA8DB39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  <p:sldLayoutId id="214748367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rgbClr val="002060"/>
            </a:gs>
            <a:gs pos="0">
              <a:srgbClr val="0070C0"/>
            </a:gs>
            <a:gs pos="100000">
              <a:schemeClr val="bg2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47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rgbClr val="002060"/>
            </a:gs>
            <a:gs pos="0">
              <a:srgbClr val="0070C0"/>
            </a:gs>
            <a:gs pos="100000">
              <a:schemeClr val="bg2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956DB-2AE5-4A09-AEA2-921BAE738DB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3/14/2012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C6E39-CFFE-499B-A5CC-D9DA8DB39C5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837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438400"/>
            <a:ext cx="9144000" cy="914400"/>
          </a:xfrm>
          <a:prstGeom prst="rect">
            <a:avLst/>
          </a:prstGeom>
          <a:solidFill>
            <a:schemeClr val="bg1">
              <a:lumMod val="65000"/>
              <a:lumOff val="35000"/>
              <a:alpha val="97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534400" cy="1470025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+mn-lt"/>
              </a:rPr>
              <a:t>Police Crime Fighting System</a:t>
            </a:r>
            <a:endParaRPr lang="en-US" sz="6000" dirty="0">
              <a:latin typeface="+mn-lt"/>
            </a:endParaRPr>
          </a:p>
        </p:txBody>
      </p:sp>
      <p:sp>
        <p:nvSpPr>
          <p:cNvPr id="4" name="Rechteck 10"/>
          <p:cNvSpPr/>
          <p:nvPr/>
        </p:nvSpPr>
        <p:spPr bwMode="auto">
          <a:xfrm>
            <a:off x="0" y="6708710"/>
            <a:ext cx="9144000" cy="149290"/>
          </a:xfrm>
          <a:prstGeom prst="rect">
            <a:avLst/>
          </a:prstGeom>
          <a:solidFill>
            <a:srgbClr val="6CB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609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7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0" y="7620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Project Background</a:t>
            </a:r>
            <a:endParaRPr lang="en-US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457200" y="1600200"/>
            <a:ext cx="8458200" cy="4267200"/>
          </a:xfrm>
        </p:spPr>
        <p:txBody>
          <a:bodyPr>
            <a:noAutofit/>
          </a:bodyPr>
          <a:lstStyle/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endParaRPr lang="en-US" b="0" noProof="1" smtClean="0">
              <a:latin typeface="Myriad Pro" pitchFamily="34" charset="0"/>
            </a:endParaRP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Project Proposers </a:t>
            </a:r>
            <a:r>
              <a:rPr lang="en-US" b="0" noProof="1" smtClean="0">
                <a:latin typeface="Myriad Pro" pitchFamily="34" charset="0"/>
              </a:rPr>
              <a:t>: </a:t>
            </a:r>
            <a:r>
              <a:rPr lang="en-US" b="0" i="1" noProof="1" smtClean="0">
                <a:latin typeface="Myriad Pro" pitchFamily="34" charset="0"/>
              </a:rPr>
              <a:t>IBM</a:t>
            </a:r>
            <a:r>
              <a:rPr lang="en-US" b="0" noProof="1" smtClean="0">
                <a:latin typeface="Myriad Pro" pitchFamily="34" charset="0"/>
              </a:rPr>
              <a:t> and </a:t>
            </a:r>
            <a:r>
              <a:rPr lang="en-US" b="0" i="1" noProof="1" smtClean="0">
                <a:latin typeface="Myriad Pro" pitchFamily="34" charset="0"/>
              </a:rPr>
              <a:t>Warwick University</a:t>
            </a:r>
            <a:r>
              <a:rPr lang="en-US" b="0" noProof="1" smtClean="0">
                <a:latin typeface="Myriad Pro" pitchFamily="34" charset="0"/>
              </a:rPr>
              <a:t>	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Situation</a:t>
            </a:r>
            <a:r>
              <a:rPr lang="en-US" b="0" noProof="1" smtClean="0">
                <a:latin typeface="Myriad Pro" pitchFamily="34" charset="0"/>
              </a:rPr>
              <a:t> : Outdated Crime-Fighting agency v/s </a:t>
            </a:r>
            <a:r>
              <a:rPr lang="en-US" b="0" i="1" noProof="1" smtClean="0">
                <a:latin typeface="Myriad Pro" pitchFamily="34" charset="0"/>
              </a:rPr>
              <a:t>I</a:t>
            </a:r>
            <a:r>
              <a:rPr lang="en-US" b="0" noProof="1" smtClean="0">
                <a:latin typeface="Myriad Pro" pitchFamily="34" charset="0"/>
              </a:rPr>
              <a:t>T-enahnced crime-group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Reason: </a:t>
            </a:r>
            <a:r>
              <a:rPr lang="en-US" b="0" noProof="1" smtClean="0">
                <a:latin typeface="Myriad Pro" pitchFamily="34" charset="0"/>
              </a:rPr>
              <a:t> Different rates of technological adaptation </a:t>
            </a:r>
            <a:endParaRPr lang="en-US" noProof="1" smtClean="0">
              <a:latin typeface="Myriad Pro" pitchFamily="34" charset="0"/>
            </a:endParaRP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Transformation</a:t>
            </a:r>
            <a:r>
              <a:rPr lang="en-US" b="0" noProof="1" smtClean="0">
                <a:latin typeface="Myriad Pro" pitchFamily="34" charset="0"/>
              </a:rPr>
              <a:t> :  </a:t>
            </a:r>
            <a:r>
              <a:rPr lang="en-US" b="0" i="1" noProof="1" smtClean="0">
                <a:latin typeface="Myriad Pro" pitchFamily="34" charset="0"/>
              </a:rPr>
              <a:t>Imbalance</a:t>
            </a:r>
            <a:r>
              <a:rPr lang="en-US" b="0" noProof="1" smtClean="0">
                <a:latin typeface="Myriad Pro" pitchFamily="34" charset="0"/>
              </a:rPr>
              <a:t>            crime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Value-preposition</a:t>
            </a:r>
            <a:r>
              <a:rPr lang="en-US" b="0" noProof="1" smtClean="0">
                <a:latin typeface="Myriad Pro" pitchFamily="34" charset="0"/>
              </a:rPr>
              <a:t> : Enhanced </a:t>
            </a:r>
            <a:r>
              <a:rPr lang="en-US" b="0" i="1" noProof="1" smtClean="0">
                <a:latin typeface="Myriad Pro" pitchFamily="34" charset="0"/>
              </a:rPr>
              <a:t>security needs </a:t>
            </a:r>
            <a:r>
              <a:rPr lang="en-US" b="0" noProof="1" smtClean="0">
                <a:latin typeface="Myriad Pro" pitchFamily="34" charset="0"/>
              </a:rPr>
              <a:t>of </a:t>
            </a:r>
            <a:r>
              <a:rPr lang="en-US" b="0" i="1" noProof="1" smtClean="0">
                <a:latin typeface="Myriad Pro" pitchFamily="34" charset="0"/>
              </a:rPr>
              <a:t>civilians</a:t>
            </a:r>
            <a:r>
              <a:rPr lang="en-US" b="0" noProof="1" smtClean="0">
                <a:latin typeface="Myriad Pro" pitchFamily="34" charset="0"/>
              </a:rPr>
              <a:t> if crime 	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Geographical Distribution:</a:t>
            </a:r>
          </a:p>
          <a:p>
            <a:pPr marL="1200150" lvl="1" indent="-457200"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1800" noProof="1" smtClean="0">
                <a:latin typeface="Myriad Pro" pitchFamily="34" charset="0"/>
              </a:rPr>
              <a:t>1 Head Office </a:t>
            </a:r>
          </a:p>
          <a:p>
            <a:pPr marL="1200150" lvl="1" indent="-457200"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1800" b="0" noProof="1" smtClean="0">
                <a:latin typeface="Myriad Pro" pitchFamily="34" charset="0"/>
              </a:rPr>
              <a:t>21 Operational Command Unites (OCU)</a:t>
            </a:r>
          </a:p>
          <a:p>
            <a:pPr marL="1200150" lvl="1" indent="-457200"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1800" noProof="1" smtClean="0">
                <a:latin typeface="Myriad Pro" pitchFamily="34" charset="0"/>
              </a:rPr>
              <a:t>IBM Portable Devices  	     CFS   (</a:t>
            </a:r>
            <a:r>
              <a:rPr lang="en-US" sz="1800" i="1" noProof="1" smtClean="0">
                <a:latin typeface="Myriad Pro" pitchFamily="34" charset="0"/>
              </a:rPr>
              <a:t>Bobby</a:t>
            </a:r>
            <a:r>
              <a:rPr lang="en-US" sz="1800" noProof="1" smtClean="0">
                <a:latin typeface="Myriad Pro" pitchFamily="34" charset="0"/>
              </a:rPr>
              <a:t>) </a:t>
            </a:r>
          </a:p>
          <a:p>
            <a:pPr marL="1200150" lvl="1" indent="-457200">
              <a:buClr>
                <a:srgbClr val="92D050"/>
              </a:buClr>
              <a:buFont typeface="Wingdings" pitchFamily="2" charset="2"/>
              <a:buChar char="Ø"/>
            </a:pPr>
            <a:endParaRPr lang="en-US" sz="2000" b="0" noProof="1">
              <a:latin typeface="Myriad Pro" pitchFamily="34" charset="0"/>
            </a:endParaRP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Database distribution: </a:t>
            </a:r>
            <a:r>
              <a:rPr lang="en-US" b="0" noProof="1">
                <a:latin typeface="Myriad Pro" pitchFamily="34" charset="0"/>
              </a:rPr>
              <a:t> </a:t>
            </a:r>
            <a:r>
              <a:rPr lang="en-US" b="0" noProof="1" smtClean="0">
                <a:latin typeface="Myriad Pro" pitchFamily="34" charset="0"/>
              </a:rPr>
              <a:t>Please refer to the case (4.1)	</a:t>
            </a:r>
            <a:endParaRPr lang="en-US" b="0" noProof="1">
              <a:latin typeface="Myriad Pro" pitchFamily="34" charset="0"/>
            </a:endParaRP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 bwMode="auto">
          <a:xfrm>
            <a:off x="2743200" y="6172200"/>
            <a:ext cx="6206188" cy="365125"/>
          </a:xfrm>
        </p:spPr>
        <p:txBody>
          <a:bodyPr/>
          <a:lstStyle/>
          <a:p>
            <a:pPr algn="r"/>
            <a:r>
              <a:rPr dirty="0">
                <a:solidFill>
                  <a:prstClr val="white">
                    <a:tint val="75000"/>
                  </a:prstClr>
                </a:solidFill>
              </a:rPr>
              <a:t>Group 3</a:t>
            </a:r>
          </a:p>
        </p:txBody>
      </p:sp>
      <p:sp>
        <p:nvSpPr>
          <p:cNvPr id="5" name="Rechteck 10"/>
          <p:cNvSpPr/>
          <p:nvPr/>
        </p:nvSpPr>
        <p:spPr bwMode="auto">
          <a:xfrm>
            <a:off x="0" y="6708710"/>
            <a:ext cx="9144000" cy="149290"/>
          </a:xfrm>
          <a:prstGeom prst="rect">
            <a:avLst/>
          </a:prstGeom>
          <a:solidFill>
            <a:srgbClr val="6CB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921456" y="3146946"/>
            <a:ext cx="4007894" cy="1959022"/>
            <a:chOff x="3866865" y="2819400"/>
            <a:chExt cx="4007894" cy="1959022"/>
          </a:xfrm>
        </p:grpSpPr>
        <p:sp>
          <p:nvSpPr>
            <p:cNvPr id="4" name="Down Arrow 3"/>
            <p:cNvSpPr/>
            <p:nvPr/>
          </p:nvSpPr>
          <p:spPr>
            <a:xfrm flipH="1">
              <a:off x="7722359" y="3200400"/>
              <a:ext cx="152400" cy="228600"/>
            </a:xfrm>
            <a:prstGeom prst="downArrow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Up Arrow 5"/>
            <p:cNvSpPr/>
            <p:nvPr/>
          </p:nvSpPr>
          <p:spPr>
            <a:xfrm>
              <a:off x="5230504" y="2819400"/>
              <a:ext cx="152400" cy="228600"/>
            </a:xfrm>
            <a:prstGeom prst="upArrow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982872" y="2857215"/>
              <a:ext cx="457200" cy="190500"/>
            </a:xfrm>
            <a:prstGeom prst="rightArrow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>
              <a:off x="3866865" y="4549822"/>
              <a:ext cx="443552" cy="228600"/>
            </a:xfrm>
            <a:prstGeom prst="leftRightArrow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66199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0" y="7620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Problem Analysis </a:t>
            </a:r>
            <a:endParaRPr lang="en-US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502121" y="1641561"/>
            <a:ext cx="8458200" cy="3616239"/>
          </a:xfrm>
        </p:spPr>
        <p:txBody>
          <a:bodyPr>
            <a:noAutofit/>
          </a:bodyPr>
          <a:lstStyle/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Problem</a:t>
            </a:r>
            <a:r>
              <a:rPr lang="en-US" noProof="1" smtClean="0">
                <a:latin typeface="Myriad Pro" pitchFamily="34" charset="0"/>
              </a:rPr>
              <a:t>: </a:t>
            </a:r>
            <a:r>
              <a:rPr lang="en-US" b="0" noProof="1" smtClean="0">
                <a:latin typeface="Myriad Pro" pitchFamily="34" charset="0"/>
              </a:rPr>
              <a:t>Old Crime System 		</a:t>
            </a:r>
            <a:r>
              <a:rPr lang="en-US" b="0" i="1" noProof="1" smtClean="0">
                <a:latin typeface="Myriad Pro" pitchFamily="34" charset="0"/>
              </a:rPr>
              <a:t>Rise in Crime </a:t>
            </a:r>
            <a:r>
              <a:rPr lang="en-US" b="0" noProof="1" smtClean="0">
                <a:latin typeface="Myriad Pro" pitchFamily="34" charset="0"/>
              </a:rPr>
              <a:t>Rates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endParaRPr lang="en-US" b="0" noProof="1">
              <a:latin typeface="Myriad Pro" pitchFamily="34" charset="0"/>
            </a:endParaRP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Goal</a:t>
            </a:r>
            <a:r>
              <a:rPr lang="en-US" b="0" noProof="1" smtClean="0">
                <a:latin typeface="Myriad Pro" pitchFamily="34" charset="0"/>
              </a:rPr>
              <a:t> : </a:t>
            </a:r>
            <a:r>
              <a:rPr lang="en-US" b="0" i="1" noProof="1" smtClean="0">
                <a:latin typeface="Myriad Pro" pitchFamily="34" charset="0"/>
              </a:rPr>
              <a:t>Reduction</a:t>
            </a:r>
            <a:r>
              <a:rPr lang="en-US" b="0" noProof="1" smtClean="0">
                <a:latin typeface="Myriad Pro" pitchFamily="34" charset="0"/>
              </a:rPr>
              <a:t> of Crime rates 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Strategy</a:t>
            </a:r>
            <a:r>
              <a:rPr lang="en-US" b="0" noProof="1" smtClean="0">
                <a:latin typeface="Myriad Pro" pitchFamily="34" charset="0"/>
              </a:rPr>
              <a:t> : Transformation of Crime Control System through </a:t>
            </a:r>
            <a:r>
              <a:rPr lang="en-US" b="0" i="1" noProof="1" smtClean="0">
                <a:latin typeface="Myriad Pro" pitchFamily="34" charset="0"/>
              </a:rPr>
              <a:t>IT  implementation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Immediate Opportunity: </a:t>
            </a:r>
            <a:r>
              <a:rPr lang="en-US" b="0" noProof="1">
                <a:latin typeface="Myriad Pro" pitchFamily="34" charset="0"/>
              </a:rPr>
              <a:t> </a:t>
            </a:r>
            <a:r>
              <a:rPr lang="en-US" b="0" i="1" noProof="1" smtClean="0">
                <a:latin typeface="Myriad Pro" pitchFamily="34" charset="0"/>
              </a:rPr>
              <a:t>Identified</a:t>
            </a:r>
            <a:r>
              <a:rPr lang="en-US" b="0" noProof="1" smtClean="0">
                <a:latin typeface="Myriad Pro" pitchFamily="34" charset="0"/>
              </a:rPr>
              <a:t> unexploited IT potential for anti-crime enhancement	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>
                <a:latin typeface="Myriad Pro" pitchFamily="34" charset="0"/>
              </a:rPr>
              <a:t>Assumption:  </a:t>
            </a:r>
            <a:r>
              <a:rPr lang="en-US" b="0" i="1" noProof="1">
                <a:latin typeface="Myriad Pro" pitchFamily="34" charset="0"/>
              </a:rPr>
              <a:t>IT implementation</a:t>
            </a:r>
            <a:r>
              <a:rPr lang="en-US" b="0" noProof="1">
                <a:latin typeface="Myriad Pro" pitchFamily="34" charset="0"/>
              </a:rPr>
              <a:t>            Anti-Crime System       Crime </a:t>
            </a:r>
            <a:endParaRPr lang="en-US" b="0" noProof="1" smtClean="0">
              <a:latin typeface="Myriad Pro" pitchFamily="34" charset="0"/>
            </a:endParaRP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Approach:  </a:t>
            </a:r>
            <a:r>
              <a:rPr lang="en-US" b="0" noProof="1" smtClean="0">
                <a:latin typeface="Myriad Pro" pitchFamily="34" charset="0"/>
              </a:rPr>
              <a:t>Development of </a:t>
            </a:r>
            <a:r>
              <a:rPr lang="en-US" b="0" i="1" noProof="1" smtClean="0">
                <a:latin typeface="Myriad Pro" pitchFamily="34" charset="0"/>
              </a:rPr>
              <a:t>aim + objectives</a:t>
            </a:r>
            <a:r>
              <a:rPr lang="en-US" b="0" noProof="1" smtClean="0">
                <a:latin typeface="Myriad Pro" pitchFamily="34" charset="0"/>
              </a:rPr>
              <a:t>   	 immediate opportunity	</a:t>
            </a:r>
            <a:endParaRPr lang="en-US" b="0" noProof="1">
              <a:latin typeface="Myriad Pro" pitchFamily="34" charset="0"/>
            </a:endParaRP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 bwMode="auto">
          <a:xfrm>
            <a:off x="2743200" y="6172200"/>
            <a:ext cx="6206188" cy="365125"/>
          </a:xfrm>
        </p:spPr>
        <p:txBody>
          <a:bodyPr/>
          <a:lstStyle/>
          <a:p>
            <a:pPr algn="r"/>
            <a:r>
              <a:rPr lang="en-US" dirty="0" smtClean="0"/>
              <a:t>Group 3</a:t>
            </a:r>
            <a:endParaRPr lang="en-US" dirty="0"/>
          </a:p>
        </p:txBody>
      </p:sp>
      <p:sp>
        <p:nvSpPr>
          <p:cNvPr id="5" name="Rechteck 10"/>
          <p:cNvSpPr/>
          <p:nvPr/>
        </p:nvSpPr>
        <p:spPr bwMode="auto">
          <a:xfrm>
            <a:off x="0" y="6708710"/>
            <a:ext cx="9144000" cy="149290"/>
          </a:xfrm>
          <a:prstGeom prst="rect">
            <a:avLst/>
          </a:prstGeom>
          <a:solidFill>
            <a:srgbClr val="6CB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ight Arrow 6"/>
          <p:cNvSpPr/>
          <p:nvPr/>
        </p:nvSpPr>
        <p:spPr>
          <a:xfrm>
            <a:off x="4045992" y="1685483"/>
            <a:ext cx="1052015" cy="381000"/>
          </a:xfrm>
          <a:prstGeom prst="rightArrow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77185" y="1524870"/>
            <a:ext cx="106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Improved</a:t>
            </a:r>
          </a:p>
          <a:p>
            <a:endParaRPr lang="en-US" sz="1400" i="1" dirty="0" smtClean="0"/>
          </a:p>
          <a:p>
            <a:r>
              <a:rPr lang="en-US" sz="1400" i="1" dirty="0" smtClean="0"/>
              <a:t>Information</a:t>
            </a:r>
          </a:p>
          <a:p>
            <a:r>
              <a:rPr lang="en-US" sz="1400" i="1" dirty="0" smtClean="0"/>
              <a:t>Technology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461677" y="4199395"/>
            <a:ext cx="3711057" cy="241396"/>
            <a:chOff x="4529916" y="3530655"/>
            <a:chExt cx="3711057" cy="241396"/>
          </a:xfrm>
        </p:grpSpPr>
        <p:sp>
          <p:nvSpPr>
            <p:cNvPr id="9" name="Right Arrow 8"/>
            <p:cNvSpPr/>
            <p:nvPr/>
          </p:nvSpPr>
          <p:spPr>
            <a:xfrm>
              <a:off x="4529916" y="3544303"/>
              <a:ext cx="457200" cy="190500"/>
            </a:xfrm>
            <a:prstGeom prst="rightArrow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Up Arrow 12"/>
            <p:cNvSpPr/>
            <p:nvPr/>
          </p:nvSpPr>
          <p:spPr>
            <a:xfrm>
              <a:off x="7158931" y="3530655"/>
              <a:ext cx="169916" cy="200452"/>
            </a:xfrm>
            <a:prstGeom prst="upArrow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8099946" y="3571599"/>
              <a:ext cx="141027" cy="200452"/>
            </a:xfrm>
            <a:prstGeom prst="downArrow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Left-Right Arrow 29"/>
          <p:cNvSpPr/>
          <p:nvPr/>
        </p:nvSpPr>
        <p:spPr>
          <a:xfrm>
            <a:off x="5693391" y="4573705"/>
            <a:ext cx="443552" cy="228600"/>
          </a:xfrm>
          <a:prstGeom prst="leftRightArrow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81200" y="5029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Immediate aim + objectives to follow….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0" y="7620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Immediate Aim &amp; Objectives</a:t>
            </a:r>
            <a:endParaRPr lang="en-US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533400" y="1752600"/>
            <a:ext cx="8305800" cy="3616239"/>
          </a:xfrm>
        </p:spPr>
        <p:txBody>
          <a:bodyPr>
            <a:noAutofit/>
          </a:bodyPr>
          <a:lstStyle/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Aim</a:t>
            </a:r>
            <a:r>
              <a:rPr lang="en-US" b="0" noProof="1" smtClean="0">
                <a:latin typeface="Myriad Pro" pitchFamily="34" charset="0"/>
              </a:rPr>
              <a:t> </a:t>
            </a:r>
            <a:r>
              <a:rPr lang="en-US" noProof="1" smtClean="0">
                <a:latin typeface="Myriad Pro" pitchFamily="34" charset="0"/>
              </a:rPr>
              <a:t>:</a:t>
            </a:r>
            <a:r>
              <a:rPr lang="en-US" b="0" noProof="1" smtClean="0">
                <a:latin typeface="Myriad Pro" pitchFamily="34" charset="0"/>
              </a:rPr>
              <a:t> Development and application of modern techniques  for enhancement  of </a:t>
            </a:r>
            <a:r>
              <a:rPr lang="en-US" b="0" i="1" noProof="1" smtClean="0">
                <a:latin typeface="Myriad Pro" pitchFamily="34" charset="0"/>
              </a:rPr>
              <a:t>anti-crime mechanism  </a:t>
            </a:r>
            <a:r>
              <a:rPr lang="en-US" b="0" noProof="1" smtClean="0">
                <a:latin typeface="Myriad Pro" pitchFamily="34" charset="0"/>
              </a:rPr>
              <a:t>through </a:t>
            </a:r>
            <a:r>
              <a:rPr lang="en-US" b="0" i="1" noProof="1" smtClean="0">
                <a:latin typeface="Myriad Pro" pitchFamily="34" charset="0"/>
              </a:rPr>
              <a:t>IT  implementation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Objectives </a:t>
            </a:r>
            <a:r>
              <a:rPr lang="en-US" b="0" noProof="1" smtClean="0">
                <a:latin typeface="Myriad Pro" pitchFamily="34" charset="0"/>
              </a:rPr>
              <a:t>: </a:t>
            </a:r>
          </a:p>
          <a:p>
            <a:pPr marL="1200150" lvl="1" indent="-457200"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1800" noProof="1" smtClean="0">
                <a:latin typeface="Myriad Pro" pitchFamily="34" charset="0"/>
              </a:rPr>
              <a:t>Re-analyze case facts from IT prespective</a:t>
            </a:r>
          </a:p>
          <a:p>
            <a:pPr marL="1200150" lvl="1" indent="-457200"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1800" noProof="1" smtClean="0">
                <a:latin typeface="Myriad Pro" pitchFamily="34" charset="0"/>
              </a:rPr>
              <a:t>Identify and link case elements</a:t>
            </a:r>
          </a:p>
          <a:p>
            <a:pPr marL="1200150" lvl="1" indent="-457200"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1800" b="0" noProof="1" smtClean="0">
                <a:latin typeface="Myriad Pro" pitchFamily="34" charset="0"/>
              </a:rPr>
              <a:t>Develop a model defining this correlation / knowledge flow path</a:t>
            </a:r>
          </a:p>
          <a:p>
            <a:pPr marL="1200150" lvl="1" indent="-457200"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1800" noProof="1" smtClean="0">
                <a:latin typeface="Myriad Pro" pitchFamily="34" charset="0"/>
              </a:rPr>
              <a:t>Validate the model (if possible)</a:t>
            </a:r>
          </a:p>
          <a:p>
            <a:pPr marL="1200150" lvl="1" indent="-457200"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1800" b="0" noProof="1" smtClean="0">
                <a:latin typeface="Myriad Pro" pitchFamily="34" charset="0"/>
              </a:rPr>
              <a:t>Implement the model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b="0" noProof="1" smtClean="0">
                <a:latin typeface="Myriad Pro" pitchFamily="34" charset="0"/>
              </a:rPr>
              <a:t> </a:t>
            </a:r>
            <a:r>
              <a:rPr lang="en-US" noProof="1" smtClean="0">
                <a:latin typeface="Myriad Pro" pitchFamily="34" charset="0"/>
              </a:rPr>
              <a:t>Scope of this ppt: </a:t>
            </a:r>
            <a:r>
              <a:rPr lang="en-US" b="0" noProof="1" smtClean="0">
                <a:latin typeface="Myriad Pro" pitchFamily="34" charset="0"/>
              </a:rPr>
              <a:t>Till model development objective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endParaRPr lang="en-US" b="0" noProof="1">
              <a:latin typeface="Myriad Pro" pitchFamily="34" charset="0"/>
            </a:endParaRP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endParaRPr lang="en-US" noProof="1">
              <a:latin typeface="Myriad Pro" pitchFamily="34" charset="0"/>
            </a:endParaRP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 bwMode="auto">
          <a:xfrm>
            <a:off x="2743200" y="6172200"/>
            <a:ext cx="6206188" cy="365125"/>
          </a:xfrm>
        </p:spPr>
        <p:txBody>
          <a:bodyPr/>
          <a:lstStyle/>
          <a:p>
            <a:pPr algn="r"/>
            <a:r>
              <a:rPr dirty="0">
                <a:solidFill>
                  <a:prstClr val="white">
                    <a:tint val="75000"/>
                  </a:prstClr>
                </a:solidFill>
              </a:rPr>
              <a:t>Group 3</a:t>
            </a:r>
          </a:p>
        </p:txBody>
      </p:sp>
      <p:sp>
        <p:nvSpPr>
          <p:cNvPr id="5" name="Rechteck 10"/>
          <p:cNvSpPr/>
          <p:nvPr/>
        </p:nvSpPr>
        <p:spPr bwMode="auto">
          <a:xfrm>
            <a:off x="0" y="6708710"/>
            <a:ext cx="9144000" cy="149290"/>
          </a:xfrm>
          <a:prstGeom prst="rect">
            <a:avLst/>
          </a:prstGeom>
          <a:solidFill>
            <a:srgbClr val="6CB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30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0" y="7620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Model-Building </a:t>
            </a:r>
            <a:r>
              <a:rPr lang="en-US" dirty="0">
                <a:latin typeface="+mn-lt"/>
              </a:rPr>
              <a:t>E</a:t>
            </a:r>
            <a:r>
              <a:rPr lang="en-US" dirty="0" smtClean="0">
                <a:latin typeface="+mn-lt"/>
              </a:rPr>
              <a:t>lements</a:t>
            </a:r>
            <a:endParaRPr lang="en-US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502121" y="1641561"/>
            <a:ext cx="8458200" cy="3616239"/>
          </a:xfrm>
        </p:spPr>
        <p:txBody>
          <a:bodyPr>
            <a:noAutofit/>
          </a:bodyPr>
          <a:lstStyle/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Head Office : </a:t>
            </a:r>
            <a:r>
              <a:rPr lang="en-US" b="0" i="1" noProof="1" smtClean="0">
                <a:latin typeface="Myriad Pro" pitchFamily="34" charset="0"/>
              </a:rPr>
              <a:t>Physical source</a:t>
            </a:r>
            <a:r>
              <a:rPr lang="en-US" b="0" noProof="1" smtClean="0">
                <a:latin typeface="Myriad Pro" pitchFamily="34" charset="0"/>
              </a:rPr>
              <a:t>/sender of information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Super Comupters: </a:t>
            </a:r>
            <a:r>
              <a:rPr lang="en-US" b="0" i="1" noProof="1" smtClean="0">
                <a:latin typeface="Myriad Pro" pitchFamily="34" charset="0"/>
              </a:rPr>
              <a:t>Abstract source</a:t>
            </a:r>
            <a:r>
              <a:rPr lang="en-US" b="0" noProof="1" smtClean="0">
                <a:latin typeface="Myriad Pro" pitchFamily="34" charset="0"/>
              </a:rPr>
              <a:t>/sender of information</a:t>
            </a:r>
            <a:endParaRPr lang="en-US" noProof="1" smtClean="0">
              <a:latin typeface="Myriad Pro" pitchFamily="34" charset="0"/>
            </a:endParaRP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Databases: </a:t>
            </a:r>
            <a:r>
              <a:rPr lang="en-US" b="0" noProof="1" smtClean="0">
                <a:latin typeface="Myriad Pro" pitchFamily="34" charset="0"/>
              </a:rPr>
              <a:t>Information to be transferred physically  / electronically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Device: </a:t>
            </a:r>
            <a:r>
              <a:rPr lang="en-US" b="0" noProof="1" smtClean="0">
                <a:latin typeface="Myriad Pro" pitchFamily="34" charset="0"/>
              </a:rPr>
              <a:t>Physical location of information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IT Operator:  </a:t>
            </a:r>
            <a:r>
              <a:rPr lang="en-US" b="0" noProof="1" smtClean="0">
                <a:latin typeface="Myriad Pro" pitchFamily="34" charset="0"/>
              </a:rPr>
              <a:t>Manages useful information for future retrievals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IBM Internet Devices: </a:t>
            </a:r>
            <a:r>
              <a:rPr lang="en-US" b="0" noProof="1" smtClean="0">
                <a:latin typeface="Myriad Pro" pitchFamily="34" charset="0"/>
              </a:rPr>
              <a:t>Devices transferring information through police devices e.g.  Internet signal receiver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Inspector/patrol: </a:t>
            </a:r>
            <a:r>
              <a:rPr lang="en-US" b="0" noProof="1" smtClean="0">
                <a:latin typeface="Myriad Pro" pitchFamily="34" charset="0"/>
              </a:rPr>
              <a:t>User of facility</a:t>
            </a:r>
            <a:r>
              <a:rPr lang="en-US" noProof="1" smtClean="0">
                <a:latin typeface="Myriad Pro" pitchFamily="34" charset="0"/>
              </a:rPr>
              <a:t> </a:t>
            </a:r>
            <a:endParaRPr lang="en-US" noProof="1">
              <a:latin typeface="Myriad Pro" pitchFamily="34" charset="0"/>
            </a:endParaRP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 bwMode="auto">
          <a:xfrm>
            <a:off x="2743200" y="6172200"/>
            <a:ext cx="6206188" cy="365125"/>
          </a:xfrm>
        </p:spPr>
        <p:txBody>
          <a:bodyPr/>
          <a:lstStyle/>
          <a:p>
            <a:pPr algn="r"/>
            <a:r>
              <a:rPr dirty="0">
                <a:solidFill>
                  <a:prstClr val="white">
                    <a:tint val="75000"/>
                  </a:prstClr>
                </a:solidFill>
              </a:rPr>
              <a:t>Group 3</a:t>
            </a:r>
          </a:p>
        </p:txBody>
      </p:sp>
      <p:sp>
        <p:nvSpPr>
          <p:cNvPr id="5" name="Rechteck 10"/>
          <p:cNvSpPr/>
          <p:nvPr/>
        </p:nvSpPr>
        <p:spPr bwMode="auto">
          <a:xfrm>
            <a:off x="0" y="6708710"/>
            <a:ext cx="9144000" cy="149290"/>
          </a:xfrm>
          <a:prstGeom prst="rect">
            <a:avLst/>
          </a:prstGeom>
          <a:solidFill>
            <a:srgbClr val="6CB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713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Statistics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Actual + </a:t>
            </a:r>
            <a:r>
              <a:rPr lang="en-US" i="1" dirty="0" smtClean="0"/>
              <a:t>assumed</a:t>
            </a:r>
            <a:endParaRPr lang="en-US" i="1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457200" y="2057400"/>
            <a:ext cx="8458200" cy="3616239"/>
          </a:xfrm>
        </p:spPr>
        <p:txBody>
          <a:bodyPr>
            <a:noAutofit/>
          </a:bodyPr>
          <a:lstStyle/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 1 head office  </a:t>
            </a:r>
            <a:r>
              <a:rPr lang="en-US" b="0" noProof="1" smtClean="0">
                <a:latin typeface="Myriad Pro" pitchFamily="34" charset="0"/>
              </a:rPr>
              <a:t>having </a:t>
            </a:r>
            <a:r>
              <a:rPr lang="en-US" noProof="1" smtClean="0">
                <a:latin typeface="Myriad Pro" pitchFamily="34" charset="0"/>
              </a:rPr>
              <a:t>2 systems</a:t>
            </a:r>
          </a:p>
          <a:p>
            <a:pPr marL="1085850" lvl="1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1800" noProof="1">
                <a:latin typeface="Myriad Pro" pitchFamily="34" charset="0"/>
              </a:rPr>
              <a:t>zSeries Mainframe</a:t>
            </a:r>
          </a:p>
          <a:p>
            <a:pPr marL="1085850" lvl="1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1800" noProof="1">
                <a:latin typeface="Myriad Pro" pitchFamily="34" charset="0"/>
              </a:rPr>
              <a:t>pSeries AIX Unix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 21 OCU’s </a:t>
            </a:r>
            <a:r>
              <a:rPr lang="en-US" b="0" noProof="1" smtClean="0">
                <a:latin typeface="Myriad Pro" pitchFamily="34" charset="0"/>
              </a:rPr>
              <a:t>under </a:t>
            </a:r>
            <a:r>
              <a:rPr lang="en-US" noProof="1" smtClean="0">
                <a:latin typeface="Myriad Pro" pitchFamily="34" charset="0"/>
              </a:rPr>
              <a:t>1 Chief Superintendent  </a:t>
            </a:r>
            <a:r>
              <a:rPr lang="en-US" b="0" noProof="1" smtClean="0">
                <a:latin typeface="Myriad Pro" pitchFamily="34" charset="0"/>
              </a:rPr>
              <a:t>each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>
                <a:latin typeface="Myriad Pro" pitchFamily="34" charset="0"/>
              </a:rPr>
              <a:t> </a:t>
            </a:r>
            <a:r>
              <a:rPr lang="en-US" i="1" noProof="1" smtClean="0">
                <a:latin typeface="Myriad Pro" pitchFamily="34" charset="0"/>
              </a:rPr>
              <a:t>20 bobbies</a:t>
            </a:r>
            <a:r>
              <a:rPr lang="en-US" b="0" i="1" noProof="1" smtClean="0">
                <a:latin typeface="Myriad Pro" pitchFamily="34" charset="0"/>
              </a:rPr>
              <a:t> under each OCU          21*20 = </a:t>
            </a:r>
            <a:r>
              <a:rPr lang="en-US" i="1" noProof="1" smtClean="0">
                <a:latin typeface="Myriad Pro" pitchFamily="34" charset="0"/>
              </a:rPr>
              <a:t>420 bobbies</a:t>
            </a:r>
          </a:p>
          <a:p>
            <a:pPr marL="342900" indent="-342900">
              <a:buClr>
                <a:srgbClr val="92D050"/>
              </a:buClr>
              <a:buFont typeface="Arial" pitchFamily="34" charset="0"/>
              <a:buChar char="•"/>
            </a:pPr>
            <a:r>
              <a:rPr lang="en-US" noProof="1" smtClean="0">
                <a:latin typeface="Myriad Pro" pitchFamily="34" charset="0"/>
              </a:rPr>
              <a:t>1 National Computer System</a:t>
            </a:r>
          </a:p>
          <a:p>
            <a:pPr lvl="1" indent="0">
              <a:buClr>
                <a:srgbClr val="92D050"/>
              </a:buClr>
              <a:buNone/>
            </a:pPr>
            <a:r>
              <a:rPr lang="en-US" noProof="1" smtClean="0">
                <a:latin typeface="Myriad Pro" pitchFamily="34" charset="0"/>
              </a:rPr>
              <a:t> </a:t>
            </a:r>
            <a:endParaRPr lang="en-US" noProof="1">
              <a:latin typeface="Myriad Pro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905535" y="3505200"/>
            <a:ext cx="304800" cy="228600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823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rgbClr val="002060"/>
            </a:gs>
            <a:gs pos="0">
              <a:srgbClr val="0070C0"/>
            </a:gs>
            <a:gs pos="100000">
              <a:schemeClr val="bg2">
                <a:lumMod val="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0" y="7620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UML model diagram for process</a:t>
            </a:r>
            <a:endParaRPr lang="en-US" dirty="0">
              <a:latin typeface="+mn-lt"/>
            </a:endParaRPr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 bwMode="auto">
          <a:xfrm>
            <a:off x="3886200" y="6172200"/>
            <a:ext cx="5063188" cy="365125"/>
          </a:xfrm>
        </p:spPr>
        <p:txBody>
          <a:bodyPr/>
          <a:lstStyle/>
          <a:p>
            <a:pPr algn="r"/>
            <a:r>
              <a:rPr dirty="0">
                <a:solidFill>
                  <a:prstClr val="white">
                    <a:tint val="75000"/>
                  </a:prstClr>
                </a:solidFill>
              </a:rPr>
              <a:t>Group 3</a:t>
            </a:r>
          </a:p>
        </p:txBody>
      </p:sp>
      <p:sp>
        <p:nvSpPr>
          <p:cNvPr id="5" name="Rechteck 10"/>
          <p:cNvSpPr/>
          <p:nvPr/>
        </p:nvSpPr>
        <p:spPr bwMode="auto">
          <a:xfrm>
            <a:off x="0" y="6708710"/>
            <a:ext cx="9144000" cy="149290"/>
          </a:xfrm>
          <a:prstGeom prst="rect">
            <a:avLst/>
          </a:prstGeom>
          <a:solidFill>
            <a:srgbClr val="6CB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43000"/>
            <a:ext cx="6745224" cy="394106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685800" y="5791200"/>
            <a:ext cx="762000" cy="0"/>
          </a:xfrm>
          <a:prstGeom prst="straightConnector1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85800" y="6019800"/>
            <a:ext cx="762000" cy="0"/>
          </a:xfrm>
          <a:prstGeom prst="straightConnector1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47800" y="53340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Legend</a:t>
            </a:r>
          </a:p>
          <a:p>
            <a:r>
              <a:rPr lang="en-US" dirty="0" smtClean="0"/>
              <a:t>Electronic Flow</a:t>
            </a:r>
          </a:p>
          <a:p>
            <a:r>
              <a:rPr lang="en-US" dirty="0" smtClean="0"/>
              <a:t>Physical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713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2" y="339352"/>
            <a:ext cx="8229599" cy="769441"/>
          </a:xfrm>
        </p:spPr>
        <p:txBody>
          <a:bodyPr>
            <a:spAutoFit/>
          </a:bodyPr>
          <a:lstStyle/>
          <a:p>
            <a:r>
              <a:rPr lang="en-US" noProof="1" smtClean="0">
                <a:latin typeface="+mn-lt"/>
              </a:rPr>
              <a:t>Any questions?</a:t>
            </a:r>
            <a:endParaRPr lang="en-US" noProof="1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 bwMode="auto">
          <a:xfrm>
            <a:off x="457199" y="2075563"/>
            <a:ext cx="8229600" cy="1015663"/>
          </a:xfrm>
        </p:spPr>
        <p:txBody>
          <a:bodyPr>
            <a:spAutoFit/>
          </a:bodyPr>
          <a:lstStyle/>
          <a:p>
            <a:r>
              <a:rPr lang="en-US" b="0" noProof="1" smtClean="0"/>
              <a:t>Questions</a:t>
            </a:r>
            <a:r>
              <a:rPr lang="en-US" noProof="1" smtClean="0"/>
              <a:t> &amp; Answers</a:t>
            </a:r>
            <a:endParaRPr lang="en-US" noProof="1"/>
          </a:p>
        </p:txBody>
      </p:sp>
      <p:pic>
        <p:nvPicPr>
          <p:cNvPr id="10" name="Bildplatzhalter 8" descr="Bilder hinten 3.pn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0" y="3505200"/>
            <a:ext cx="9144000" cy="2438400"/>
          </a:xfrm>
        </p:spPr>
      </p:pic>
      <p:sp>
        <p:nvSpPr>
          <p:cNvPr id="5" name="Rechteck 10"/>
          <p:cNvSpPr/>
          <p:nvPr/>
        </p:nvSpPr>
        <p:spPr bwMode="auto">
          <a:xfrm>
            <a:off x="0" y="6708710"/>
            <a:ext cx="9144000" cy="149290"/>
          </a:xfrm>
          <a:prstGeom prst="rect">
            <a:avLst/>
          </a:prstGeom>
          <a:solidFill>
            <a:srgbClr val="6CB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rgbClr val="002060"/>
            </a:gs>
            <a:gs pos="0">
              <a:srgbClr val="0070C0"/>
            </a:gs>
            <a:gs pos="100000">
              <a:schemeClr val="bg2">
                <a:lumMod val="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/>
          </p:cNvSpPr>
          <p:nvPr/>
        </p:nvSpPr>
        <p:spPr bwMode="auto">
          <a:xfrm>
            <a:off x="457200" y="2438400"/>
            <a:ext cx="8229600" cy="21051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4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Thank you.</a:t>
            </a:r>
            <a:r>
              <a:rPr kumimoji="0" lang="en-US" sz="5400" b="0" i="0" u="none" strike="noStrike" kern="1200" cap="none" spc="0" normalizeH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endParaRPr kumimoji="0" lang="en-US" sz="54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noProof="1" smtClean="0">
              <a:latin typeface="Myriad Pro Black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yriad Pro Black" pitchFamily="34" charset="0"/>
              <a:ea typeface="+mn-ea"/>
              <a:cs typeface="+mn-cs"/>
            </a:endParaRPr>
          </a:p>
        </p:txBody>
      </p:sp>
      <p:sp>
        <p:nvSpPr>
          <p:cNvPr id="3" name="Fußzeilenplatzhalter 1"/>
          <p:cNvSpPr>
            <a:spLocks noGrp="1"/>
          </p:cNvSpPr>
          <p:nvPr>
            <p:ph type="ftr" sz="quarter" idx="11"/>
          </p:nvPr>
        </p:nvSpPr>
        <p:spPr bwMode="auto">
          <a:xfrm>
            <a:off x="2743200" y="6172200"/>
            <a:ext cx="6206188" cy="365125"/>
          </a:xfrm>
        </p:spPr>
        <p:txBody>
          <a:bodyPr/>
          <a:lstStyle/>
          <a:p>
            <a:pPr algn="r"/>
            <a:r>
              <a:rPr lang="en-US" dirty="0" smtClean="0"/>
              <a:t>Group 3</a:t>
            </a:r>
            <a:endParaRPr lang="en-US" dirty="0"/>
          </a:p>
        </p:txBody>
      </p:sp>
      <p:sp>
        <p:nvSpPr>
          <p:cNvPr id="4" name="Rechteck 10"/>
          <p:cNvSpPr/>
          <p:nvPr/>
        </p:nvSpPr>
        <p:spPr bwMode="auto">
          <a:xfrm>
            <a:off x="0" y="6708710"/>
            <a:ext cx="9144000" cy="149290"/>
          </a:xfrm>
          <a:prstGeom prst="rect">
            <a:avLst/>
          </a:prstGeom>
          <a:solidFill>
            <a:srgbClr val="6CB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2D2D2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2A79D0"/>
    </a:accent6>
    <a:hlink>
      <a:srgbClr val="C00000"/>
    </a:hlink>
    <a:folHlink>
      <a:srgbClr val="528028"/>
    </a:folHlink>
  </a:clrScheme>
</a:themeOverride>
</file>

<file path=ppt/theme/themeOverride2.xml><?xml version="1.0" encoding="utf-8"?>
<a:themeOverride xmlns:a="http://schemas.openxmlformats.org/drawingml/2006/main">
  <a:clrScheme name="Blu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2D2D2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2A79D0"/>
    </a:accent6>
    <a:hlink>
      <a:srgbClr val="C00000"/>
    </a:hlink>
    <a:folHlink>
      <a:srgbClr val="52802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3051</TotalTime>
  <Words>417</Words>
  <Application>Microsoft Office PowerPoint</Application>
  <PresentationFormat>On-screen Show (4:3)</PresentationFormat>
  <Paragraphs>82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1_Office Theme</vt:lpstr>
      <vt:lpstr>2_Office Theme</vt:lpstr>
      <vt:lpstr>Police Crime Fighting System</vt:lpstr>
      <vt:lpstr>Project Background</vt:lpstr>
      <vt:lpstr>Problem Analysis </vt:lpstr>
      <vt:lpstr>Immediate Aim &amp; Objectives</vt:lpstr>
      <vt:lpstr>Model-Building Elements</vt:lpstr>
      <vt:lpstr>Related Statistics</vt:lpstr>
      <vt:lpstr>UML model diagram for process</vt:lpstr>
      <vt:lpstr>Any questions?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2030SC  Official Social Event</dc:title>
  <dc:creator>Jean</dc:creator>
  <cp:lastModifiedBy>MAHESH</cp:lastModifiedBy>
  <cp:revision>176</cp:revision>
  <dcterms:created xsi:type="dcterms:W3CDTF">2011-01-09T15:58:47Z</dcterms:created>
  <dcterms:modified xsi:type="dcterms:W3CDTF">2012-03-14T08:48:01Z</dcterms:modified>
</cp:coreProperties>
</file>