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59" r:id="rId2"/>
  </p:sldMasterIdLst>
  <p:sldIdLst>
    <p:sldId id="299" r:id="rId3"/>
    <p:sldId id="300" r:id="rId4"/>
    <p:sldId id="308" r:id="rId5"/>
    <p:sldId id="327" r:id="rId6"/>
    <p:sldId id="328" r:id="rId7"/>
    <p:sldId id="329" r:id="rId8"/>
    <p:sldId id="330" r:id="rId9"/>
    <p:sldId id="332" r:id="rId10"/>
    <p:sldId id="333" r:id="rId11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8C8"/>
    <a:srgbClr val="78F8FF"/>
    <a:srgbClr val="8EABDE"/>
    <a:srgbClr val="8FACE1"/>
    <a:srgbClr val="F50736"/>
    <a:srgbClr val="5DD8F2"/>
    <a:srgbClr val="A4D329"/>
    <a:srgbClr val="98B9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3" autoAdjust="0"/>
  </p:normalViewPr>
  <p:slideViewPr>
    <p:cSldViewPr snapToGrid="0">
      <p:cViewPr>
        <p:scale>
          <a:sx n="100" d="100"/>
          <a:sy n="100" d="100"/>
        </p:scale>
        <p:origin x="132" y="-78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600" b="1" noProof="1">
                <a:solidFill>
                  <a:srgbClr val="FFFFFF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indent="-342900" algn="ctr" defTabSz="914400">
                <a:buFont typeface="Calibri" pitchFamily="34" charset="0"/>
                <a:buAutoNum type="arabicPeriod"/>
                <a:defRPr/>
              </a:pPr>
              <a:endParaRPr lang="en-US" sz="1400" b="1" noProof="1">
                <a:solidFill>
                  <a:srgbClr val="FFFFFF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4C85C4E-7689-4FCD-A663-547F576370F7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BB364B2-C1AA-4EAB-B1BE-4D22E323FB2C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3312B09-8701-49FA-A8E4-A6410ED3B83F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95C4E79-690E-425D-940A-FC0D2281E86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2EFE26E-1EAE-4512-A11B-F3DA2E3FA716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C63413F-1692-484E-8CFB-DB0FC55473AE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444DF4D-FDAD-49CD-A3DC-ECB897C271A0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2B08018-1FF3-4B03-A717-7EC18D8A9E59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59CA6E8-0A3B-4B5D-90CB-DEAB847BA513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18BD9E0-02CD-47F2-9AC7-0743DC28B87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E6C6C38-F0BD-473D-ACF4-AA601B56E7FF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62DE491-DE69-4C5D-9E8E-BF918F59BB62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6CAA19E-6F1E-4B9A-A427-A281770DBDB9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D667E92-543E-4662-9B2B-A6C6A833CE50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4F33319-00BE-4F4D-A59F-4E87E913692F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8FFBBDC-205C-49C1-B1BF-65DEA36FEEC6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195CEA04-2017-4809-82D6-B6B0B34372C3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3ABE8407-D2BD-49DA-847D-5D097FC47715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1C25C578-1F87-44EE-87AA-AD17AC2AB002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F52513BD-5500-44EE-BFD0-569FE7DD7A8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5896AFA4-65B4-4372-A7DC-F324405D8A60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50F8AEC9-B812-4040-A409-0453FE7B7829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EF452D03-28E5-4F9A-BE57-5600C9BA71BA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9CD7A0B5-F9AD-4382-B2D6-0C8DB16F8B36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F4BEC341-DD09-4DC1-9833-3F962CD57714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84159479-705F-4D09-AF1C-C7FD69AEF76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57827B0F-271A-43C8-9E2D-49F9E9F376FE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00C7786D-0AAA-400A-A54A-97B7FCE1E81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D6CF1A9C-7F88-4081-921E-C21CF552A2FF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127DB4A6-1331-47AA-B4C2-C4A83F61870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B8636B17-5024-44A0-88F2-DB650F422F87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fld id="{541A8286-40E2-454A-8563-57C6CD0D0A3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849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0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B8194BF-F0E3-4155-80FD-9D11786E5C31}" type="datetime1">
              <a:rPr lang="da-DK"/>
              <a:pPr>
                <a:defRPr/>
              </a:pPr>
              <a:t>22-02-2012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A3A7C61-44E8-46C4-A534-B740E8001EB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Billede 9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gray">
          <a:xfrm>
            <a:off x="519113" y="5864225"/>
            <a:ext cx="71199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5605" name="Rectangle 5"/>
          <p:cNvSpPr txBox="1">
            <a:spLocks noChangeArrowheads="1"/>
          </p:cNvSpPr>
          <p:nvPr/>
        </p:nvSpPr>
        <p:spPr bwMode="gray">
          <a:xfrm>
            <a:off x="519113" y="51101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chemeClr val="tx2"/>
                </a:solidFill>
              </a:rPr>
              <a:t>Importance of Network Security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5"/>
          <p:cNvSpPr txBox="1">
            <a:spLocks noChangeArrowheads="1"/>
          </p:cNvSpPr>
          <p:nvPr/>
        </p:nvSpPr>
        <p:spPr bwMode="gray">
          <a:xfrm>
            <a:off x="874713" y="1065213"/>
            <a:ext cx="35020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>
                <a:solidFill>
                  <a:srgbClr val="171717"/>
                </a:solidFill>
              </a:rPr>
              <a:t>Table of Contents</a:t>
            </a:r>
          </a:p>
        </p:txBody>
      </p:sp>
      <p:grpSp>
        <p:nvGrpSpPr>
          <p:cNvPr id="26708" name="Group 84"/>
          <p:cNvGrpSpPr>
            <a:grpSpLocks/>
          </p:cNvGrpSpPr>
          <p:nvPr/>
        </p:nvGrpSpPr>
        <p:grpSpPr bwMode="auto">
          <a:xfrm>
            <a:off x="866775" y="2500313"/>
            <a:ext cx="4429125" cy="2554288"/>
            <a:chOff x="546" y="1575"/>
            <a:chExt cx="2790" cy="1609"/>
          </a:xfrm>
        </p:grpSpPr>
        <p:sp>
          <p:nvSpPr>
            <p:cNvPr id="31" name="Rektangel 30"/>
            <p:cNvSpPr>
              <a:spLocks noChangeArrowheads="1"/>
            </p:cNvSpPr>
            <p:nvPr/>
          </p:nvSpPr>
          <p:spPr bwMode="auto">
            <a:xfrm>
              <a:off x="794" y="1575"/>
              <a:ext cx="2520" cy="223"/>
            </a:xfrm>
            <a:prstGeom prst="rect">
              <a:avLst/>
            </a:prstGeom>
            <a:solidFill>
              <a:srgbClr val="1F88C8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33" name="Rektangel 32"/>
            <p:cNvSpPr>
              <a:spLocks noChangeArrowheads="1"/>
            </p:cNvSpPr>
            <p:nvPr/>
          </p:nvSpPr>
          <p:spPr bwMode="auto">
            <a:xfrm>
              <a:off x="794" y="2115"/>
              <a:ext cx="2520" cy="222"/>
            </a:xfrm>
            <a:prstGeom prst="rect">
              <a:avLst/>
            </a:prstGeom>
            <a:solidFill>
              <a:srgbClr val="1F88C8"/>
            </a:solidFill>
            <a:ln w="9525">
              <a:solidFill>
                <a:srgbClr val="34A8CC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34" name="Rektangel 33"/>
            <p:cNvSpPr>
              <a:spLocks noChangeArrowheads="1"/>
            </p:cNvSpPr>
            <p:nvPr/>
          </p:nvSpPr>
          <p:spPr bwMode="auto">
            <a:xfrm>
              <a:off x="794" y="2385"/>
              <a:ext cx="2520" cy="222"/>
            </a:xfrm>
            <a:prstGeom prst="rect">
              <a:avLst/>
            </a:prstGeom>
            <a:solidFill>
              <a:srgbClr val="1F88C8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35" name="Rektangel 34"/>
            <p:cNvSpPr>
              <a:spLocks noChangeArrowheads="1"/>
            </p:cNvSpPr>
            <p:nvPr/>
          </p:nvSpPr>
          <p:spPr bwMode="auto">
            <a:xfrm>
              <a:off x="794" y="1845"/>
              <a:ext cx="2520" cy="222"/>
            </a:xfrm>
            <a:prstGeom prst="rect">
              <a:avLst/>
            </a:prstGeom>
            <a:solidFill>
              <a:srgbClr val="1F88C8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36" name="Rektangel 35"/>
            <p:cNvSpPr>
              <a:spLocks noChangeArrowheads="1"/>
            </p:cNvSpPr>
            <p:nvPr/>
          </p:nvSpPr>
          <p:spPr bwMode="auto">
            <a:xfrm>
              <a:off x="794" y="2655"/>
              <a:ext cx="2520" cy="22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16200000"/>
            </a:gradFill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37" name="Rektangel 36"/>
            <p:cNvSpPr>
              <a:spLocks noChangeArrowheads="1"/>
            </p:cNvSpPr>
            <p:nvPr/>
          </p:nvSpPr>
          <p:spPr bwMode="auto">
            <a:xfrm>
              <a:off x="794" y="2925"/>
              <a:ext cx="2520" cy="222"/>
            </a:xfrm>
            <a:prstGeom prst="rect">
              <a:avLst/>
            </a:prstGeom>
            <a:solidFill>
              <a:srgbClr val="1F88C8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dirty="0">
                <a:solidFill>
                  <a:srgbClr val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26640" name="Tekstboks 44"/>
            <p:cNvSpPr txBox="1">
              <a:spLocks noChangeArrowheads="1"/>
            </p:cNvSpPr>
            <p:nvPr/>
          </p:nvSpPr>
          <p:spPr bwMode="auto">
            <a:xfrm>
              <a:off x="816" y="1600"/>
              <a:ext cx="2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Introduction	</a:t>
              </a:r>
              <a:endParaRPr lang="da-DK" dirty="0">
                <a:solidFill>
                  <a:schemeClr val="tx2"/>
                </a:solidFill>
              </a:endParaRPr>
            </a:p>
          </p:txBody>
        </p:sp>
        <p:sp>
          <p:nvSpPr>
            <p:cNvPr id="26642" name="Tekstboks 46"/>
            <p:cNvSpPr txBox="1">
              <a:spLocks noChangeArrowheads="1"/>
            </p:cNvSpPr>
            <p:nvPr/>
          </p:nvSpPr>
          <p:spPr bwMode="auto">
            <a:xfrm>
              <a:off x="816" y="2141"/>
              <a:ext cx="2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Network Information</a:t>
              </a:r>
              <a:endParaRPr lang="da-DK" dirty="0">
                <a:solidFill>
                  <a:schemeClr val="tx2"/>
                </a:solidFill>
              </a:endParaRPr>
            </a:p>
          </p:txBody>
        </p:sp>
        <p:sp>
          <p:nvSpPr>
            <p:cNvPr id="26643" name="Tekstboks 47"/>
            <p:cNvSpPr txBox="1">
              <a:spLocks noChangeArrowheads="1"/>
            </p:cNvSpPr>
            <p:nvPr/>
          </p:nvSpPr>
          <p:spPr bwMode="auto">
            <a:xfrm>
              <a:off x="816" y="2683"/>
              <a:ext cx="2520" cy="231"/>
            </a:xfrm>
            <a:prstGeom prst="rect">
              <a:avLst/>
            </a:prstGeom>
            <a:solidFill>
              <a:srgbClr val="1F88C8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Software and Hardware</a:t>
              </a:r>
              <a:endParaRPr lang="da-DK" dirty="0">
                <a:solidFill>
                  <a:schemeClr val="tx2"/>
                </a:solidFill>
              </a:endParaRPr>
            </a:p>
          </p:txBody>
        </p:sp>
        <p:sp>
          <p:nvSpPr>
            <p:cNvPr id="26644" name="Tekstboks 48"/>
            <p:cNvSpPr txBox="1">
              <a:spLocks noChangeArrowheads="1"/>
            </p:cNvSpPr>
            <p:nvPr/>
          </p:nvSpPr>
          <p:spPr bwMode="auto">
            <a:xfrm>
              <a:off x="816" y="1871"/>
              <a:ext cx="25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Network Safety</a:t>
              </a:r>
              <a:endParaRPr lang="da-DK" sz="1100" dirty="0">
                <a:solidFill>
                  <a:srgbClr val="171717"/>
                </a:solidFill>
              </a:endParaRPr>
            </a:p>
          </p:txBody>
        </p:sp>
        <p:sp>
          <p:nvSpPr>
            <p:cNvPr id="26645" name="Tekstboks 49"/>
            <p:cNvSpPr txBox="1">
              <a:spLocks noChangeArrowheads="1"/>
            </p:cNvSpPr>
            <p:nvPr/>
          </p:nvSpPr>
          <p:spPr bwMode="auto">
            <a:xfrm>
              <a:off x="816" y="2412"/>
              <a:ext cx="2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Importance of security systems</a:t>
              </a:r>
              <a:endParaRPr lang="da-DK" dirty="0">
                <a:solidFill>
                  <a:schemeClr val="tx2"/>
                </a:solidFill>
              </a:endParaRPr>
            </a:p>
          </p:txBody>
        </p:sp>
        <p:sp>
          <p:nvSpPr>
            <p:cNvPr id="26646" name="Tekstboks 50"/>
            <p:cNvSpPr txBox="1">
              <a:spLocks noChangeArrowheads="1"/>
            </p:cNvSpPr>
            <p:nvPr/>
          </p:nvSpPr>
          <p:spPr bwMode="auto">
            <a:xfrm>
              <a:off x="816" y="2953"/>
              <a:ext cx="2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Conclusion</a:t>
              </a:r>
              <a:endParaRPr lang="da-DK" dirty="0">
                <a:solidFill>
                  <a:schemeClr val="tx2"/>
                </a:solidFill>
              </a:endParaRPr>
            </a:p>
          </p:txBody>
        </p:sp>
        <p:sp>
          <p:nvSpPr>
            <p:cNvPr id="24" name="Rektangel 23"/>
            <p:cNvSpPr>
              <a:spLocks noChangeArrowheads="1"/>
            </p:cNvSpPr>
            <p:nvPr/>
          </p:nvSpPr>
          <p:spPr bwMode="auto">
            <a:xfrm>
              <a:off x="552" y="2927"/>
              <a:ext cx="217" cy="217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 defTabSz="9144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400" b="1" kern="0" noProof="1">
                <a:solidFill>
                  <a:sysClr val="window" lastClr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75" name="Tekstboks 74"/>
            <p:cNvSpPr txBox="1">
              <a:spLocks noChangeArrowheads="1"/>
            </p:cNvSpPr>
            <p:nvPr/>
          </p:nvSpPr>
          <p:spPr bwMode="auto">
            <a:xfrm>
              <a:off x="561" y="2950"/>
              <a:ext cx="20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200" dirty="0">
                  <a:ea typeface="ＭＳ Ｐゴシック" pitchFamily="-97" charset="-128"/>
                  <a:cs typeface="+mn-cs"/>
                </a:rPr>
                <a:t>6</a:t>
              </a:r>
            </a:p>
          </p:txBody>
        </p:sp>
        <p:sp>
          <p:nvSpPr>
            <p:cNvPr id="21" name="Rektangel 20"/>
            <p:cNvSpPr>
              <a:spLocks noChangeArrowheads="1"/>
            </p:cNvSpPr>
            <p:nvPr/>
          </p:nvSpPr>
          <p:spPr bwMode="auto">
            <a:xfrm>
              <a:off x="552" y="2651"/>
              <a:ext cx="217" cy="216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 defTabSz="9144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400" b="1" kern="0" noProof="1">
                <a:solidFill>
                  <a:sysClr val="window" lastClr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77" name="Tekstboks 76"/>
            <p:cNvSpPr txBox="1">
              <a:spLocks noChangeArrowheads="1"/>
            </p:cNvSpPr>
            <p:nvPr/>
          </p:nvSpPr>
          <p:spPr bwMode="auto">
            <a:xfrm>
              <a:off x="561" y="2670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algn="tl" rotWithShape="0">
                <a:srgbClr val="000000">
                  <a:alpha val="7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200" dirty="0">
                  <a:ea typeface="ＭＳ Ｐゴシック" pitchFamily="-97" charset="-128"/>
                  <a:cs typeface="+mn-cs"/>
                </a:rPr>
                <a:t>5</a:t>
              </a:r>
            </a:p>
          </p:txBody>
        </p:sp>
        <p:sp>
          <p:nvSpPr>
            <p:cNvPr id="14" name="Rektangel 13"/>
            <p:cNvSpPr>
              <a:spLocks noChangeArrowheads="1"/>
            </p:cNvSpPr>
            <p:nvPr/>
          </p:nvSpPr>
          <p:spPr bwMode="auto">
            <a:xfrm>
              <a:off x="552" y="2388"/>
              <a:ext cx="217" cy="219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 defTabSz="9144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400" b="1" kern="0" noProof="1">
                <a:solidFill>
                  <a:sysClr val="window" lastClr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79" name="Tekstboks 78"/>
            <p:cNvSpPr txBox="1">
              <a:spLocks noChangeArrowheads="1"/>
            </p:cNvSpPr>
            <p:nvPr/>
          </p:nvSpPr>
          <p:spPr bwMode="auto">
            <a:xfrm>
              <a:off x="549" y="2402"/>
              <a:ext cx="20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defRPr/>
              </a:pPr>
              <a:r>
                <a:rPr lang="da-DK" sz="1200" noProof="1">
                  <a:solidFill>
                    <a:srgbClr val="FFFFFF"/>
                  </a:solidFill>
                  <a:ea typeface="ＭＳ Ｐゴシック" pitchFamily="-97" charset="-128"/>
                  <a:cs typeface="+mn-cs"/>
                </a:rPr>
                <a:t>4</a:t>
              </a:r>
            </a:p>
          </p:txBody>
        </p:sp>
        <p:sp>
          <p:nvSpPr>
            <p:cNvPr id="12" name="Rektangel 11"/>
            <p:cNvSpPr>
              <a:spLocks noChangeArrowheads="1"/>
            </p:cNvSpPr>
            <p:nvPr/>
          </p:nvSpPr>
          <p:spPr bwMode="auto">
            <a:xfrm>
              <a:off x="546" y="2125"/>
              <a:ext cx="217" cy="245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defTabSz="9144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400" b="1" kern="0" noProof="1">
                <a:solidFill>
                  <a:sysClr val="window" lastClr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81" name="Tekstboks 80"/>
            <p:cNvSpPr txBox="1">
              <a:spLocks noChangeArrowheads="1"/>
            </p:cNvSpPr>
            <p:nvPr/>
          </p:nvSpPr>
          <p:spPr bwMode="auto">
            <a:xfrm>
              <a:off x="561" y="2142"/>
              <a:ext cx="20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defRPr/>
              </a:pPr>
              <a:r>
                <a:rPr lang="da-DK" sz="1200" noProof="1">
                  <a:solidFill>
                    <a:srgbClr val="FFFFFF"/>
                  </a:solidFill>
                  <a:ea typeface="ＭＳ Ｐゴシック" pitchFamily="-97" charset="-128"/>
                  <a:cs typeface="+mn-cs"/>
                </a:rPr>
                <a:t>3</a:t>
              </a:r>
            </a:p>
          </p:txBody>
        </p:sp>
        <p:sp>
          <p:nvSpPr>
            <p:cNvPr id="10" name="Rektangel 9"/>
            <p:cNvSpPr>
              <a:spLocks noChangeArrowheads="1"/>
            </p:cNvSpPr>
            <p:nvPr/>
          </p:nvSpPr>
          <p:spPr bwMode="auto">
            <a:xfrm>
              <a:off x="552" y="1850"/>
              <a:ext cx="217" cy="217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 defTabSz="9144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400" b="1" kern="0" noProof="1">
                <a:solidFill>
                  <a:sysClr val="window" lastClr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83" name="Tekstboks 82"/>
            <p:cNvSpPr txBox="1">
              <a:spLocks noChangeArrowheads="1"/>
            </p:cNvSpPr>
            <p:nvPr/>
          </p:nvSpPr>
          <p:spPr bwMode="auto">
            <a:xfrm>
              <a:off x="561" y="1863"/>
              <a:ext cx="20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defRPr/>
              </a:pPr>
              <a:r>
                <a:rPr lang="da-DK" sz="1200" noProof="1">
                  <a:solidFill>
                    <a:srgbClr val="FFFFFF"/>
                  </a:solidFill>
                  <a:ea typeface="ＭＳ Ｐゴシック" pitchFamily="-97" charset="-128"/>
                  <a:cs typeface="+mn-cs"/>
                </a:rPr>
                <a:t>2</a:t>
              </a:r>
            </a:p>
          </p:txBody>
        </p:sp>
        <p:sp>
          <p:nvSpPr>
            <p:cNvPr id="8" name="Rektangel 7"/>
            <p:cNvSpPr>
              <a:spLocks noChangeArrowheads="1"/>
            </p:cNvSpPr>
            <p:nvPr/>
          </p:nvSpPr>
          <p:spPr bwMode="auto">
            <a:xfrm>
              <a:off x="552" y="1582"/>
              <a:ext cx="217" cy="216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 defTabSz="9144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400" b="1" kern="0" noProof="1">
                <a:solidFill>
                  <a:sysClr val="window" lastClr="FFFFFF"/>
                </a:solidFill>
                <a:ea typeface="ＭＳ Ｐゴシック" pitchFamily="-97" charset="-128"/>
                <a:cs typeface="+mn-cs"/>
              </a:endParaRPr>
            </a:p>
          </p:txBody>
        </p:sp>
        <p:sp>
          <p:nvSpPr>
            <p:cNvPr id="85" name="Tekstboks 84"/>
            <p:cNvSpPr txBox="1">
              <a:spLocks noChangeArrowheads="1"/>
            </p:cNvSpPr>
            <p:nvPr/>
          </p:nvSpPr>
          <p:spPr bwMode="auto">
            <a:xfrm>
              <a:off x="567" y="16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>
                <a:defRPr/>
              </a:pPr>
              <a:r>
                <a:rPr lang="da-DK" sz="1200" noProof="1">
                  <a:solidFill>
                    <a:srgbClr val="FFFFFF"/>
                  </a:solidFill>
                  <a:ea typeface="ＭＳ Ｐゴシック" pitchFamily="-97" charset="-128"/>
                  <a:cs typeface="+mn-cs"/>
                </a:rPr>
                <a:t>1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3075" y="2743199"/>
            <a:ext cx="2657475" cy="163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914400" y="1722438"/>
            <a:ext cx="7380288" cy="373221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defRPr/>
            </a:pPr>
            <a:r>
              <a:rPr lang="en-US" sz="1200" dirty="0">
                <a:solidFill>
                  <a:schemeClr val="accent3">
                    <a:lumMod val="50000"/>
                  </a:schemeClr>
                </a:solidFill>
                <a:ea typeface="ＭＳ Ｐゴシック" pitchFamily="-97" charset="-128"/>
                <a:cs typeface="+mn-cs"/>
              </a:rPr>
              <a:t>Your Logo</a:t>
            </a:r>
          </a:p>
        </p:txBody>
      </p:sp>
      <p:sp>
        <p:nvSpPr>
          <p:cNvPr id="13317" name="Tekstboks 9"/>
          <p:cNvSpPr txBox="1">
            <a:spLocks noChangeArrowheads="1"/>
          </p:cNvSpPr>
          <p:nvPr/>
        </p:nvSpPr>
        <p:spPr bwMode="auto">
          <a:xfrm>
            <a:off x="1155700" y="2171700"/>
            <a:ext cx="69977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Computer are playing a key and essential role in the </a:t>
            </a:r>
            <a:r>
              <a:rPr lang="en-US" sz="2000" b="1" dirty="0" smtClean="0">
                <a:solidFill>
                  <a:srgbClr val="227088"/>
                </a:solidFill>
              </a:rPr>
              <a:t>current changing and technologically advanced world.</a:t>
            </a:r>
            <a:endParaRPr lang="en-US" sz="2000" b="1" dirty="0">
              <a:solidFill>
                <a:srgbClr val="22708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Internet has revolutionalized the usage of these machines.</a:t>
            </a:r>
            <a:endParaRPr lang="en-US" sz="2000" b="1" dirty="0">
              <a:solidFill>
                <a:srgbClr val="22708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There is continued concern on the need to maintain healthy computers while accessing the internet.</a:t>
            </a:r>
            <a:endParaRPr lang="en-US" sz="2000" b="1" dirty="0">
              <a:solidFill>
                <a:srgbClr val="227088"/>
              </a:solidFill>
            </a:endParaRPr>
          </a:p>
          <a:p>
            <a:pPr>
              <a:buFont typeface="Arial" pitchFamily="34" charset="0"/>
              <a:buChar char="•"/>
            </a:pPr>
            <a:endParaRPr lang="da-DK" sz="2000" b="1" dirty="0">
              <a:solidFill>
                <a:srgbClr val="227088"/>
              </a:solidFill>
            </a:endParaRPr>
          </a:p>
        </p:txBody>
      </p:sp>
      <p:sp>
        <p:nvSpPr>
          <p:cNvPr id="27656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5DD8F2"/>
                </a:solidFill>
              </a:rPr>
              <a:t>Introduction</a:t>
            </a:r>
            <a:endParaRPr lang="en-US" sz="3000" b="1" dirty="0">
              <a:solidFill>
                <a:srgbClr val="5DD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914400" y="1722438"/>
            <a:ext cx="7380288" cy="373221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3317" name="Tekstboks 9"/>
          <p:cNvSpPr txBox="1">
            <a:spLocks noChangeArrowheads="1"/>
          </p:cNvSpPr>
          <p:nvPr/>
        </p:nvSpPr>
        <p:spPr bwMode="auto">
          <a:xfrm>
            <a:off x="1155700" y="2171700"/>
            <a:ext cx="69977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Network safety might not be considered when making the home network setup.</a:t>
            </a:r>
          </a:p>
          <a:p>
            <a:pPr>
              <a:buFont typeface="Arial" pitchFamily="34" charset="0"/>
              <a:buChar char="•"/>
            </a:pPr>
            <a:r>
              <a:rPr lang="da-DK" sz="2000" b="1" dirty="0" smtClean="0">
                <a:solidFill>
                  <a:srgbClr val="227088"/>
                </a:solidFill>
              </a:rPr>
              <a:t>Installation should be done as early as the set up is completed.</a:t>
            </a:r>
          </a:p>
          <a:p>
            <a:pPr>
              <a:buFont typeface="Arial" pitchFamily="34" charset="0"/>
              <a:buChar char="•"/>
            </a:pPr>
            <a:r>
              <a:rPr lang="da-DK" sz="2000" b="1" dirty="0" smtClean="0">
                <a:solidFill>
                  <a:srgbClr val="227088"/>
                </a:solidFill>
              </a:rPr>
              <a:t>The main problem is that intruders can always bark on your internet and use it to download some prohibited materials.</a:t>
            </a:r>
          </a:p>
          <a:p>
            <a:pPr>
              <a:buFont typeface="Arial" pitchFamily="34" charset="0"/>
              <a:buChar char="•"/>
            </a:pPr>
            <a:r>
              <a:rPr lang="da-DK" sz="2000" b="1" dirty="0" smtClean="0">
                <a:solidFill>
                  <a:srgbClr val="227088"/>
                </a:solidFill>
              </a:rPr>
              <a:t>All of these can be traced to the owner, that’s why it is very important to have maximum security to avoid misuse by intruders (Adeyinka, 2008).</a:t>
            </a:r>
            <a:endParaRPr lang="en-US" sz="2000" b="1" dirty="0">
              <a:solidFill>
                <a:srgbClr val="227088"/>
              </a:solidFill>
            </a:endParaRPr>
          </a:p>
        </p:txBody>
      </p:sp>
      <p:sp>
        <p:nvSpPr>
          <p:cNvPr id="92167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8305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5DD8F2"/>
                </a:solidFill>
              </a:rPr>
              <a:t>Network Safety</a:t>
            </a:r>
            <a:endParaRPr lang="en-US" sz="3000" b="1" dirty="0">
              <a:solidFill>
                <a:srgbClr val="5DD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914400" y="1722438"/>
            <a:ext cx="7380288" cy="373221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3317" name="Tekstboks 9"/>
          <p:cNvSpPr txBox="1">
            <a:spLocks noChangeArrowheads="1"/>
          </p:cNvSpPr>
          <p:nvPr/>
        </p:nvSpPr>
        <p:spPr bwMode="auto">
          <a:xfrm>
            <a:off x="1155700" y="2171700"/>
            <a:ext cx="69977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Though networking open up several ways and options in which one can share information with users.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There is a lot of information found in most of the private networks that should not be shared.</a:t>
            </a:r>
            <a:endParaRPr lang="en-US" sz="2000" b="1" dirty="0">
              <a:solidFill>
                <a:srgbClr val="227088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Because this can lead to layer attacks on the applications, the spoofing of IP addresses and passwords.</a:t>
            </a:r>
          </a:p>
        </p:txBody>
      </p:sp>
      <p:sp>
        <p:nvSpPr>
          <p:cNvPr id="93191" name="Rectangle 5"/>
          <p:cNvSpPr txBox="1">
            <a:spLocks noChangeArrowheads="1"/>
          </p:cNvSpPr>
          <p:nvPr/>
        </p:nvSpPr>
        <p:spPr bwMode="gray">
          <a:xfrm>
            <a:off x="352425" y="779463"/>
            <a:ext cx="3286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3000" b="1" dirty="0" smtClean="0">
              <a:solidFill>
                <a:srgbClr val="5DD8F2"/>
              </a:solidFill>
            </a:endParaRPr>
          </a:p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5DD8F2"/>
                </a:solidFill>
              </a:rPr>
              <a:t>Network Information</a:t>
            </a:r>
          </a:p>
          <a:p>
            <a:pPr defTabSz="914400" eaLnBrk="0" hangingPunct="0">
              <a:lnSpc>
                <a:spcPct val="95000"/>
              </a:lnSpc>
            </a:pPr>
            <a:endParaRPr lang="en-US" sz="3000" b="1" dirty="0">
              <a:solidFill>
                <a:srgbClr val="5DD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885825" y="1722438"/>
            <a:ext cx="7408863" cy="437991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3317" name="Tekstboks 9"/>
          <p:cNvSpPr txBox="1">
            <a:spLocks noChangeArrowheads="1"/>
          </p:cNvSpPr>
          <p:nvPr/>
        </p:nvSpPr>
        <p:spPr bwMode="auto">
          <a:xfrm>
            <a:off x="1079500" y="1724025"/>
            <a:ext cx="69977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Network security system has been made in most of the networks in order to provide information security and physical to the databases existing, paths and links.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Security system works in the form of software that guards the infrastructure that the network has been established from crimes.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Network security provides integrity, accountability, confidentiality. </a:t>
            </a:r>
            <a:endParaRPr lang="en-US" sz="2000" b="1" dirty="0">
              <a:solidFill>
                <a:srgbClr val="227088"/>
              </a:solidFill>
            </a:endParaRPr>
          </a:p>
        </p:txBody>
      </p:sp>
      <p:sp>
        <p:nvSpPr>
          <p:cNvPr id="94215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5DD8F2"/>
                </a:solidFill>
              </a:rPr>
              <a:t>Importance of Security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914400" y="1722438"/>
            <a:ext cx="7380288" cy="373221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3317" name="Tekstboks 9"/>
          <p:cNvSpPr txBox="1">
            <a:spLocks noChangeArrowheads="1"/>
          </p:cNvSpPr>
          <p:nvPr/>
        </p:nvSpPr>
        <p:spPr bwMode="auto">
          <a:xfrm>
            <a:off x="1155700" y="2171700"/>
            <a:ext cx="69977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Several Security software and hardware has been developed and are readily available both online.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By installing security software, unwanted things are protected from entering the computer.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Some of the common known network security include but not </a:t>
            </a:r>
            <a:r>
              <a:rPr lang="en-US" sz="2000" b="1" dirty="0" smtClean="0">
                <a:solidFill>
                  <a:srgbClr val="227088"/>
                </a:solidFill>
              </a:rPr>
              <a:t>limited to the intrusion Detection system (IDS), web access control and email security.</a:t>
            </a:r>
          </a:p>
        </p:txBody>
      </p:sp>
      <p:sp>
        <p:nvSpPr>
          <p:cNvPr id="96262" name="Rectangle 5"/>
          <p:cNvSpPr txBox="1">
            <a:spLocks noChangeArrowheads="1"/>
          </p:cNvSpPr>
          <p:nvPr/>
        </p:nvSpPr>
        <p:spPr bwMode="gray">
          <a:xfrm>
            <a:off x="636588" y="769938"/>
            <a:ext cx="3235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2800" b="1" dirty="0" smtClean="0">
                <a:solidFill>
                  <a:srgbClr val="5DD8F2"/>
                </a:solidFill>
              </a:rPr>
              <a:t>Software &amp; Hardware</a:t>
            </a:r>
          </a:p>
          <a:p>
            <a:pPr defTabSz="914400" eaLnBrk="0" hangingPunct="0">
              <a:lnSpc>
                <a:spcPct val="95000"/>
              </a:lnSpc>
            </a:pPr>
            <a:endParaRPr lang="en-US" sz="2800" b="1" dirty="0">
              <a:solidFill>
                <a:srgbClr val="5DD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914400" y="1722438"/>
            <a:ext cx="7380288" cy="373221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3317" name="Tekstboks 9"/>
          <p:cNvSpPr txBox="1">
            <a:spLocks noChangeArrowheads="1"/>
          </p:cNvSpPr>
          <p:nvPr/>
        </p:nvSpPr>
        <p:spPr bwMode="auto">
          <a:xfrm>
            <a:off x="1155700" y="2171700"/>
            <a:ext cx="69977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In conclusion, the mos</a:t>
            </a:r>
            <a:r>
              <a:rPr lang="en-US" sz="2000" b="1" dirty="0" smtClean="0">
                <a:solidFill>
                  <a:srgbClr val="227088"/>
                </a:solidFill>
              </a:rPr>
              <a:t>t important thing is the amount of security required and the reasons for needing it.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all the types of wireless routers in the market have their level of security they can provide.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smtClean="0">
                <a:solidFill>
                  <a:srgbClr val="227088"/>
                </a:solidFill>
              </a:rPr>
              <a:t>If all them does not meet the minimum requirements an individual requires then one can create their own router.</a:t>
            </a:r>
            <a:endParaRPr lang="en-US" sz="2000" b="1" dirty="0">
              <a:solidFill>
                <a:srgbClr val="227088"/>
              </a:solidFill>
            </a:endParaRPr>
          </a:p>
        </p:txBody>
      </p:sp>
      <p:sp>
        <p:nvSpPr>
          <p:cNvPr id="98309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>
                <a:solidFill>
                  <a:srgbClr val="5DD8F2"/>
                </a:solidFill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914400" y="1722438"/>
            <a:ext cx="7380288" cy="373221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3317" name="Tekstboks 9"/>
          <p:cNvSpPr txBox="1">
            <a:spLocks noChangeArrowheads="1"/>
          </p:cNvSpPr>
          <p:nvPr/>
        </p:nvSpPr>
        <p:spPr bwMode="auto">
          <a:xfrm>
            <a:off x="1155700" y="2171700"/>
            <a:ext cx="69977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Dowd, P.W.; McHenry, J.T., (1998), “</a:t>
            </a:r>
            <a:r>
              <a:rPr lang="en-US" sz="2000" b="1" dirty="0" err="1" smtClean="0">
                <a:solidFill>
                  <a:srgbClr val="227088"/>
                </a:solidFill>
              </a:rPr>
              <a:t>Netwrok</a:t>
            </a:r>
            <a:r>
              <a:rPr lang="en-US" sz="2000" b="1" dirty="0" smtClean="0">
                <a:solidFill>
                  <a:srgbClr val="227088"/>
                </a:solidFill>
              </a:rPr>
              <a:t> security: it’s time to take it seriously,” Computer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err="1" smtClean="0">
                <a:solidFill>
                  <a:srgbClr val="227088"/>
                </a:solidFill>
              </a:rPr>
              <a:t>Kartalopoulos</a:t>
            </a:r>
            <a:r>
              <a:rPr lang="en-US" sz="2000" b="1" dirty="0" smtClean="0">
                <a:solidFill>
                  <a:srgbClr val="227088"/>
                </a:solidFill>
              </a:rPr>
              <a:t>, S.V., (2008), “Differentiating Data Security and Network Security”, Communication , 2008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err="1" smtClean="0">
                <a:solidFill>
                  <a:srgbClr val="227088"/>
                </a:solidFill>
              </a:rPr>
              <a:t>Sotillo</a:t>
            </a:r>
            <a:r>
              <a:rPr lang="en-US" sz="2000" b="1" dirty="0" smtClean="0">
                <a:solidFill>
                  <a:srgbClr val="227088"/>
                </a:solidFill>
              </a:rPr>
              <a:t>, S., (2006), East Carolina University, “IPv6 security issues,”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227088"/>
                </a:solidFill>
              </a:rPr>
              <a:t> </a:t>
            </a:r>
            <a:r>
              <a:rPr lang="en-US" sz="2000" b="1" dirty="0" err="1" smtClean="0">
                <a:solidFill>
                  <a:srgbClr val="227088"/>
                </a:solidFill>
              </a:rPr>
              <a:t>Adeyinka</a:t>
            </a:r>
            <a:r>
              <a:rPr lang="en-US" sz="2000" b="1" dirty="0" smtClean="0">
                <a:solidFill>
                  <a:srgbClr val="227088"/>
                </a:solidFill>
              </a:rPr>
              <a:t>, O., (2008), “Internet Attack Methods and Internet Security Technology.” Modeling &amp; Simulation.</a:t>
            </a:r>
          </a:p>
        </p:txBody>
      </p:sp>
      <p:sp>
        <p:nvSpPr>
          <p:cNvPr id="99333" name="Rectangle 5"/>
          <p:cNvSpPr txBox="1">
            <a:spLocks noChangeArrowheads="1"/>
          </p:cNvSpPr>
          <p:nvPr/>
        </p:nvSpPr>
        <p:spPr bwMode="gray">
          <a:xfrm>
            <a:off x="874713" y="779463"/>
            <a:ext cx="2673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>
                <a:solidFill>
                  <a:srgbClr val="5DD8F2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0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2_Kontortema">
      <a:majorFont>
        <a:latin typeface="Arial Narrow"/>
        <a:ea typeface="ＭＳ Ｐゴシック"/>
        <a:cs typeface="ＭＳ Ｐゴシック"/>
      </a:majorFont>
      <a:minorFont>
        <a:latin typeface="Arial Narrow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484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Ppt0000000</vt:lpstr>
      <vt:lpstr>2_Kontortema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Nageena Miftah</cp:lastModifiedBy>
  <cp:revision>9</cp:revision>
  <dcterms:modified xsi:type="dcterms:W3CDTF">2012-02-22T19:42:55Z</dcterms:modified>
</cp:coreProperties>
</file>