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1" r:id="rId6"/>
    <p:sldId id="260"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4" autoAdjust="0"/>
    <p:restoredTop sz="73714" autoAdjust="0"/>
  </p:normalViewPr>
  <p:slideViewPr>
    <p:cSldViewPr>
      <p:cViewPr varScale="1">
        <p:scale>
          <a:sx n="63" d="100"/>
          <a:sy n="63" d="100"/>
        </p:scale>
        <p:origin x="-23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94F64E-1F4A-4199-865F-952B452A17E5}" type="datetimeFigureOut">
              <a:rPr lang="en-US" smtClean="0"/>
              <a:t>11/8/2013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54BD1F-B74A-46E9-BBBD-B38A467F9F8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India lies in Southeast</a:t>
            </a:r>
            <a:r>
              <a:rPr lang="en-US" baseline="0" dirty="0" smtClean="0"/>
              <a:t> Asia between Pakistan and Burma. It is also an important sea port, being next to Arabian Sea and Bay of Bengal which also helped it become a major economic power in older times</a:t>
            </a:r>
          </a:p>
          <a:p>
            <a:endParaRPr lang="en-US" baseline="0" dirty="0" smtClean="0"/>
          </a:p>
          <a:p>
            <a:r>
              <a:rPr lang="en-US" baseline="0" dirty="0" smtClean="0"/>
              <a:t>India’s other neighbors include China, Bangladesh, and Nepal</a:t>
            </a:r>
          </a:p>
          <a:p>
            <a:endParaRPr lang="en-US" baseline="0" dirty="0" smtClean="0"/>
          </a:p>
          <a:p>
            <a:r>
              <a:rPr lang="en-US" baseline="0" dirty="0" smtClean="0"/>
              <a:t>India, along with Pakistan gained independence from the British rule in August 1947. Pakistan declared its independence on 14</a:t>
            </a:r>
            <a:r>
              <a:rPr lang="en-US" baseline="30000" dirty="0" smtClean="0"/>
              <a:t>th</a:t>
            </a:r>
            <a:r>
              <a:rPr lang="en-US" baseline="0" dirty="0" smtClean="0"/>
              <a:t> August and India a day later on 15</a:t>
            </a:r>
            <a:r>
              <a:rPr lang="en-US" baseline="30000" dirty="0" smtClean="0"/>
              <a:t>th</a:t>
            </a:r>
            <a:r>
              <a:rPr lang="en-US" baseline="0" dirty="0" smtClean="0"/>
              <a:t> August in 1947. India’s </a:t>
            </a:r>
            <a:r>
              <a:rPr lang="en-US" baseline="0" dirty="0" err="1" smtClean="0"/>
              <a:t>ost</a:t>
            </a:r>
            <a:r>
              <a:rPr lang="en-US" baseline="0" dirty="0" smtClean="0"/>
              <a:t> charismatic leader whose efforts led to country’s independence was Gandhi whose philosophy for nonviolence still inspires people around the world. </a:t>
            </a:r>
          </a:p>
          <a:p>
            <a:endParaRPr lang="en-US" baseline="0" dirty="0" smtClean="0"/>
          </a:p>
          <a:p>
            <a:r>
              <a:rPr lang="en-US" baseline="0" dirty="0" smtClean="0"/>
              <a:t>India is geographically one of the largest countries in the world, slightly bigger than a third of the U.S. land area but in terms of population, it is the second largest country in the world, only behind China </a:t>
            </a:r>
            <a:endParaRPr lang="en-US" dirty="0"/>
          </a:p>
        </p:txBody>
      </p:sp>
      <p:sp>
        <p:nvSpPr>
          <p:cNvPr id="4" name="Slide Number Placeholder 3"/>
          <p:cNvSpPr>
            <a:spLocks noGrp="1"/>
          </p:cNvSpPr>
          <p:nvPr>
            <p:ph type="sldNum" sz="quarter" idx="10"/>
          </p:nvPr>
        </p:nvSpPr>
        <p:spPr/>
        <p:txBody>
          <a:bodyPr/>
          <a:lstStyle/>
          <a:p>
            <a:fld id="{E154BD1F-B74A-46E9-BBBD-B38A467F9F87}"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India is an open-market system with a vibrant private sector which means private</a:t>
            </a:r>
            <a:r>
              <a:rPr lang="en-US" baseline="0" dirty="0" smtClean="0"/>
              <a:t> ownership of businesses is encouraged and citizens are free to reap the fruits of their efforts. India also makes an attractive investment destination for foreign investors due to minimum protectionist policies. International investors do not need government permission to invest in most of the economic sectors</a:t>
            </a:r>
          </a:p>
          <a:p>
            <a:endParaRPr lang="en-US" baseline="0" dirty="0" smtClean="0"/>
          </a:p>
          <a:p>
            <a:r>
              <a:rPr lang="en-US" baseline="0" dirty="0" smtClean="0"/>
              <a:t>India is the fourth largest economy in the world with a slightly higher than $4.76 trillion GDP. Despite being a huge economy, India has enjoyed an impressive average annual growth rate of 7 percent since 1997. Service sector, like most developed countries, is the largest contributor to the economy.</a:t>
            </a:r>
          </a:p>
          <a:p>
            <a:endParaRPr lang="en-US" baseline="0" dirty="0" smtClean="0"/>
          </a:p>
          <a:p>
            <a:r>
              <a:rPr lang="en-US" baseline="0" dirty="0" smtClean="0"/>
              <a:t>India’s major trading partners include the U.S. China, and UAE. It’s major exports include petroleum products, machinery and steel and major imports include crude oil, precious stones, and machinery.</a:t>
            </a:r>
          </a:p>
          <a:p>
            <a:endParaRPr lang="en-US" baseline="0" dirty="0" smtClean="0"/>
          </a:p>
          <a:p>
            <a:r>
              <a:rPr lang="en-US" baseline="0" dirty="0" smtClean="0"/>
              <a:t>India’s labor market is huge, consisting of 487 million workers which is bigger than the entire populations of most countries in the world including the U.S.</a:t>
            </a:r>
            <a:endParaRPr lang="en-US" dirty="0"/>
          </a:p>
        </p:txBody>
      </p:sp>
      <p:sp>
        <p:nvSpPr>
          <p:cNvPr id="4" name="Slide Number Placeholder 3"/>
          <p:cNvSpPr>
            <a:spLocks noGrp="1"/>
          </p:cNvSpPr>
          <p:nvPr>
            <p:ph type="sldNum" sz="quarter" idx="10"/>
          </p:nvPr>
        </p:nvSpPr>
        <p:spPr/>
        <p:txBody>
          <a:bodyPr/>
          <a:lstStyle/>
          <a:p>
            <a:fld id="{E154BD1F-B74A-46E9-BBBD-B38A467F9F87}"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Unlike many western societies, Indian society is collectivist,</a:t>
            </a:r>
            <a:r>
              <a:rPr lang="en-US" baseline="0" dirty="0" smtClean="0"/>
              <a:t> with greater emphasis on family and community than individuals. In India, most marriages are still arranged, signifying the importance of family in Indian way of life.</a:t>
            </a:r>
          </a:p>
          <a:p>
            <a:endParaRPr lang="en-US" baseline="0" dirty="0" smtClean="0"/>
          </a:p>
          <a:p>
            <a:r>
              <a:rPr lang="en-US" baseline="0" dirty="0" smtClean="0"/>
              <a:t>Most Indian men wear </a:t>
            </a:r>
            <a:r>
              <a:rPr lang="en-US" baseline="0" dirty="0" err="1" smtClean="0"/>
              <a:t>Kurtta</a:t>
            </a:r>
            <a:r>
              <a:rPr lang="en-US" baseline="0" dirty="0" smtClean="0"/>
              <a:t> and pajama while women wear sari and </a:t>
            </a:r>
            <a:r>
              <a:rPr lang="en-US" baseline="0" dirty="0" err="1" smtClean="0"/>
              <a:t>shalwar</a:t>
            </a:r>
            <a:r>
              <a:rPr lang="en-US" baseline="0" dirty="0" smtClean="0"/>
              <a:t> </a:t>
            </a:r>
            <a:r>
              <a:rPr lang="en-US" baseline="0" dirty="0" err="1" smtClean="0"/>
              <a:t>kameez</a:t>
            </a:r>
            <a:r>
              <a:rPr lang="en-US" baseline="0" dirty="0" smtClean="0"/>
              <a:t> but western dresses such as jeans, slacks, t-shirts, and skirts are also popular. On the most part, Indian society promotes conservative clothing, both in private and professional aspects of life.</a:t>
            </a:r>
          </a:p>
          <a:p>
            <a:endParaRPr lang="en-US" baseline="0" dirty="0" smtClean="0"/>
          </a:p>
          <a:p>
            <a:r>
              <a:rPr lang="en-US" baseline="0" dirty="0" smtClean="0"/>
              <a:t>Hierarchical relationships are important in India in both private and professional aspects of life.  Even India’s caste system is an example of hierarchical system. India’s pay attention to one’s age, economic status, social status, and profession</a:t>
            </a:r>
          </a:p>
          <a:p>
            <a:endParaRPr lang="en-US" baseline="0" dirty="0" smtClean="0"/>
          </a:p>
          <a:p>
            <a:r>
              <a:rPr lang="en-US" baseline="0" dirty="0" smtClean="0"/>
              <a:t>Indians prefer trust and personal relationships in all aspects of life. Unlike many western cultures, Indians do not like to get straight to business but prefer to get to know each other on personal level before moving to business</a:t>
            </a:r>
            <a:endParaRPr lang="en-US" dirty="0"/>
          </a:p>
        </p:txBody>
      </p:sp>
      <p:sp>
        <p:nvSpPr>
          <p:cNvPr id="4" name="Slide Number Placeholder 3"/>
          <p:cNvSpPr>
            <a:spLocks noGrp="1"/>
          </p:cNvSpPr>
          <p:nvPr>
            <p:ph type="sldNum" sz="quarter" idx="10"/>
          </p:nvPr>
        </p:nvSpPr>
        <p:spPr/>
        <p:txBody>
          <a:bodyPr/>
          <a:lstStyle/>
          <a:p>
            <a:fld id="{E154BD1F-B74A-46E9-BBBD-B38A467F9F87}"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Members</a:t>
            </a:r>
            <a:r>
              <a:rPr lang="en-US" baseline="0" dirty="0" smtClean="0"/>
              <a:t> of opposite gender in India do not usually shake hands when greeting and rely on verbal greetings. Only members of same gender shake hands when greeting each other. Indians also greet elders and seniors first. </a:t>
            </a:r>
          </a:p>
          <a:p>
            <a:endParaRPr lang="en-US" baseline="0" dirty="0" smtClean="0"/>
          </a:p>
          <a:p>
            <a:r>
              <a:rPr lang="en-US" baseline="0" dirty="0" smtClean="0"/>
              <a:t>Most Indians still eat with hands though they may offer forks and spoons to foreign visitors. </a:t>
            </a:r>
          </a:p>
          <a:p>
            <a:endParaRPr lang="en-US" baseline="0" dirty="0" smtClean="0"/>
          </a:p>
          <a:p>
            <a:r>
              <a:rPr lang="en-US" baseline="0" dirty="0" smtClean="0"/>
              <a:t>Indians also believe in gift-giving and the emphasis is on the sentiment behind the gift rather than the actual value of the gift. Unlike the west, Indians do not open gift in the presence of the giver or other guests and only when everyone has left.</a:t>
            </a:r>
            <a:endParaRPr lang="en-US" dirty="0"/>
          </a:p>
        </p:txBody>
      </p:sp>
      <p:sp>
        <p:nvSpPr>
          <p:cNvPr id="4" name="Slide Number Placeholder 3"/>
          <p:cNvSpPr>
            <a:spLocks noGrp="1"/>
          </p:cNvSpPr>
          <p:nvPr>
            <p:ph type="sldNum" sz="quarter" idx="10"/>
          </p:nvPr>
        </p:nvSpPr>
        <p:spPr/>
        <p:txBody>
          <a:bodyPr/>
          <a:lstStyle/>
          <a:p>
            <a:fld id="{E154BD1F-B74A-46E9-BBBD-B38A467F9F87}"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India’s national</a:t>
            </a:r>
            <a:r>
              <a:rPr lang="en-US" baseline="0" dirty="0" smtClean="0"/>
              <a:t> language is Hindi which is understood by 41 percent of the population. But India has a huge diversity of languages, other popular languages being Bengali, Telugu, Tamil, and Urdu</a:t>
            </a:r>
          </a:p>
          <a:p>
            <a:endParaRPr lang="en-US" baseline="0" dirty="0" smtClean="0"/>
          </a:p>
          <a:p>
            <a:r>
              <a:rPr lang="en-US" baseline="0" dirty="0" smtClean="0"/>
              <a:t>English is widely spoken and understood in India and is the official language in political and commercial communication which is usually a huge plus for international investors.</a:t>
            </a:r>
          </a:p>
          <a:p>
            <a:endParaRPr lang="en-US" baseline="0" dirty="0" smtClean="0"/>
          </a:p>
          <a:p>
            <a:r>
              <a:rPr lang="en-US" baseline="0" dirty="0" smtClean="0"/>
              <a:t>India is a high-context culture which means not all communication takes place in verbal form. Indians make extensive use of gestures, body language and other subtleties, thus, knowledge about the culture is helpful in communication within the Indian society</a:t>
            </a:r>
          </a:p>
          <a:p>
            <a:endParaRPr lang="en-US" baseline="0" dirty="0" smtClean="0"/>
          </a:p>
          <a:p>
            <a:r>
              <a:rPr lang="en-US" baseline="0" dirty="0" smtClean="0"/>
              <a:t>Indians also prefer non-direct communication style at workplace which means bad news will be given subtly. Indians believe in allowing the other person preserve his dignity. </a:t>
            </a:r>
            <a:endParaRPr lang="en-US" dirty="0"/>
          </a:p>
        </p:txBody>
      </p:sp>
      <p:sp>
        <p:nvSpPr>
          <p:cNvPr id="4" name="Slide Number Placeholder 3"/>
          <p:cNvSpPr>
            <a:spLocks noGrp="1"/>
          </p:cNvSpPr>
          <p:nvPr>
            <p:ph type="sldNum" sz="quarter" idx="10"/>
          </p:nvPr>
        </p:nvSpPr>
        <p:spPr/>
        <p:txBody>
          <a:bodyPr/>
          <a:lstStyle/>
          <a:p>
            <a:fld id="{E154BD1F-B74A-46E9-BBBD-B38A467F9F87}"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two greatest religions in India are Hinduism and Islam which claim</a:t>
            </a:r>
            <a:r>
              <a:rPr lang="en-US" baseline="0" dirty="0" smtClean="0"/>
              <a:t> 80 percent and 13 percent of the Indian population as followers, respectively. </a:t>
            </a:r>
          </a:p>
          <a:p>
            <a:endParaRPr lang="en-US" baseline="0" dirty="0" smtClean="0"/>
          </a:p>
          <a:p>
            <a:r>
              <a:rPr lang="en-US" baseline="0" dirty="0" smtClean="0"/>
              <a:t>India may not have an official religion but nevertheless religion plays a major role in Indian way of living and even international businesses pay attention to the influence of religion. McDonald’s doesn’t offer beef or pork products in India because Hindus consider cow a sacred animal and Muslims don’t eat pork</a:t>
            </a:r>
          </a:p>
          <a:p>
            <a:endParaRPr lang="en-US" baseline="0" dirty="0" smtClean="0"/>
          </a:p>
          <a:p>
            <a:r>
              <a:rPr lang="en-US" baseline="0" dirty="0" smtClean="0"/>
              <a:t>Other major religions are Christianity and Sikhism though they are quite behind Hinduism and Islam in number of followers.</a:t>
            </a:r>
            <a:endParaRPr lang="en-US" dirty="0"/>
          </a:p>
        </p:txBody>
      </p:sp>
      <p:sp>
        <p:nvSpPr>
          <p:cNvPr id="4" name="Slide Number Placeholder 3"/>
          <p:cNvSpPr>
            <a:spLocks noGrp="1"/>
          </p:cNvSpPr>
          <p:nvPr>
            <p:ph type="sldNum" sz="quarter" idx="10"/>
          </p:nvPr>
        </p:nvSpPr>
        <p:spPr/>
        <p:txBody>
          <a:bodyPr/>
          <a:lstStyle/>
          <a:p>
            <a:fld id="{E154BD1F-B74A-46E9-BBBD-B38A467F9F87}"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a:t>
            </a:r>
            <a:r>
              <a:rPr lang="en-US" baseline="0" dirty="0" smtClean="0"/>
              <a:t> experiences elements of both eastern and western cultures in India. Indian society takes pride in its roots and traditions but has also embraced elements of western cultures, especially American.</a:t>
            </a:r>
          </a:p>
          <a:p>
            <a:endParaRPr lang="en-US" baseline="0" dirty="0" smtClean="0"/>
          </a:p>
          <a:p>
            <a:r>
              <a:rPr lang="en-US" baseline="0" dirty="0" smtClean="0"/>
              <a:t>India has no state religion yet religion plays an important role in all walks of life.</a:t>
            </a:r>
          </a:p>
          <a:p>
            <a:endParaRPr lang="en-US" baseline="0" dirty="0" smtClean="0"/>
          </a:p>
          <a:p>
            <a:r>
              <a:rPr lang="en-US" baseline="0" dirty="0" smtClean="0"/>
              <a:t>Indian culture is collectivist which means the emphasis is on the interests of the group and the society rather than the individual</a:t>
            </a:r>
          </a:p>
          <a:p>
            <a:endParaRPr lang="en-US" baseline="0" dirty="0" smtClean="0"/>
          </a:p>
          <a:p>
            <a:r>
              <a:rPr lang="en-US" baseline="0" dirty="0" smtClean="0"/>
              <a:t>Hierarchical relationships are important in India whether age, economic status, social status, or workplace seniority. Indians do not address elders or those above in hierarchy by first name but instead add </a:t>
            </a:r>
            <a:r>
              <a:rPr lang="en-US" baseline="0" dirty="0" err="1" smtClean="0"/>
              <a:t>honorfics</a:t>
            </a:r>
            <a:r>
              <a:rPr lang="en-US" baseline="0" dirty="0" smtClean="0"/>
              <a:t>. </a:t>
            </a:r>
          </a:p>
          <a:p>
            <a:endParaRPr lang="en-US" baseline="0" dirty="0" smtClean="0"/>
          </a:p>
          <a:p>
            <a:r>
              <a:rPr lang="en-US" baseline="0" dirty="0" smtClean="0"/>
              <a:t>India makes an attractive investment destination. Not only it offers huge markets for products and services due to its population size but also has an open market system which rewards entrepreneurs. Similarly, English is widely understood and spoken which also eliminates the language problem present in many other emerging economies including China.</a:t>
            </a:r>
            <a:endParaRPr lang="en-US" dirty="0"/>
          </a:p>
        </p:txBody>
      </p:sp>
      <p:sp>
        <p:nvSpPr>
          <p:cNvPr id="4" name="Slide Number Placeholder 3"/>
          <p:cNvSpPr>
            <a:spLocks noGrp="1"/>
          </p:cNvSpPr>
          <p:nvPr>
            <p:ph type="sldNum" sz="quarter" idx="10"/>
          </p:nvPr>
        </p:nvSpPr>
        <p:spPr/>
        <p:txBody>
          <a:bodyPr/>
          <a:lstStyle/>
          <a:p>
            <a:fld id="{E154BD1F-B74A-46E9-BBBD-B38A467F9F87}" type="slidenum">
              <a:rPr lang="en-US" smtClean="0"/>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11/8/2013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11/8/2013</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11/8/2013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11/8/2013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India</a:t>
            </a:r>
            <a:endParaRPr lang="en-US" dirty="0"/>
          </a:p>
        </p:txBody>
      </p:sp>
      <p:sp>
        <p:nvSpPr>
          <p:cNvPr id="3" name="Subtitle 2"/>
          <p:cNvSpPr>
            <a:spLocks noGrp="1"/>
          </p:cNvSpPr>
          <p:nvPr>
            <p:ph type="subTitle" idx="1"/>
          </p:nvPr>
        </p:nvSpPr>
        <p:spPr/>
        <p:txBody>
          <a:bodyPr>
            <a:normAutofit/>
          </a:bodyPr>
          <a:lstStyle/>
          <a:p>
            <a:r>
              <a:rPr lang="en-US" dirty="0" smtClean="0"/>
              <a:t>Name</a:t>
            </a:r>
          </a:p>
          <a:p>
            <a:r>
              <a:rPr lang="en-US" dirty="0" smtClean="0"/>
              <a:t>Course</a:t>
            </a:r>
          </a:p>
          <a:p>
            <a:r>
              <a:rPr lang="en-US" dirty="0" smtClean="0"/>
              <a:t>Instructor</a:t>
            </a:r>
          </a:p>
          <a:p>
            <a:r>
              <a:rPr lang="en-US" dirty="0" smtClean="0"/>
              <a:t>Date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to="" calcmode="lin" valueType="num">
                                      <p:cBhvr>
                                        <p:cTn id="13" dur="1" fill="hold"/>
                                        <p:tgtEl>
                                          <p:spTgt spid="3">
                                            <p:txEl>
                                              <p:pRg st="1" end="1"/>
                                            </p:txEl>
                                          </p:spTgt>
                                        </p:tgtEl>
                                        <p:attrNameLst>
                                          <p:attrName/>
                                        </p:attrNameLst>
                                      </p:cBhvr>
                                    </p:anim>
                                  </p:childTnLst>
                                </p:cTn>
                              </p:par>
                              <p:par>
                                <p:cTn id="14" presetID="24"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to="" calcmode="lin" valueType="num">
                                      <p:cBhvr>
                                        <p:cTn id="16" dur="1" fill="hold"/>
                                        <p:tgtEl>
                                          <p:spTgt spid="3">
                                            <p:txEl>
                                              <p:pRg st="2" end="2"/>
                                            </p:txEl>
                                          </p:spTgt>
                                        </p:tgtEl>
                                        <p:attrNameLst>
                                          <p:attrName/>
                                        </p:attrNameLst>
                                      </p:cBhvr>
                                    </p:anim>
                                  </p:childTnLst>
                                </p:cTn>
                              </p:par>
                              <p:par>
                                <p:cTn id="17" presetID="24"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to="" calcmode="lin" valueType="num">
                                      <p:cBhvr>
                                        <p:cTn id="19"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rmAutofit fontScale="90000"/>
          </a:bodyPr>
          <a:lstStyle/>
          <a:p>
            <a:pPr algn="ctr"/>
            <a:r>
              <a:rPr lang="en-US" dirty="0" smtClean="0"/>
              <a:t>Introduction/Geography</a:t>
            </a:r>
            <a:endParaRPr lang="en-US" dirty="0"/>
          </a:p>
        </p:txBody>
      </p:sp>
      <p:sp>
        <p:nvSpPr>
          <p:cNvPr id="3" name="Content Placeholder 2"/>
          <p:cNvSpPr>
            <a:spLocks noGrp="1"/>
          </p:cNvSpPr>
          <p:nvPr>
            <p:ph idx="1"/>
          </p:nvPr>
        </p:nvSpPr>
        <p:spPr>
          <a:xfrm>
            <a:off x="152400" y="1295400"/>
            <a:ext cx="8763000" cy="5279136"/>
          </a:xfrm>
        </p:spPr>
        <p:txBody>
          <a:bodyPr>
            <a:normAutofit fontScale="92500" lnSpcReduction="10000"/>
          </a:bodyPr>
          <a:lstStyle/>
          <a:p>
            <a:r>
              <a:rPr lang="en-US" sz="2600" dirty="0" smtClean="0"/>
              <a:t>Situated in Southeastern Asia (CIA)</a:t>
            </a:r>
          </a:p>
          <a:p>
            <a:pPr lvl="1"/>
            <a:r>
              <a:rPr lang="en-US" sz="2000" dirty="0" smtClean="0"/>
              <a:t>Between Pakistan and Burma</a:t>
            </a:r>
          </a:p>
          <a:p>
            <a:pPr lvl="1"/>
            <a:r>
              <a:rPr lang="en-US" sz="2000" dirty="0" smtClean="0"/>
              <a:t>Borders Arabian Sea and Bay of Bengal</a:t>
            </a:r>
          </a:p>
          <a:p>
            <a:pPr lvl="1"/>
            <a:endParaRPr lang="en-US" dirty="0" smtClean="0"/>
          </a:p>
          <a:p>
            <a:r>
              <a:rPr lang="en-US" sz="2600" dirty="0" smtClean="0"/>
              <a:t>Neighbors include China, Bangladesh, and Nepal (CIA)</a:t>
            </a:r>
          </a:p>
          <a:p>
            <a:endParaRPr lang="en-US" sz="2600" dirty="0" smtClean="0"/>
          </a:p>
          <a:p>
            <a:r>
              <a:rPr lang="en-US" sz="2600" dirty="0" smtClean="0"/>
              <a:t>Independence </a:t>
            </a:r>
            <a:r>
              <a:rPr lang="en-US" sz="2600" dirty="0" smtClean="0"/>
              <a:t>from British rule on 15th August, </a:t>
            </a:r>
            <a:r>
              <a:rPr lang="en-US" sz="2600" dirty="0" smtClean="0"/>
              <a:t>1947 (CIA)</a:t>
            </a:r>
          </a:p>
          <a:p>
            <a:pPr lvl="1"/>
            <a:r>
              <a:rPr lang="en-US" sz="2400" dirty="0" smtClean="0"/>
              <a:t>Made possible due to Gandhi’s nonviolent movement</a:t>
            </a:r>
          </a:p>
          <a:p>
            <a:pPr lvl="1"/>
            <a:endParaRPr lang="en-US" sz="2400" dirty="0" smtClean="0"/>
          </a:p>
          <a:p>
            <a:r>
              <a:rPr lang="en-US" dirty="0" smtClean="0"/>
              <a:t>Geographical size slightly bigger than 1/3</a:t>
            </a:r>
            <a:r>
              <a:rPr lang="en-US" baseline="30000" dirty="0" smtClean="0"/>
              <a:t>rd</a:t>
            </a:r>
            <a:r>
              <a:rPr lang="en-US" dirty="0" smtClean="0"/>
              <a:t> of the U.S. (CIA)</a:t>
            </a:r>
          </a:p>
          <a:p>
            <a:endParaRPr lang="en-US" dirty="0" smtClean="0"/>
          </a:p>
          <a:p>
            <a:r>
              <a:rPr lang="en-US" dirty="0" smtClean="0"/>
              <a:t>Second largest country by population (CIA)</a:t>
            </a:r>
          </a:p>
          <a:p>
            <a:pPr lvl="1"/>
            <a:r>
              <a:rPr lang="en-US" dirty="0" smtClean="0"/>
              <a:t>Over 1.2 billion people</a:t>
            </a:r>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to="" calcmode="lin" valueType="num">
                                      <p:cBhvr>
                                        <p:cTn id="32" dur="1" fill="hold"/>
                                        <p:tgtEl>
                                          <p:spTgt spid="3">
                                            <p:txEl>
                                              <p:pRg st="6" end="6"/>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to="" calcmode="lin" valueType="num">
                                      <p:cBhvr>
                                        <p:cTn id="37" dur="1" fill="hold"/>
                                        <p:tgtEl>
                                          <p:spTgt spid="3">
                                            <p:txEl>
                                              <p:pRg st="7" end="7"/>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 to="" calcmode="lin" valueType="num">
                                      <p:cBhvr>
                                        <p:cTn id="42" dur="1" fill="hold"/>
                                        <p:tgtEl>
                                          <p:spTgt spid="3">
                                            <p:txEl>
                                              <p:pRg st="9" end="9"/>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 to="" calcmode="lin" valueType="num">
                                      <p:cBhvr>
                                        <p:cTn id="47" dur="1" fill="hold"/>
                                        <p:tgtEl>
                                          <p:spTgt spid="3">
                                            <p:txEl>
                                              <p:pRg st="11" end="11"/>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 to="" calcmode="lin" valueType="num">
                                      <p:cBhvr>
                                        <p:cTn id="52" dur="1" fill="hold"/>
                                        <p:tgtEl>
                                          <p:spTgt spid="3">
                                            <p:txEl>
                                              <p:pRg st="12" end="1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pPr algn="ctr"/>
            <a:r>
              <a:rPr lang="en-US" dirty="0" smtClean="0"/>
              <a:t>Economy</a:t>
            </a:r>
            <a:endParaRPr lang="en-US" dirty="0"/>
          </a:p>
        </p:txBody>
      </p:sp>
      <p:sp>
        <p:nvSpPr>
          <p:cNvPr id="3" name="Content Placeholder 2"/>
          <p:cNvSpPr>
            <a:spLocks noGrp="1"/>
          </p:cNvSpPr>
          <p:nvPr>
            <p:ph idx="1"/>
          </p:nvPr>
        </p:nvSpPr>
        <p:spPr>
          <a:xfrm>
            <a:off x="228600" y="1600200"/>
            <a:ext cx="8686800" cy="4974336"/>
          </a:xfrm>
        </p:spPr>
        <p:txBody>
          <a:bodyPr>
            <a:normAutofit fontScale="92500" lnSpcReduction="20000"/>
          </a:bodyPr>
          <a:lstStyle/>
          <a:p>
            <a:r>
              <a:rPr lang="en-US" sz="2600" dirty="0" smtClean="0"/>
              <a:t>India is an open-market economy with a vibrant private sector</a:t>
            </a:r>
          </a:p>
          <a:p>
            <a:pPr lvl="1"/>
            <a:r>
              <a:rPr lang="en-US" sz="2400" dirty="0" smtClean="0"/>
              <a:t>Attractive destination for international investors</a:t>
            </a:r>
          </a:p>
          <a:p>
            <a:pPr lvl="2"/>
            <a:r>
              <a:rPr lang="en-US" sz="2200" dirty="0" smtClean="0"/>
              <a:t>No government approval for investment in most sectors (HSBC)</a:t>
            </a:r>
          </a:p>
          <a:p>
            <a:endParaRPr lang="en-US" sz="2600" dirty="0" smtClean="0"/>
          </a:p>
          <a:p>
            <a:r>
              <a:rPr lang="en-US" sz="2600" dirty="0" smtClean="0"/>
              <a:t>Fourth </a:t>
            </a:r>
            <a:r>
              <a:rPr lang="en-US" sz="2600" dirty="0" smtClean="0"/>
              <a:t>largest economy in the world (CIA)</a:t>
            </a:r>
          </a:p>
          <a:p>
            <a:pPr lvl="1"/>
            <a:r>
              <a:rPr lang="en-US" sz="2000" dirty="0" smtClean="0"/>
              <a:t>GDP : 4.76 trillion (2012)</a:t>
            </a:r>
          </a:p>
          <a:p>
            <a:pPr lvl="1"/>
            <a:r>
              <a:rPr lang="en-US" sz="2000" dirty="0" smtClean="0"/>
              <a:t>Economic growth rate about 7 percent per year on the average since 1997</a:t>
            </a:r>
          </a:p>
          <a:p>
            <a:pPr lvl="1"/>
            <a:r>
              <a:rPr lang="en-US" sz="2000" dirty="0" smtClean="0"/>
              <a:t>Service sector largest contributor to the economy</a:t>
            </a:r>
          </a:p>
          <a:p>
            <a:pPr lvl="1"/>
            <a:endParaRPr lang="en-US" sz="2000" dirty="0" smtClean="0"/>
          </a:p>
          <a:p>
            <a:r>
              <a:rPr lang="en-US" sz="2600" dirty="0" smtClean="0"/>
              <a:t>Major trading partners are U.S., China, and UAE (CIA)</a:t>
            </a:r>
          </a:p>
          <a:p>
            <a:pPr lvl="1"/>
            <a:r>
              <a:rPr lang="en-US" sz="2000" dirty="0" smtClean="0"/>
              <a:t>Major exports include petroleum products, machinery, and </a:t>
            </a:r>
            <a:r>
              <a:rPr lang="en-US" sz="2000" dirty="0" smtClean="0"/>
              <a:t>steel</a:t>
            </a:r>
          </a:p>
          <a:p>
            <a:pPr lvl="1"/>
            <a:r>
              <a:rPr lang="en-US" sz="2000" dirty="0" smtClean="0"/>
              <a:t>Major imports include crude oil, precious stones, and machinery</a:t>
            </a:r>
            <a:endParaRPr lang="en-US" sz="2000" dirty="0" smtClean="0"/>
          </a:p>
          <a:p>
            <a:endParaRPr lang="en-US" sz="2600" dirty="0" smtClean="0"/>
          </a:p>
          <a:p>
            <a:r>
              <a:rPr lang="en-US" sz="2600" dirty="0" smtClean="0"/>
              <a:t>Labor market size is 487 million workers (CIA)</a:t>
            </a:r>
          </a:p>
          <a:p>
            <a:pPr lvl="1"/>
            <a:r>
              <a:rPr lang="en-US" sz="2000" dirty="0" smtClean="0"/>
              <a:t>Bigger than the U.S. </a:t>
            </a:r>
            <a:r>
              <a:rPr lang="en-US" sz="2000" dirty="0" smtClean="0"/>
              <a:t>entire </a:t>
            </a:r>
            <a:r>
              <a:rPr lang="en-US" sz="2000" dirty="0" smtClean="0"/>
              <a:t>population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to="" calcmode="lin" valueType="num">
                                      <p:cBhvr>
                                        <p:cTn id="37" dur="1" fill="hold"/>
                                        <p:tgtEl>
                                          <p:spTgt spid="3">
                                            <p:txEl>
                                              <p:pRg st="6" end="6"/>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to="" calcmode="lin" valueType="num">
                                      <p:cBhvr>
                                        <p:cTn id="42" dur="1" fill="hold"/>
                                        <p:tgtEl>
                                          <p:spTgt spid="3">
                                            <p:txEl>
                                              <p:pRg st="7" end="7"/>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to="" calcmode="lin" valueType="num">
                                      <p:cBhvr>
                                        <p:cTn id="47" dur="1" fill="hold"/>
                                        <p:tgtEl>
                                          <p:spTgt spid="3">
                                            <p:txEl>
                                              <p:pRg st="9" end="9"/>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 to="" calcmode="lin" valueType="num">
                                      <p:cBhvr>
                                        <p:cTn id="52" dur="1" fill="hold"/>
                                        <p:tgtEl>
                                          <p:spTgt spid="3">
                                            <p:txEl>
                                              <p:pRg st="10" end="10"/>
                                            </p:txEl>
                                          </p:spTgt>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to="" calcmode="lin" valueType="num">
                                      <p:cBhvr>
                                        <p:cTn id="57" dur="1" fill="hold"/>
                                        <p:tgtEl>
                                          <p:spTgt spid="3">
                                            <p:txEl>
                                              <p:pRg st="11" end="11"/>
                                            </p:txEl>
                                          </p:spTgt>
                                        </p:tgtEl>
                                        <p:attrNameLst>
                                          <p:attrName/>
                                        </p:attrNameLst>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grpId="0" nodeType="clickEffect">
                                  <p:stCondLst>
                                    <p:cond delay="0"/>
                                  </p:stCondLst>
                                  <p:childTnLst>
                                    <p:set>
                                      <p:cBhvr>
                                        <p:cTn id="61" dur="1" fill="hold">
                                          <p:stCondLst>
                                            <p:cond delay="0"/>
                                          </p:stCondLst>
                                        </p:cTn>
                                        <p:tgtEl>
                                          <p:spTgt spid="3">
                                            <p:txEl>
                                              <p:pRg st="13" end="13"/>
                                            </p:txEl>
                                          </p:spTgt>
                                        </p:tgtEl>
                                        <p:attrNameLst>
                                          <p:attrName>style.visibility</p:attrName>
                                        </p:attrNameLst>
                                      </p:cBhvr>
                                      <p:to>
                                        <p:strVal val="visible"/>
                                      </p:to>
                                    </p:set>
                                    <p:anim to="" calcmode="lin" valueType="num">
                                      <p:cBhvr>
                                        <p:cTn id="62" dur="1" fill="hold"/>
                                        <p:tgtEl>
                                          <p:spTgt spid="3">
                                            <p:txEl>
                                              <p:pRg st="13" end="13"/>
                                            </p:txEl>
                                          </p:spTgt>
                                        </p:tgtEl>
                                        <p:attrNameLst>
                                          <p:attrName/>
                                        </p:attrNameLst>
                                      </p:cBhvr>
                                    </p:anim>
                                  </p:childTnLst>
                                </p:cTn>
                              </p:par>
                            </p:childTnLst>
                          </p:cTn>
                        </p:par>
                      </p:childTnLst>
                    </p:cTn>
                  </p:par>
                  <p:par>
                    <p:cTn id="63" fill="hold">
                      <p:stCondLst>
                        <p:cond delay="indefinite"/>
                      </p:stCondLst>
                      <p:childTnLst>
                        <p:par>
                          <p:cTn id="64" fill="hold">
                            <p:stCondLst>
                              <p:cond delay="0"/>
                            </p:stCondLst>
                            <p:childTnLst>
                              <p:par>
                                <p:cTn id="65" presetID="24" presetClass="entr" presetSubtype="0" fill="hold" grpId="0" nodeType="click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anim to="" calcmode="lin" valueType="num">
                                      <p:cBhvr>
                                        <p:cTn id="67" dur="1" fill="hold"/>
                                        <p:tgtEl>
                                          <p:spTgt spid="3">
                                            <p:txEl>
                                              <p:pRg st="14" end="1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pPr algn="ctr"/>
            <a:r>
              <a:rPr lang="en-US" dirty="0" smtClean="0"/>
              <a:t>Culture</a:t>
            </a:r>
            <a:endParaRPr lang="en-US" dirty="0"/>
          </a:p>
        </p:txBody>
      </p:sp>
      <p:sp>
        <p:nvSpPr>
          <p:cNvPr id="3" name="Content Placeholder 2"/>
          <p:cNvSpPr>
            <a:spLocks noGrp="1"/>
          </p:cNvSpPr>
          <p:nvPr>
            <p:ph idx="1"/>
          </p:nvPr>
        </p:nvSpPr>
        <p:spPr>
          <a:xfrm>
            <a:off x="228600" y="1600200"/>
            <a:ext cx="8686800" cy="4974336"/>
          </a:xfrm>
        </p:spPr>
        <p:txBody>
          <a:bodyPr>
            <a:normAutofit fontScale="92500" lnSpcReduction="10000"/>
          </a:bodyPr>
          <a:lstStyle/>
          <a:p>
            <a:r>
              <a:rPr lang="en-US" dirty="0" smtClean="0"/>
              <a:t>Indian culture is family and community oriented</a:t>
            </a:r>
          </a:p>
          <a:p>
            <a:pPr lvl="1"/>
            <a:r>
              <a:rPr lang="en-US" dirty="0" smtClean="0"/>
              <a:t>Most marriages are arranged</a:t>
            </a:r>
          </a:p>
          <a:p>
            <a:pPr lvl="1"/>
            <a:endParaRPr lang="en-US" dirty="0" smtClean="0"/>
          </a:p>
          <a:p>
            <a:r>
              <a:rPr lang="en-US" dirty="0" smtClean="0"/>
              <a:t>Most popular dress for men is </a:t>
            </a:r>
            <a:r>
              <a:rPr lang="en-US" dirty="0" err="1" smtClean="0"/>
              <a:t>kurtta</a:t>
            </a:r>
            <a:r>
              <a:rPr lang="en-US" dirty="0" smtClean="0"/>
              <a:t> and pajama and for women sari and </a:t>
            </a:r>
            <a:r>
              <a:rPr lang="en-US" dirty="0" err="1" smtClean="0"/>
              <a:t>shalwar</a:t>
            </a:r>
            <a:r>
              <a:rPr lang="en-US" dirty="0" smtClean="0"/>
              <a:t> </a:t>
            </a:r>
            <a:r>
              <a:rPr lang="en-US" dirty="0" err="1" smtClean="0"/>
              <a:t>kameez</a:t>
            </a:r>
            <a:endParaRPr lang="en-US" dirty="0" smtClean="0"/>
          </a:p>
          <a:p>
            <a:pPr lvl="1"/>
            <a:r>
              <a:rPr lang="en-US" dirty="0" smtClean="0"/>
              <a:t>Western dresses also popular</a:t>
            </a:r>
          </a:p>
          <a:p>
            <a:pPr lvl="1"/>
            <a:r>
              <a:rPr lang="en-US" dirty="0" smtClean="0"/>
              <a:t>Indian culture promotes conservative clothing</a:t>
            </a:r>
          </a:p>
          <a:p>
            <a:pPr lvl="1"/>
            <a:endParaRPr lang="en-US" dirty="0" smtClean="0"/>
          </a:p>
          <a:p>
            <a:r>
              <a:rPr lang="en-US" dirty="0" smtClean="0"/>
              <a:t>Hierarchical relationships important in private and professional aspects of life (</a:t>
            </a:r>
            <a:r>
              <a:rPr lang="en-US" dirty="0" err="1" smtClean="0"/>
              <a:t>Kwintessential</a:t>
            </a:r>
            <a:r>
              <a:rPr lang="en-US" dirty="0" smtClean="0"/>
              <a:t>)</a:t>
            </a:r>
          </a:p>
          <a:p>
            <a:endParaRPr lang="en-US" dirty="0" smtClean="0"/>
          </a:p>
          <a:p>
            <a:r>
              <a:rPr lang="en-US" dirty="0" smtClean="0"/>
              <a:t>Indians prefer trust and personal relationships, even in business (</a:t>
            </a:r>
            <a:r>
              <a:rPr lang="en-US" dirty="0" err="1" smtClean="0"/>
              <a:t>Kwintessential</a:t>
            </a:r>
            <a:r>
              <a:rPr lang="en-US" dirty="0" smtClean="0"/>
              <a:t>)</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to="" calcmode="lin" valueType="num">
                                      <p:cBhvr>
                                        <p:cTn id="37" dur="1" fill="hold"/>
                                        <p:tgtEl>
                                          <p:spTgt spid="3">
                                            <p:txEl>
                                              <p:pRg st="7" end="7"/>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 to="" calcmode="lin" valueType="num">
                                      <p:cBhvr>
                                        <p:cTn id="42" dur="1" fill="hold"/>
                                        <p:tgtEl>
                                          <p:spTgt spid="3">
                                            <p:txEl>
                                              <p:pRg st="9" end="9"/>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pPr algn="ctr"/>
            <a:r>
              <a:rPr lang="en-US" dirty="0" smtClean="0"/>
              <a:t>Social Norms</a:t>
            </a:r>
            <a:endParaRPr lang="en-US" dirty="0"/>
          </a:p>
        </p:txBody>
      </p:sp>
      <p:sp>
        <p:nvSpPr>
          <p:cNvPr id="3" name="Content Placeholder 2"/>
          <p:cNvSpPr>
            <a:spLocks noGrp="1"/>
          </p:cNvSpPr>
          <p:nvPr>
            <p:ph idx="1"/>
          </p:nvPr>
        </p:nvSpPr>
        <p:spPr>
          <a:xfrm>
            <a:off x="228600" y="1600200"/>
            <a:ext cx="8686800" cy="4974336"/>
          </a:xfrm>
        </p:spPr>
        <p:txBody>
          <a:bodyPr>
            <a:normAutofit lnSpcReduction="10000"/>
          </a:bodyPr>
          <a:lstStyle/>
          <a:p>
            <a:r>
              <a:rPr lang="en-US" dirty="0" smtClean="0"/>
              <a:t>Members of opposite gender usually greet verbally (</a:t>
            </a:r>
            <a:r>
              <a:rPr lang="en-US" dirty="0" err="1" smtClean="0"/>
              <a:t>Kwintessential</a:t>
            </a:r>
            <a:r>
              <a:rPr lang="en-US" dirty="0" smtClean="0"/>
              <a:t>)</a:t>
            </a:r>
            <a:endParaRPr lang="en-US" dirty="0" smtClean="0"/>
          </a:p>
          <a:p>
            <a:pPr lvl="1"/>
            <a:r>
              <a:rPr lang="en-US" dirty="0" smtClean="0"/>
              <a:t>Only greetings between members of same gender involve shake hands</a:t>
            </a:r>
          </a:p>
          <a:p>
            <a:pPr lvl="1"/>
            <a:r>
              <a:rPr lang="en-US" dirty="0" smtClean="0"/>
              <a:t>Senior and elders greeted first</a:t>
            </a:r>
          </a:p>
          <a:p>
            <a:pPr lvl="1"/>
            <a:endParaRPr lang="en-US" dirty="0" smtClean="0"/>
          </a:p>
          <a:p>
            <a:r>
              <a:rPr lang="en-US" dirty="0" smtClean="0"/>
              <a:t>Most Indians eat food with hands (</a:t>
            </a:r>
            <a:r>
              <a:rPr lang="en-US" dirty="0" err="1" smtClean="0"/>
              <a:t>Kwintessentials</a:t>
            </a:r>
            <a:r>
              <a:rPr lang="en-US" dirty="0" smtClean="0"/>
              <a:t>)</a:t>
            </a:r>
          </a:p>
          <a:p>
            <a:pPr lvl="1"/>
            <a:r>
              <a:rPr lang="en-US" dirty="0" smtClean="0"/>
              <a:t>Foreigners may be offered forks and spoons</a:t>
            </a:r>
          </a:p>
          <a:p>
            <a:pPr lvl="1"/>
            <a:endParaRPr lang="en-US" dirty="0" smtClean="0"/>
          </a:p>
          <a:p>
            <a:r>
              <a:rPr lang="en-US" dirty="0" smtClean="0"/>
              <a:t>Indians believe in gift-</a:t>
            </a:r>
            <a:r>
              <a:rPr lang="en-US" dirty="0" err="1" smtClean="0"/>
              <a:t>givings</a:t>
            </a:r>
            <a:r>
              <a:rPr lang="en-US" dirty="0" smtClean="0"/>
              <a:t> (</a:t>
            </a:r>
            <a:r>
              <a:rPr lang="en-US" dirty="0" err="1" smtClean="0"/>
              <a:t>Kwintessential</a:t>
            </a:r>
            <a:r>
              <a:rPr lang="en-US" dirty="0" smtClean="0"/>
              <a:t>)</a:t>
            </a:r>
          </a:p>
          <a:p>
            <a:pPr lvl="1"/>
            <a:r>
              <a:rPr lang="en-US" dirty="0" smtClean="0"/>
              <a:t>Sentiments matter more than value of gift</a:t>
            </a:r>
          </a:p>
          <a:p>
            <a:pPr lvl="1"/>
            <a:r>
              <a:rPr lang="en-US" dirty="0" smtClean="0"/>
              <a:t>Gifts not opened in presence of giver or other guests</a:t>
            </a:r>
          </a:p>
          <a:p>
            <a:pPr lvl="1"/>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to="" calcmode="lin" valueType="num">
                                      <p:cBhvr>
                                        <p:cTn id="37" dur="1" fill="hold"/>
                                        <p:tgtEl>
                                          <p:spTgt spid="3">
                                            <p:txEl>
                                              <p:pRg st="7" end="7"/>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to="" calcmode="lin" valueType="num">
                                      <p:cBhvr>
                                        <p:cTn id="42" dur="1" fill="hold"/>
                                        <p:tgtEl>
                                          <p:spTgt spid="3">
                                            <p:txEl>
                                              <p:pRg st="8" end="8"/>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to="" calcmode="lin" valueType="num">
                                      <p:cBhvr>
                                        <p:cTn id="47" dur="1" fill="hold"/>
                                        <p:tgtEl>
                                          <p:spTgt spid="3">
                                            <p:txEl>
                                              <p:pRg st="9" end="9"/>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pPr algn="ctr"/>
            <a:r>
              <a:rPr lang="en-US" dirty="0" smtClean="0"/>
              <a:t>Communication</a:t>
            </a:r>
            <a:endParaRPr lang="en-US" dirty="0"/>
          </a:p>
        </p:txBody>
      </p:sp>
      <p:sp>
        <p:nvSpPr>
          <p:cNvPr id="3" name="Content Placeholder 2"/>
          <p:cNvSpPr>
            <a:spLocks noGrp="1"/>
          </p:cNvSpPr>
          <p:nvPr>
            <p:ph idx="1"/>
          </p:nvPr>
        </p:nvSpPr>
        <p:spPr>
          <a:xfrm>
            <a:off x="228600" y="1600200"/>
            <a:ext cx="8686800" cy="4974336"/>
          </a:xfrm>
        </p:spPr>
        <p:txBody>
          <a:bodyPr>
            <a:normAutofit fontScale="92500" lnSpcReduction="10000"/>
          </a:bodyPr>
          <a:lstStyle/>
          <a:p>
            <a:r>
              <a:rPr lang="en-US" dirty="0" smtClean="0"/>
              <a:t>Hindi is India’s national language (CIA)</a:t>
            </a:r>
          </a:p>
          <a:p>
            <a:pPr lvl="1"/>
            <a:r>
              <a:rPr lang="en-US" sz="2000" dirty="0" smtClean="0"/>
              <a:t>Spoken by 41 percent of the population</a:t>
            </a:r>
          </a:p>
          <a:p>
            <a:pPr lvl="1"/>
            <a:r>
              <a:rPr lang="en-US" sz="2000" dirty="0" smtClean="0"/>
              <a:t>Other popular languages include Bengali, Telugu, Tamil, and Urdu</a:t>
            </a:r>
          </a:p>
          <a:p>
            <a:pPr lvl="1"/>
            <a:endParaRPr lang="en-US" dirty="0" smtClean="0"/>
          </a:p>
          <a:p>
            <a:r>
              <a:rPr lang="en-US" dirty="0" smtClean="0"/>
              <a:t>English widely understood in India (CIA)</a:t>
            </a:r>
          </a:p>
          <a:p>
            <a:pPr lvl="1"/>
            <a:r>
              <a:rPr lang="en-US" sz="2000" dirty="0" smtClean="0"/>
              <a:t>Most important language for political and commercial </a:t>
            </a:r>
            <a:r>
              <a:rPr lang="en-US" sz="2000" dirty="0" smtClean="0"/>
              <a:t>communication</a:t>
            </a:r>
          </a:p>
          <a:p>
            <a:pPr lvl="1"/>
            <a:endParaRPr lang="en-US" sz="2800" dirty="0" smtClean="0">
              <a:solidFill>
                <a:schemeClr val="tx1"/>
              </a:solidFill>
            </a:endParaRPr>
          </a:p>
          <a:p>
            <a:r>
              <a:rPr lang="en-US" dirty="0" smtClean="0"/>
              <a:t>India is a high-context culture</a:t>
            </a:r>
          </a:p>
          <a:p>
            <a:pPr lvl="1"/>
            <a:r>
              <a:rPr lang="en-US" sz="2000" dirty="0" smtClean="0"/>
              <a:t>Extensive use of gestures, body language, and other subtleties</a:t>
            </a:r>
          </a:p>
          <a:p>
            <a:pPr lvl="1"/>
            <a:endParaRPr lang="en-US" sz="2000" dirty="0" smtClean="0"/>
          </a:p>
          <a:p>
            <a:r>
              <a:rPr lang="en-US" dirty="0" smtClean="0"/>
              <a:t>Indians prefer non-direct communication style at </a:t>
            </a:r>
            <a:r>
              <a:rPr lang="en-US" dirty="0" smtClean="0"/>
              <a:t>workplace (</a:t>
            </a:r>
            <a:r>
              <a:rPr lang="en-US" dirty="0" err="1" smtClean="0"/>
              <a:t>Kwintessential</a:t>
            </a:r>
            <a:r>
              <a:rPr lang="en-US" dirty="0" smtClean="0"/>
              <a:t>)</a:t>
            </a:r>
            <a:endParaRPr lang="en-US" dirty="0" smtClean="0"/>
          </a:p>
          <a:p>
            <a:pPr lvl="1"/>
            <a:r>
              <a:rPr lang="en-US" sz="2000" dirty="0" smtClean="0"/>
              <a:t>Prefer saving face</a:t>
            </a:r>
          </a:p>
          <a:p>
            <a:pPr lvl="1"/>
            <a:endParaRPr lang="en-US" sz="2000" dirty="0" smtClean="0"/>
          </a:p>
          <a:p>
            <a:endParaRPr lang="en-US" sz="2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to="" calcmode="lin" valueType="num">
                                      <p:cBhvr>
                                        <p:cTn id="37" dur="1" fill="hold"/>
                                        <p:tgtEl>
                                          <p:spTgt spid="3">
                                            <p:txEl>
                                              <p:pRg st="7" end="7"/>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to="" calcmode="lin" valueType="num">
                                      <p:cBhvr>
                                        <p:cTn id="42" dur="1" fill="hold"/>
                                        <p:tgtEl>
                                          <p:spTgt spid="3">
                                            <p:txEl>
                                              <p:pRg st="8" end="8"/>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to="" calcmode="lin" valueType="num">
                                      <p:cBhvr>
                                        <p:cTn id="47" dur="1" fill="hold"/>
                                        <p:tgtEl>
                                          <p:spTgt spid="3">
                                            <p:txEl>
                                              <p:pRg st="10" end="10"/>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 to="" calcmode="lin" valueType="num">
                                      <p:cBhvr>
                                        <p:cTn id="52" dur="1" fill="hold"/>
                                        <p:tgtEl>
                                          <p:spTgt spid="3">
                                            <p:txEl>
                                              <p:pRg st="11" end="1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rmAutofit fontScale="90000"/>
          </a:bodyPr>
          <a:lstStyle/>
          <a:p>
            <a:pPr algn="ctr"/>
            <a:r>
              <a:rPr lang="en-US" dirty="0" smtClean="0"/>
              <a:t>Religion</a:t>
            </a:r>
            <a:endParaRPr lang="en-US" dirty="0"/>
          </a:p>
        </p:txBody>
      </p:sp>
      <p:sp>
        <p:nvSpPr>
          <p:cNvPr id="3" name="Content Placeholder 2"/>
          <p:cNvSpPr>
            <a:spLocks noGrp="1"/>
          </p:cNvSpPr>
          <p:nvPr>
            <p:ph idx="1"/>
          </p:nvPr>
        </p:nvSpPr>
        <p:spPr>
          <a:xfrm>
            <a:off x="228600" y="1295400"/>
            <a:ext cx="8686800" cy="5279136"/>
          </a:xfrm>
        </p:spPr>
        <p:txBody>
          <a:bodyPr>
            <a:normAutofit/>
          </a:bodyPr>
          <a:lstStyle/>
          <a:p>
            <a:r>
              <a:rPr lang="en-US" sz="2400" dirty="0" smtClean="0"/>
              <a:t>Two greatest religions in India are Hinduism and Islam (</a:t>
            </a:r>
            <a:r>
              <a:rPr lang="en-US" sz="2400" dirty="0" err="1" smtClean="0"/>
              <a:t>Mosbergen</a:t>
            </a:r>
            <a:r>
              <a:rPr lang="en-US" sz="2400" dirty="0" smtClean="0"/>
              <a:t>)</a:t>
            </a:r>
          </a:p>
          <a:p>
            <a:pPr lvl="1"/>
            <a:r>
              <a:rPr lang="en-US" sz="2200" dirty="0" smtClean="0"/>
              <a:t>Hinduism : 80 percent of the population</a:t>
            </a:r>
          </a:p>
          <a:p>
            <a:pPr lvl="1"/>
            <a:r>
              <a:rPr lang="en-US" sz="2200" dirty="0" smtClean="0"/>
              <a:t>Islam : 13 percent of the population</a:t>
            </a:r>
          </a:p>
          <a:p>
            <a:pPr lvl="1"/>
            <a:endParaRPr lang="en-US" sz="2200" dirty="0" smtClean="0"/>
          </a:p>
          <a:p>
            <a:r>
              <a:rPr lang="en-US" sz="2400" dirty="0" smtClean="0"/>
              <a:t>There is no state religion but religion plays an important role in Indian society</a:t>
            </a:r>
          </a:p>
          <a:p>
            <a:pPr lvl="1"/>
            <a:r>
              <a:rPr lang="en-US" sz="2200" dirty="0" smtClean="0"/>
              <a:t>McDonald’s doesn’t offer beef or pork products in India</a:t>
            </a:r>
          </a:p>
          <a:p>
            <a:pPr lvl="1"/>
            <a:endParaRPr lang="en-US" sz="2200" dirty="0" smtClean="0"/>
          </a:p>
          <a:p>
            <a:r>
              <a:rPr lang="en-US" sz="2400" dirty="0" smtClean="0"/>
              <a:t>Other major religions are Christianity and Sikhism (CIA)</a:t>
            </a:r>
          </a:p>
          <a:p>
            <a:pPr lvl="1"/>
            <a:endParaRPr lang="en-US" sz="2200" dirty="0" smtClean="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to="" calcmode="lin" valueType="num">
                                      <p:cBhvr>
                                        <p:cTn id="37" dur="1" fill="hold"/>
                                        <p:tgtEl>
                                          <p:spTgt spid="3">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pPr algn="ctr"/>
            <a:r>
              <a:rPr lang="en-US" dirty="0" smtClean="0"/>
              <a:t>Concluding Thoughts</a:t>
            </a:r>
            <a:endParaRPr lang="en-US" dirty="0"/>
          </a:p>
        </p:txBody>
      </p:sp>
      <p:sp>
        <p:nvSpPr>
          <p:cNvPr id="3" name="Content Placeholder 2"/>
          <p:cNvSpPr>
            <a:spLocks noGrp="1"/>
          </p:cNvSpPr>
          <p:nvPr>
            <p:ph idx="1"/>
          </p:nvPr>
        </p:nvSpPr>
        <p:spPr>
          <a:xfrm>
            <a:off x="228600" y="1600200"/>
            <a:ext cx="8686800" cy="4974336"/>
          </a:xfrm>
        </p:spPr>
        <p:txBody>
          <a:bodyPr>
            <a:normAutofit fontScale="85000" lnSpcReduction="20000"/>
          </a:bodyPr>
          <a:lstStyle/>
          <a:p>
            <a:r>
              <a:rPr lang="en-US" dirty="0" smtClean="0"/>
              <a:t>India is a hybrid of eastern and western cultures</a:t>
            </a:r>
          </a:p>
          <a:p>
            <a:pPr lvl="1"/>
            <a:r>
              <a:rPr lang="en-US" dirty="0" smtClean="0"/>
              <a:t>Society protects its traditions but also embraces elements of western cultures</a:t>
            </a:r>
          </a:p>
          <a:p>
            <a:pPr lvl="1"/>
            <a:endParaRPr lang="en-US" dirty="0" smtClean="0"/>
          </a:p>
          <a:p>
            <a:r>
              <a:rPr lang="en-US" dirty="0" smtClean="0"/>
              <a:t>No state religion but religion plays an important role in India society</a:t>
            </a:r>
          </a:p>
          <a:p>
            <a:endParaRPr lang="en-US" dirty="0" smtClean="0"/>
          </a:p>
          <a:p>
            <a:r>
              <a:rPr lang="en-US" dirty="0" smtClean="0"/>
              <a:t>Indian culture is collectivist</a:t>
            </a:r>
          </a:p>
          <a:p>
            <a:endParaRPr lang="en-US" dirty="0" smtClean="0"/>
          </a:p>
          <a:p>
            <a:r>
              <a:rPr lang="en-US" dirty="0" smtClean="0"/>
              <a:t>Hierarchical relationships important</a:t>
            </a:r>
          </a:p>
          <a:p>
            <a:pPr lvl="1"/>
            <a:r>
              <a:rPr lang="en-US" dirty="0" smtClean="0"/>
              <a:t>Age, economic status, social status, workplace seniority</a:t>
            </a:r>
          </a:p>
          <a:p>
            <a:pPr lvl="1"/>
            <a:endParaRPr lang="en-US" dirty="0" smtClean="0"/>
          </a:p>
          <a:p>
            <a:r>
              <a:rPr lang="en-US" dirty="0" smtClean="0"/>
              <a:t>India is an attractive investment destination</a:t>
            </a:r>
          </a:p>
          <a:p>
            <a:pPr lvl="1"/>
            <a:r>
              <a:rPr lang="en-US" dirty="0" smtClean="0"/>
              <a:t>Huge population, open-market system, and a population that speaks English on a wide scale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to="" calcmode="lin" valueType="num">
                                      <p:cBhvr>
                                        <p:cTn id="27" dur="1" fill="hold"/>
                                        <p:tgtEl>
                                          <p:spTgt spid="3">
                                            <p:txEl>
                                              <p:pRg st="5" end="5"/>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to="" calcmode="lin" valueType="num">
                                      <p:cBhvr>
                                        <p:cTn id="32" dur="1" fill="hold"/>
                                        <p:tgtEl>
                                          <p:spTgt spid="3">
                                            <p:txEl>
                                              <p:pRg st="7" end="7"/>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to="" calcmode="lin" valueType="num">
                                      <p:cBhvr>
                                        <p:cTn id="37" dur="1" fill="hold"/>
                                        <p:tgtEl>
                                          <p:spTgt spid="3">
                                            <p:txEl>
                                              <p:pRg st="8" end="8"/>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 to="" calcmode="lin" valueType="num">
                                      <p:cBhvr>
                                        <p:cTn id="42" dur="1" fill="hold"/>
                                        <p:tgtEl>
                                          <p:spTgt spid="3">
                                            <p:txEl>
                                              <p:pRg st="10" end="10"/>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 to="" calcmode="lin" valueType="num">
                                      <p:cBhvr>
                                        <p:cTn id="47" dur="1" fill="hold"/>
                                        <p:tgtEl>
                                          <p:spTgt spid="3">
                                            <p:txEl>
                                              <p:pRg st="11" end="1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pPr algn="ctr"/>
            <a:r>
              <a:rPr lang="en-US" dirty="0" smtClean="0"/>
              <a:t>References</a:t>
            </a:r>
            <a:endParaRPr lang="en-US" dirty="0"/>
          </a:p>
        </p:txBody>
      </p:sp>
      <p:sp>
        <p:nvSpPr>
          <p:cNvPr id="3" name="Content Placeholder 2"/>
          <p:cNvSpPr>
            <a:spLocks noGrp="1"/>
          </p:cNvSpPr>
          <p:nvPr>
            <p:ph idx="1"/>
          </p:nvPr>
        </p:nvSpPr>
        <p:spPr>
          <a:xfrm>
            <a:off x="228600" y="1600200"/>
            <a:ext cx="8686800" cy="4974336"/>
          </a:xfrm>
        </p:spPr>
        <p:txBody>
          <a:bodyPr>
            <a:normAutofit fontScale="77500" lnSpcReduction="20000"/>
          </a:bodyPr>
          <a:lstStyle/>
          <a:p>
            <a:r>
              <a:rPr lang="en-US" dirty="0" smtClean="0"/>
              <a:t>CIA. </a:t>
            </a:r>
            <a:r>
              <a:rPr lang="en-US" u="sng" dirty="0" smtClean="0"/>
              <a:t>India.</a:t>
            </a:r>
            <a:r>
              <a:rPr lang="en-US" dirty="0" smtClean="0"/>
              <a:t> 7 November 2013 &lt;https://www.cia.gov/library/publications/the-world-factbook/geos/in.html</a:t>
            </a:r>
            <a:r>
              <a:rPr lang="en-US" dirty="0" smtClean="0"/>
              <a:t>&gt;.</a:t>
            </a:r>
          </a:p>
          <a:p>
            <a:endParaRPr lang="en-US" dirty="0" smtClean="0"/>
          </a:p>
          <a:p>
            <a:r>
              <a:rPr lang="en-US" dirty="0" smtClean="0"/>
              <a:t>HSBC. "Doing Business in India." 2010</a:t>
            </a:r>
            <a:r>
              <a:rPr lang="en-US" dirty="0" smtClean="0"/>
              <a:t>.</a:t>
            </a:r>
          </a:p>
          <a:p>
            <a:endParaRPr lang="en-US" dirty="0" smtClean="0"/>
          </a:p>
          <a:p>
            <a:r>
              <a:rPr lang="en-US" dirty="0" err="1" smtClean="0"/>
              <a:t>Kwintessential</a:t>
            </a:r>
            <a:r>
              <a:rPr lang="en-US" dirty="0" smtClean="0"/>
              <a:t>. </a:t>
            </a:r>
            <a:r>
              <a:rPr lang="en-US" u="sng" dirty="0" smtClean="0"/>
              <a:t>India - Language, Culture, Customs, and Etiquette.</a:t>
            </a:r>
            <a:r>
              <a:rPr lang="en-US" dirty="0" smtClean="0"/>
              <a:t> 7 November 2013 &lt;http://www.kwintessential.co.uk/resources/global-etiquette/india-country-profile.html</a:t>
            </a:r>
            <a:r>
              <a:rPr lang="en-US" dirty="0" smtClean="0"/>
              <a:t>&gt;.</a:t>
            </a:r>
          </a:p>
          <a:p>
            <a:endParaRPr lang="en-US" dirty="0" smtClean="0"/>
          </a:p>
          <a:p>
            <a:r>
              <a:rPr lang="en-US" dirty="0" err="1" smtClean="0"/>
              <a:t>Mosbergen</a:t>
            </a:r>
            <a:r>
              <a:rPr lang="en-US" dirty="0" smtClean="0"/>
              <a:t>, Dominique. </a:t>
            </a:r>
            <a:r>
              <a:rPr lang="en-US" u="sng" dirty="0" smtClean="0"/>
              <a:t>Meat-Free McDonald's: Fast Food Chain To Open Vegetarian Restaurants In India In 2013.</a:t>
            </a:r>
            <a:r>
              <a:rPr lang="en-US" dirty="0" smtClean="0"/>
              <a:t> 4 September 2012. 7 November 2013 &lt;http://www.huffingtonpost.com/2012/09/04/vegetarian-meat-free-mcdonalds-fast-food-chain-india_n_1855300.html</a:t>
            </a:r>
            <a:r>
              <a:rPr lang="en-US" dirty="0" smtClean="0"/>
              <a:t>&gt;.</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18" presetClass="entr" presetSubtype="12"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strips(downLeft)">
                                      <p:cBhvr>
                                        <p:cTn id="10" dur="500"/>
                                        <p:tgtEl>
                                          <p:spTgt spid="3">
                                            <p:txEl>
                                              <p:pRg st="0" end="0"/>
                                            </p:txEl>
                                          </p:spTgt>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trips(downLeft)">
                                      <p:cBhvr>
                                        <p:cTn id="13" dur="500"/>
                                        <p:tgtEl>
                                          <p:spTgt spid="3">
                                            <p:txEl>
                                              <p:pRg st="2" end="2"/>
                                            </p:txEl>
                                          </p:spTgt>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strips(downLeft)">
                                      <p:cBhvr>
                                        <p:cTn id="16" dur="500"/>
                                        <p:tgtEl>
                                          <p:spTgt spid="3">
                                            <p:txEl>
                                              <p:pRg st="4" end="4"/>
                                            </p:txEl>
                                          </p:spTgt>
                                        </p:tgtEl>
                                      </p:cBhvr>
                                    </p:animEffect>
                                  </p:childTnLst>
                                </p:cTn>
                              </p:par>
                              <p:par>
                                <p:cTn id="17" presetID="18" presetClass="entr" presetSubtype="12"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strips(downLeft)">
                                      <p:cBhvr>
                                        <p:cTn id="19" dur="500"/>
                                        <p:tgtEl>
                                          <p:spTgt spid="3">
                                            <p:txEl>
                                              <p:pRg st="6" end="6"/>
                                            </p:txEl>
                                          </p:spTgt>
                                        </p:tgtEl>
                                      </p:cBhvr>
                                    </p:animEffect>
                                  </p:childTnLst>
                                </p:cTn>
                              </p:par>
                              <p:par>
                                <p:cTn id="20" presetID="24" presetClass="entr" presetSubtype="0" fill="hold" grpId="1" nodeType="with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to="" calcmode="lin" valueType="num">
                                      <p:cBhvr>
                                        <p:cTn id="22" dur="1" fill="hold"/>
                                        <p:tgtEl>
                                          <p:spTgt spid="3">
                                            <p:txEl>
                                              <p:pRg st="0" end="0"/>
                                            </p:txEl>
                                          </p:spTgt>
                                        </p:tgtEl>
                                        <p:attrNameLst>
                                          <p:attrName/>
                                        </p:attrNameLst>
                                      </p:cBhvr>
                                    </p:anim>
                                  </p:childTnLst>
                                </p:cTn>
                              </p:par>
                              <p:par>
                                <p:cTn id="23" presetID="24" presetClass="entr" presetSubtype="0" fill="hold" grpId="1"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to="" calcmode="lin" valueType="num">
                                      <p:cBhvr>
                                        <p:cTn id="25" dur="1" fill="hold"/>
                                        <p:tgtEl>
                                          <p:spTgt spid="3">
                                            <p:txEl>
                                              <p:pRg st="2" end="2"/>
                                            </p:txEl>
                                          </p:spTgt>
                                        </p:tgtEl>
                                        <p:attrNameLst>
                                          <p:attrName/>
                                        </p:attrNameLst>
                                      </p:cBhvr>
                                    </p:anim>
                                  </p:childTnLst>
                                </p:cTn>
                              </p:par>
                              <p:par>
                                <p:cTn id="26" presetID="24" presetClass="entr" presetSubtype="0" fill="hold" grpId="1"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to="" calcmode="lin" valueType="num">
                                      <p:cBhvr>
                                        <p:cTn id="28" dur="1" fill="hold"/>
                                        <p:tgtEl>
                                          <p:spTgt spid="3">
                                            <p:txEl>
                                              <p:pRg st="4" end="4"/>
                                            </p:txEl>
                                          </p:spTgt>
                                        </p:tgtEl>
                                        <p:attrNameLst>
                                          <p:attrName/>
                                        </p:attrNameLst>
                                      </p:cBhvr>
                                    </p:anim>
                                  </p:childTnLst>
                                </p:cTn>
                              </p:par>
                              <p:par>
                                <p:cTn id="29" presetID="24" presetClass="entr" presetSubtype="0" fill="hold" grpId="1"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to="" calcmode="lin" valueType="num">
                                      <p:cBhvr>
                                        <p:cTn id="31" dur="1" fill="hold"/>
                                        <p:tgtEl>
                                          <p:spTgt spid="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147</TotalTime>
  <Words>1615</Words>
  <Application>Microsoft Office PowerPoint</Application>
  <PresentationFormat>On-screen Show (4:3)</PresentationFormat>
  <Paragraphs>154</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Urban</vt:lpstr>
      <vt:lpstr>India</vt:lpstr>
      <vt:lpstr>Introduction/Geography</vt:lpstr>
      <vt:lpstr>Economy</vt:lpstr>
      <vt:lpstr>Culture</vt:lpstr>
      <vt:lpstr>Social Norms</vt:lpstr>
      <vt:lpstr>Communication</vt:lpstr>
      <vt:lpstr>Religion</vt:lpstr>
      <vt:lpstr>Concluding Thoughts</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dc:title>
  <dc:creator>FMC</dc:creator>
  <cp:lastModifiedBy>FMC</cp:lastModifiedBy>
  <cp:revision>17</cp:revision>
  <dcterms:created xsi:type="dcterms:W3CDTF">2006-08-16T00:00:00Z</dcterms:created>
  <dcterms:modified xsi:type="dcterms:W3CDTF">2013-11-08T08:43:45Z</dcterms:modified>
</cp:coreProperties>
</file>