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71" r:id="rId3"/>
    <p:sldId id="272" r:id="rId4"/>
    <p:sldId id="257" r:id="rId5"/>
    <p:sldId id="258" r:id="rId6"/>
    <p:sldId id="259" r:id="rId7"/>
    <p:sldId id="260" r:id="rId8"/>
    <p:sldId id="261" r:id="rId9"/>
    <p:sldId id="262" r:id="rId10"/>
    <p:sldId id="264" r:id="rId11"/>
    <p:sldId id="265" r:id="rId12"/>
    <p:sldId id="275" r:id="rId13"/>
    <p:sldId id="273"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7" autoAdjust="0"/>
    <p:restoredTop sz="74074" autoAdjust="0"/>
  </p:normalViewPr>
  <p:slideViewPr>
    <p:cSldViewPr>
      <p:cViewPr varScale="1">
        <p:scale>
          <a:sx n="59" d="100"/>
          <a:sy n="59" d="100"/>
        </p:scale>
        <p:origin x="-148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A50CD2-2AB2-4D5E-BEF1-55304CB64920}" type="datetimeFigureOut">
              <a:rPr lang="en-US" smtClean="0"/>
              <a:t>2/21/2012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3663B5-8D98-4C1D-A4A8-739300B3B52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Executive</a:t>
            </a:r>
            <a:r>
              <a:rPr lang="en-US" baseline="0" dirty="0" smtClean="0"/>
              <a:t> leadership is acted by a chief executive officer---A leader role model for the senior managers and the board members and the employees in an organization. A character to demonstrate the illusion of vision, mission, and credo statements is the goal of an executive leader. A choice of leadership styles and the leadership issues in the organization are discussed. Two training programs: On Boarding Executive Leadership training program and Employee Learning and Development training program. These programs have five stages to accomplish the knowledge, skills, and abilities before placement.  A discussion on an “On boarding” executive leadership training includes a discussion on the CEO and employees turnover retention rates. An objective for executive leaders to remain in the office for more than five years; and to decrease the derailment of operations and place an acceleration approach to contribute leadership to the organization, employees, and stakeholders effectively. </a:t>
            </a:r>
            <a:endParaRPr lang="en-US" dirty="0"/>
          </a:p>
        </p:txBody>
      </p:sp>
      <p:sp>
        <p:nvSpPr>
          <p:cNvPr id="4" name="Slide Number Placeholder 3"/>
          <p:cNvSpPr>
            <a:spLocks noGrp="1"/>
          </p:cNvSpPr>
          <p:nvPr>
            <p:ph type="sldNum" sz="quarter" idx="10"/>
          </p:nvPr>
        </p:nvSpPr>
        <p:spPr/>
        <p:txBody>
          <a:bodyPr/>
          <a:lstStyle/>
          <a:p>
            <a:fld id="{B93663B5-8D98-4C1D-A4A8-739300B3B525}"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criteria to establish the situational analysis  agenda and organizational objectives are by enabling and derailing factors (i.e., outsourcing, group charter, cultural diversity, job description, etc). The practitionability for new hires to learn how to focus their area of expertise and prioritize accordingly from the most critical situation to solve to the least important issue to solve. Key stakeholders interaction with all members of the organization is encouraged so everyone can understand and be reminded what the organization is all about and what goals are accomplished and goals need-to-be- accomplished. During the executive leadership training program and employee development and learning training program. All of the new hires shall have ongoing support-periodic pulse check of the productivity processes, feedback and coaching on environmental issues relating to the social, legal, economy, and politics which may affect the organization. Though, the phrases process requires an analyze of a situation then reanalyze the situation and reset priorities; and evaluate the effectiveness of new hires accomplishments. </a:t>
            </a:r>
            <a:endParaRPr lang="en-US" dirty="0"/>
          </a:p>
        </p:txBody>
      </p:sp>
      <p:sp>
        <p:nvSpPr>
          <p:cNvPr id="4" name="Slide Number Placeholder 3"/>
          <p:cNvSpPr>
            <a:spLocks noGrp="1"/>
          </p:cNvSpPr>
          <p:nvPr>
            <p:ph type="sldNum" sz="quarter" idx="10"/>
          </p:nvPr>
        </p:nvSpPr>
        <p:spPr/>
        <p:txBody>
          <a:bodyPr/>
          <a:lstStyle/>
          <a:p>
            <a:fld id="{B93663B5-8D98-4C1D-A4A8-739300B3B525}"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clear instructions and resources obtained and persons who is responsible for the project task, for example,  and so forth are called direct communication effects. This is necessary for the executive leaders to have a smooth power transition from predecessor to successor and that they are self awarded with the leadership styles and demonstrate an ability to adapt to any of the leadership styles when necessary. In addition, executive leaders and senior managers collaborate on the responsibilities associated with the leadership and the strategies to delegate the tasks to specific members of the organization and prepared the organization for future on boarding strategies. The leaders may make adjustments to the strategic onboarding outcomes to reduce employee turnover rates- breakeven point and enhanced retention by creating incentives and benefits when the organization has achieved the strategic goals. </a:t>
            </a:r>
            <a:endParaRPr lang="en-US" dirty="0"/>
          </a:p>
        </p:txBody>
      </p:sp>
      <p:sp>
        <p:nvSpPr>
          <p:cNvPr id="4" name="Slide Number Placeholder 3"/>
          <p:cNvSpPr>
            <a:spLocks noGrp="1"/>
          </p:cNvSpPr>
          <p:nvPr>
            <p:ph type="sldNum" sz="quarter" idx="10"/>
          </p:nvPr>
        </p:nvSpPr>
        <p:spPr/>
        <p:txBody>
          <a:bodyPr/>
          <a:lstStyle/>
          <a:p>
            <a:fld id="{B93663B5-8D98-4C1D-A4A8-739300B3B525}"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3663B5-8D98-4C1D-A4A8-739300B3B525}" type="slidenum">
              <a:rPr lang="en-US" smtClean="0"/>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recent</a:t>
            </a:r>
            <a:r>
              <a:rPr lang="en-US" baseline="0" dirty="0" smtClean="0"/>
              <a:t> organizational behavior studies, many corporations loses their executive appointee after one year to five years of tenure with an organization. This affects an organization to lose directions and objectives in all operations and causing high employee retention rates for the organization. The organization usually have to off set the costs to be paid to the executives in two types of payment –Severance and Stipulation pay as it is part of contract agreement. This place the organization to be financial instable and unhealthy.  Most assistant executives cannot fulfill the need of operations because lack of decision-making experience. It is highly recommended that new hired executives to have a prewritten roadmap of organization’s operations that includes the revision of existing operations and </a:t>
            </a:r>
            <a:r>
              <a:rPr lang="en-US" baseline="0" dirty="0" smtClean="0"/>
              <a:t>environmental trend demands, threats, opportunities; Provide executive leadership style training; and mentor/coach new hired executives until it satisfies the operational processes (</a:t>
            </a:r>
            <a:r>
              <a:rPr lang="en-US" sz="1200" kern="1200" dirty="0" smtClean="0">
                <a:solidFill>
                  <a:schemeClr val="tx1"/>
                </a:solidFill>
                <a:latin typeface="+mn-lt"/>
                <a:ea typeface="+mn-ea"/>
                <a:cs typeface="+mn-cs"/>
              </a:rPr>
              <a:t>Van Maanen &amp; Schein, 1979)</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B93663B5-8D98-4C1D-A4A8-739300B3B525}"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a:t>
            </a:r>
            <a:r>
              <a:rPr lang="en-US" baseline="0" dirty="0" smtClean="0"/>
              <a:t> are number of incidents that executives have misconducted during their tenure with an organization, for example, as indicated in the slide, the first issue is the disclosure of organization’s operations to the externalities for the benefit to share the stakeholders and personal fulfillment; New hired executives use organization’s finances to pay personal expenses are often misused for the leisure intention; In some cases, executives propose a merger and acquisition with an affiliated organization and change the organizational atmosphere and products; and, new hired executives may have a personal conflict with a colleague that can cause the executives to lose direction to operate the business efficiently. Thus, all of the recommended polices should be created in a layman’s terms in the contract. This type of contract must be synthesized into multiple contracts to prevent future ligations. </a:t>
            </a:r>
            <a:endParaRPr lang="en-US" dirty="0"/>
          </a:p>
        </p:txBody>
      </p:sp>
      <p:sp>
        <p:nvSpPr>
          <p:cNvPr id="4" name="Slide Number Placeholder 3"/>
          <p:cNvSpPr>
            <a:spLocks noGrp="1"/>
          </p:cNvSpPr>
          <p:nvPr>
            <p:ph type="sldNum" sz="quarter" idx="10"/>
          </p:nvPr>
        </p:nvSpPr>
        <p:spPr/>
        <p:txBody>
          <a:bodyPr/>
          <a:lstStyle/>
          <a:p>
            <a:fld id="{B93663B5-8D98-4C1D-A4A8-739300B3B525}"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Arvidsson</a:t>
            </a:r>
            <a:r>
              <a:rPr lang="en-US" baseline="0" smtClean="0"/>
              <a:t> (et .al., 2007</a:t>
            </a:r>
            <a:r>
              <a:rPr lang="en-US" baseline="0" dirty="0" smtClean="0"/>
              <a:t>) explicated the</a:t>
            </a:r>
            <a:r>
              <a:rPr lang="en-US" sz="1200" baseline="0" dirty="0" smtClean="0"/>
              <a:t> four leadership </a:t>
            </a:r>
            <a:r>
              <a:rPr lang="en-US" sz="1200" baseline="0" smtClean="0"/>
              <a:t>characters which </a:t>
            </a:r>
            <a:r>
              <a:rPr lang="en-US" sz="1200" baseline="0" dirty="0" smtClean="0"/>
              <a:t>will be discussed to elaborate the understanding of each role and how it may affect the organization as a whole.  There are four types of leadership characters that may be presumed to be fit for the internal and external businesses in which these are the servant leadership (an arbiter between manager and subordinate and decision making ), situational leadership (delegate critical tasks to managers and adapt to the attitudes upon a situation), spiritual leadership (delegate spiritual survival goals and commit the spiritual productivity performances to the employees) and emotional Intelligence leadership (delegate the ability to cope with environmental demands and pressures). The issues involved in the leadership roles are the decision-making processes. For instance, servant leadership is not favored among corporation because CEO do not get the final say but a servant; While, the situational leadership have issues with employees who are not trained to take the instructions immediately; Whereas, the spiritual leadership is based on the belief of compromising the tasks when one is not able to do the job and one would take over the job without a complain but aim to finish the project, but long-term absent or numerous absentees may cause the disbelief of spirituality commitment); lastly, Wolff (2002) &amp; </a:t>
            </a:r>
            <a:r>
              <a:rPr lang="en-US" dirty="0" smtClean="0"/>
              <a:t>Bar – On. (2000)</a:t>
            </a:r>
            <a:r>
              <a:rPr lang="en-US" sz="1200" baseline="0" dirty="0" smtClean="0"/>
              <a:t> emotional intelligence leadership is the most favorable leadership style among corporations. However, the practices of assertiveness may demonstrate the misunderstanding of the input placed upon a response. Therefore, it is important for an executive leader to choose a leadership style to guide the organization efficiently and effectively. </a:t>
            </a:r>
            <a:endParaRPr lang="en-US" sz="1200" dirty="0"/>
          </a:p>
        </p:txBody>
      </p:sp>
      <p:sp>
        <p:nvSpPr>
          <p:cNvPr id="4" name="Slide Number Placeholder 3"/>
          <p:cNvSpPr>
            <a:spLocks noGrp="1"/>
          </p:cNvSpPr>
          <p:nvPr>
            <p:ph type="sldNum" sz="quarter" idx="10"/>
          </p:nvPr>
        </p:nvSpPr>
        <p:spPr/>
        <p:txBody>
          <a:bodyPr/>
          <a:lstStyle/>
          <a:p>
            <a:fld id="{B93663B5-8D98-4C1D-A4A8-739300B3B525}"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executive core qualification defines the need to build cultural diversity to drive for success, build coalitions within and outside the organization. It is required for Senior Executive Service to meet the qualifications to perform executive positions. This</a:t>
            </a:r>
            <a:r>
              <a:rPr lang="en-US" baseline="0" dirty="0" smtClean="0"/>
              <a:t> exemplary program has five series to accomplish the functional competencies and the five series are the leading to change, leading people, results driven, business acumen, and building coalition. The first phrase practices on the </a:t>
            </a:r>
            <a:r>
              <a:rPr lang="en-US" dirty="0" smtClean="0"/>
              <a:t>Resilience</a:t>
            </a:r>
            <a:r>
              <a:rPr lang="en-US" baseline="0" dirty="0" smtClean="0"/>
              <a:t> course</a:t>
            </a:r>
            <a:r>
              <a:rPr lang="en-US" dirty="0" smtClean="0"/>
              <a:t> which deals effectively with pressure; remains optimistic and persistent, even under adversity. Recovers quickly from setbacks. The second phrase Team Building which inspires and fosters team commitment, spirit, pride, and trust. Facilitates cooperation and motivates team members to accomplish group goals. The third phrase is the Technical Credibility course in</a:t>
            </a:r>
            <a:r>
              <a:rPr lang="en-US" baseline="0" dirty="0" smtClean="0"/>
              <a:t> which it is to u</a:t>
            </a:r>
            <a:r>
              <a:rPr lang="en-US" dirty="0" smtClean="0"/>
              <a:t>nderstand and appropriately apply the principles, procedures, requirements, regulations, and policies related to specialized expertise. The fourth stage is Human Capital Management which teach</a:t>
            </a:r>
            <a:r>
              <a:rPr lang="en-US" baseline="0" dirty="0" smtClean="0"/>
              <a:t> executives on how to b</a:t>
            </a:r>
            <a:r>
              <a:rPr lang="en-US" dirty="0" smtClean="0"/>
              <a:t>uild and manage</a:t>
            </a:r>
            <a:r>
              <a:rPr lang="en-US" baseline="0" dirty="0" smtClean="0"/>
              <a:t> the</a:t>
            </a:r>
            <a:r>
              <a:rPr lang="en-US" dirty="0" smtClean="0"/>
              <a:t> workforce based on organizational goals, budget considerations, and staffing needs. Ensures that employees are appropriately recruited, selected, appraised, and rewarded; takes action to address performance problems. Manages a multi-sector workforce and a variety of work situations.</a:t>
            </a:r>
            <a:r>
              <a:rPr lang="en-US" baseline="0" dirty="0" smtClean="0"/>
              <a:t> The fifth phrase deals with </a:t>
            </a:r>
            <a:r>
              <a:rPr lang="en-US" dirty="0" smtClean="0"/>
              <a:t>Influencing/Negotiating Persuades others; builds consensus through give and take; gains cooperation from others to obtain information and accomplish goals.</a:t>
            </a:r>
            <a:r>
              <a:rPr lang="en-US" baseline="0" dirty="0" smtClean="0"/>
              <a:t> In addition, executives must have earned post secondary education, previous supervisory experience and training experience (US Office of Personnel Management, 2012). </a:t>
            </a:r>
            <a:endParaRPr lang="en-US" dirty="0"/>
          </a:p>
        </p:txBody>
      </p:sp>
      <p:sp>
        <p:nvSpPr>
          <p:cNvPr id="4" name="Slide Number Placeholder 3"/>
          <p:cNvSpPr>
            <a:spLocks noGrp="1"/>
          </p:cNvSpPr>
          <p:nvPr>
            <p:ph type="sldNum" sz="quarter" idx="10"/>
          </p:nvPr>
        </p:nvSpPr>
        <p:spPr/>
        <p:txBody>
          <a:bodyPr/>
          <a:lstStyle/>
          <a:p>
            <a:fld id="{B93663B5-8D98-4C1D-A4A8-739300B3B525}"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New</a:t>
            </a:r>
            <a:r>
              <a:rPr lang="en-US" sz="1200" kern="1200" baseline="0" dirty="0" smtClean="0">
                <a:solidFill>
                  <a:schemeClr val="tx1"/>
                </a:solidFill>
                <a:latin typeface="+mn-lt"/>
                <a:ea typeface="+mn-ea"/>
                <a:cs typeface="+mn-cs"/>
              </a:rPr>
              <a:t> hired employee learning and development phrases</a:t>
            </a:r>
            <a:r>
              <a:rPr lang="en-US" sz="1200" kern="1200" dirty="0" smtClean="0">
                <a:solidFill>
                  <a:schemeClr val="tx1"/>
                </a:solidFill>
                <a:latin typeface="+mn-lt"/>
                <a:ea typeface="+mn-ea"/>
                <a:cs typeface="+mn-cs"/>
              </a:rPr>
              <a:t>: (1) Alignment and Execution: How quickly and how effectively the new hire is in line with organizational direction. A real time technology can assist executives on decisions on what to do and what they should do and what work they should be doing in order to prioritize the interruptions and unexpected requests for their time and attention. This strategy attempts to reduce time-consuming with minor issues, and manage time with other important issues better. (2) Development of skills that supports business needs: How quickly the new hire can be absorbed in the daily operation of their successful work. Developing forecasting skills to take action, where to start to pinpoint</a:t>
            </a:r>
            <a:r>
              <a:rPr lang="en-US" sz="1200" kern="1200" baseline="0" dirty="0" smtClean="0">
                <a:solidFill>
                  <a:schemeClr val="tx1"/>
                </a:solidFill>
                <a:latin typeface="+mn-lt"/>
                <a:ea typeface="+mn-ea"/>
                <a:cs typeface="+mn-cs"/>
              </a:rPr>
              <a:t> the key target</a:t>
            </a:r>
            <a:r>
              <a:rPr lang="en-US" sz="1200" kern="1200" dirty="0" smtClean="0">
                <a:solidFill>
                  <a:schemeClr val="tx1"/>
                </a:solidFill>
                <a:latin typeface="+mn-lt"/>
                <a:ea typeface="+mn-ea"/>
                <a:cs typeface="+mn-cs"/>
              </a:rPr>
              <a:t>, and activate</a:t>
            </a:r>
            <a:r>
              <a:rPr lang="en-US" sz="1200" kern="1200" baseline="0" dirty="0" smtClean="0">
                <a:solidFill>
                  <a:schemeClr val="tx1"/>
                </a:solidFill>
                <a:latin typeface="+mn-lt"/>
                <a:ea typeface="+mn-ea"/>
                <a:cs typeface="+mn-cs"/>
              </a:rPr>
              <a:t> the targeted plan</a:t>
            </a:r>
            <a:r>
              <a:rPr lang="en-US" sz="1200" kern="1200" dirty="0" smtClean="0">
                <a:solidFill>
                  <a:schemeClr val="tx1"/>
                </a:solidFill>
                <a:latin typeface="+mn-lt"/>
                <a:ea typeface="+mn-ea"/>
                <a:cs typeface="+mn-cs"/>
              </a:rPr>
              <a:t>, and how fast to go the targeted plan reach a goal. A self-discipline would discord the law of entropy; (3) Evaluation of learning and performance: measuring return-on-investment of learning efforts and learning transfer are clearly identified. A sustainable practice to adopt the repeatable methodology, accountability coaching, execution system, and community learning are what to grow organizational capacity to execute strategy to the onboarding employees. (4)  The use of technology to support the learning functions: multiple delivery formats such as intranet modules, CD or DVD programs, podcasts, webcasts</a:t>
            </a:r>
            <a:r>
              <a:rPr lang="en-US" sz="1200" kern="1200" baseline="0" dirty="0" smtClean="0">
                <a:solidFill>
                  <a:schemeClr val="tx1"/>
                </a:solidFill>
                <a:latin typeface="+mn-lt"/>
                <a:ea typeface="+mn-ea"/>
                <a:cs typeface="+mn-cs"/>
              </a:rPr>
              <a:t> and </a:t>
            </a:r>
            <a:r>
              <a:rPr lang="en-US" sz="1200" kern="1200" dirty="0" smtClean="0">
                <a:solidFill>
                  <a:schemeClr val="tx1"/>
                </a:solidFill>
                <a:latin typeface="+mn-lt"/>
                <a:ea typeface="+mn-ea"/>
                <a:cs typeface="+mn-cs"/>
              </a:rPr>
              <a:t>simulations. As described in the business intelligence segment that has sub-component data systems for each level of management to access to the Management Information System</a:t>
            </a:r>
            <a:r>
              <a:rPr lang="en-US" sz="1200" kern="1200" baseline="0" dirty="0" smtClean="0">
                <a:solidFill>
                  <a:schemeClr val="tx1"/>
                </a:solidFill>
                <a:latin typeface="+mn-lt"/>
                <a:ea typeface="+mn-ea"/>
                <a:cs typeface="+mn-cs"/>
              </a:rPr>
              <a:t> (MIS)</a:t>
            </a:r>
            <a:r>
              <a:rPr lang="en-US" sz="1200" kern="1200" dirty="0" smtClean="0">
                <a:solidFill>
                  <a:schemeClr val="tx1"/>
                </a:solidFill>
                <a:latin typeface="+mn-lt"/>
                <a:ea typeface="+mn-ea"/>
                <a:cs typeface="+mn-cs"/>
              </a:rPr>
              <a:t> and real-time conference video streaming network. This strategy attempts onboarding executives to analyze the results and review the results to the senior team and narrowed the action alternatives more effectively. (5)  Partnership and collaborate with Academia: customize organizational content and organizational learning through their existing knowledge base on supported system (Harpst, 2008). </a:t>
            </a:r>
            <a:endParaRPr lang="en-US" dirty="0"/>
          </a:p>
        </p:txBody>
      </p:sp>
      <p:sp>
        <p:nvSpPr>
          <p:cNvPr id="4" name="Slide Number Placeholder 3"/>
          <p:cNvSpPr>
            <a:spLocks noGrp="1"/>
          </p:cNvSpPr>
          <p:nvPr>
            <p:ph type="sldNum" sz="quarter" idx="10"/>
          </p:nvPr>
        </p:nvSpPr>
        <p:spPr/>
        <p:txBody>
          <a:bodyPr/>
          <a:lstStyle/>
          <a:p>
            <a:fld id="{B93663B5-8D98-4C1D-A4A8-739300B3B525}"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Employee retention</a:t>
            </a:r>
            <a:r>
              <a:rPr lang="en-US" baseline="0" dirty="0" smtClean="0"/>
              <a:t> statistical information is to inform the new hired employees and executives on the rate of the employment retention among three survey studies. This information reflects the costs drives that cost the organization very expensive. The costs of training per employee is at the median of $4,000 dollars or more, depending on the position held. In the technological sector, it may rise up to at least $10,000 dollars per technician trainee. However, this brief survey do not assume the information is accurate, but to put in insight for the new hired employees and executives to remain at their position more than a year or five years of services in order for the organization to be consistence with the operations. Some organizations made an usual contract that if an employee decides to quit or leave the job, there is a fee associated with the administration fees. </a:t>
            </a:r>
            <a:endParaRPr lang="en-US" dirty="0"/>
          </a:p>
        </p:txBody>
      </p:sp>
      <p:sp>
        <p:nvSpPr>
          <p:cNvPr id="4" name="Slide Number Placeholder 3"/>
          <p:cNvSpPr>
            <a:spLocks noGrp="1"/>
          </p:cNvSpPr>
          <p:nvPr>
            <p:ph type="sldNum" sz="quarter" idx="10"/>
          </p:nvPr>
        </p:nvSpPr>
        <p:spPr/>
        <p:txBody>
          <a:bodyPr/>
          <a:lstStyle/>
          <a:p>
            <a:fld id="{B93663B5-8D98-4C1D-A4A8-739300B3B525}"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400" dirty="0" smtClean="0"/>
              <a:t>The competitive</a:t>
            </a:r>
            <a:r>
              <a:rPr lang="en-US" sz="2400" baseline="0" dirty="0" smtClean="0"/>
              <a:t> intelligence analysis of three different companies that had reduced turnovers after on boarding training for executives and employees. Competitive intelligence analysis is a method used in marketing and planning to compare companies across regions and even the nation and the globe on heterogeneous products or similarity products to improve features of the die products (Employment Retention Rates, 2012). This is the desired percentage of successful employment retention rates which reflects the cost savings, fixed labor drives, and raw and material resources are controlled and minimized; and managers have the expertise to stay abreast with the organization’s objectives and goals. Moreover, employees are productive in exchange for the incentives and benefits. </a:t>
            </a:r>
            <a:endParaRPr lang="en-US" sz="2400" dirty="0"/>
          </a:p>
        </p:txBody>
      </p:sp>
      <p:sp>
        <p:nvSpPr>
          <p:cNvPr id="4" name="Slide Number Placeholder 3"/>
          <p:cNvSpPr>
            <a:spLocks noGrp="1"/>
          </p:cNvSpPr>
          <p:nvPr>
            <p:ph type="sldNum" sz="quarter" idx="10"/>
          </p:nvPr>
        </p:nvSpPr>
        <p:spPr/>
        <p:txBody>
          <a:bodyPr/>
          <a:lstStyle/>
          <a:p>
            <a:fld id="{B93663B5-8D98-4C1D-A4A8-739300B3B525}"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critical issues as stated in the slide are to elaborate the problems that associates with the operations in the process. This is for the new hire employees and executives to examine the possible problems and solutions and plan the alternative solutions and forecast the outcome of the optimal solution. New hires are expected to obligated to the organization’s objectives in training and post-training. At any stages in the process, new hires must accomplish the understanding of the organization’s vision and mission, otherwise the new hires may not earn the approved grade for incomplete training. For new hired executives, they are encourage to evaluate all aspects of leadership styles and find the right type of leadership, this way employees and associates may adapt to the leadership style an executive chose to be and not only that, it also brings more efficient into the organization performance. </a:t>
            </a:r>
            <a:endParaRPr lang="en-US" dirty="0"/>
          </a:p>
        </p:txBody>
      </p:sp>
      <p:sp>
        <p:nvSpPr>
          <p:cNvPr id="4" name="Slide Number Placeholder 3"/>
          <p:cNvSpPr>
            <a:spLocks noGrp="1"/>
          </p:cNvSpPr>
          <p:nvPr>
            <p:ph type="sldNum" sz="quarter" idx="10"/>
          </p:nvPr>
        </p:nvSpPr>
        <p:spPr/>
        <p:txBody>
          <a:bodyPr/>
          <a:lstStyle/>
          <a:p>
            <a:fld id="{B93663B5-8D98-4C1D-A4A8-739300B3B525}"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A315F374-7384-4507-821A-A44995C32E4F}" type="datetimeFigureOut">
              <a:rPr lang="en-US" smtClean="0"/>
              <a:t>2/21/2012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C69054DE-1137-4FFF-AFE3-6022157D904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15F374-7384-4507-821A-A44995C32E4F}" type="datetimeFigureOut">
              <a:rPr lang="en-US" smtClean="0"/>
              <a:t>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054DE-1137-4FFF-AFE3-6022157D904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15F374-7384-4507-821A-A44995C32E4F}" type="datetimeFigureOut">
              <a:rPr lang="en-US" smtClean="0"/>
              <a:t>2/21/2012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054DE-1137-4FFF-AFE3-6022157D904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315F374-7384-4507-821A-A44995C32E4F}" type="datetimeFigureOut">
              <a:rPr lang="en-US" smtClean="0"/>
              <a:t>2/21/2012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C69054DE-1137-4FFF-AFE3-6022157D904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A315F374-7384-4507-821A-A44995C32E4F}" type="datetimeFigureOut">
              <a:rPr lang="en-US" smtClean="0"/>
              <a:t>2/21/2012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C69054DE-1137-4FFF-AFE3-6022157D9044}"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A315F374-7384-4507-821A-A44995C32E4F}" type="datetimeFigureOut">
              <a:rPr lang="en-US" smtClean="0"/>
              <a:t>2/21/2012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69054DE-1137-4FFF-AFE3-6022157D904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A315F374-7384-4507-821A-A44995C32E4F}" type="datetimeFigureOut">
              <a:rPr lang="en-US" smtClean="0"/>
              <a:t>2/21/2012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C69054DE-1137-4FFF-AFE3-6022157D9044}"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315F374-7384-4507-821A-A44995C32E4F}" type="datetimeFigureOut">
              <a:rPr lang="en-US" smtClean="0"/>
              <a:t>2/21/2012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054DE-1137-4FFF-AFE3-6022157D904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315F374-7384-4507-821A-A44995C32E4F}" type="datetimeFigureOut">
              <a:rPr lang="en-US" smtClean="0"/>
              <a:t>2/21/2012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054DE-1137-4FFF-AFE3-6022157D904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315F374-7384-4507-821A-A44995C32E4F}" type="datetimeFigureOut">
              <a:rPr lang="en-US" smtClean="0"/>
              <a:t>2/21/2012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054DE-1137-4FFF-AFE3-6022157D904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A315F374-7384-4507-821A-A44995C32E4F}" type="datetimeFigureOut">
              <a:rPr lang="en-US" smtClean="0"/>
              <a:t>2/21/2012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69054DE-1137-4FFF-AFE3-6022157D9044}"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315F374-7384-4507-821A-A44995C32E4F}" type="datetimeFigureOut">
              <a:rPr lang="en-US" smtClean="0"/>
              <a:t>2/21/2012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69054DE-1137-4FFF-AFE3-6022157D9044}"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opm.gov/ses/recruitment/ecq.asp" TargetMode="External"/><Relationship Id="rId2" Type="http://schemas.openxmlformats.org/officeDocument/2006/relationships/hyperlink" Target="http://fistfuloftalent.com/2011/02/employee-retention-are-surveys-causing-the-problem-or-just-reporting-it.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Executive leadership</a:t>
            </a:r>
            <a:endParaRPr lang="en-US" dirty="0"/>
          </a:p>
        </p:txBody>
      </p:sp>
      <p:sp>
        <p:nvSpPr>
          <p:cNvPr id="3" name="Subtitle 2"/>
          <p:cNvSpPr>
            <a:spLocks noGrp="1"/>
          </p:cNvSpPr>
          <p:nvPr>
            <p:ph type="subTitle" idx="1"/>
          </p:nvPr>
        </p:nvSpPr>
        <p:spPr/>
        <p:txBody>
          <a:bodyPr/>
          <a:lstStyle/>
          <a:p>
            <a:r>
              <a:rPr lang="en-US" dirty="0" smtClean="0"/>
              <a:t>Student name: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On boarding strategies </a:t>
            </a:r>
            <a:endParaRPr lang="en-US" dirty="0"/>
          </a:p>
        </p:txBody>
      </p:sp>
      <p:sp>
        <p:nvSpPr>
          <p:cNvPr id="5" name="Content Placeholder 4"/>
          <p:cNvSpPr>
            <a:spLocks noGrp="1"/>
          </p:cNvSpPr>
          <p:nvPr>
            <p:ph idx="1"/>
          </p:nvPr>
        </p:nvSpPr>
        <p:spPr/>
        <p:txBody>
          <a:bodyPr>
            <a:normAutofit fontScale="85000" lnSpcReduction="10000"/>
          </a:bodyPr>
          <a:lstStyle/>
          <a:p>
            <a:r>
              <a:rPr lang="en-US" dirty="0" smtClean="0"/>
              <a:t>Situational analysis</a:t>
            </a:r>
          </a:p>
          <a:p>
            <a:r>
              <a:rPr lang="en-US" dirty="0" smtClean="0"/>
              <a:t>Organizational </a:t>
            </a:r>
            <a:r>
              <a:rPr lang="en-US" dirty="0" smtClean="0"/>
              <a:t>objectives</a:t>
            </a:r>
          </a:p>
          <a:p>
            <a:r>
              <a:rPr lang="en-US" dirty="0" smtClean="0"/>
              <a:t>Enabling </a:t>
            </a:r>
            <a:r>
              <a:rPr lang="en-US" dirty="0" smtClean="0"/>
              <a:t>and derailing </a:t>
            </a:r>
            <a:r>
              <a:rPr lang="en-US" dirty="0" smtClean="0"/>
              <a:t>factors</a:t>
            </a:r>
          </a:p>
          <a:p>
            <a:r>
              <a:rPr lang="en-US" dirty="0" smtClean="0"/>
              <a:t>Onboarding plan: Focus, Prioritize, Execute</a:t>
            </a:r>
          </a:p>
          <a:p>
            <a:r>
              <a:rPr lang="en-US" dirty="0" smtClean="0"/>
              <a:t>Key stakeholders interaction with all members of the organizations</a:t>
            </a:r>
            <a:endParaRPr lang="en-US" dirty="0" smtClean="0"/>
          </a:p>
          <a:p>
            <a:r>
              <a:rPr lang="en-US" dirty="0" smtClean="0"/>
              <a:t>Ongoing support: Periodic pulse check, Feedback and coaching</a:t>
            </a:r>
          </a:p>
          <a:p>
            <a:r>
              <a:rPr lang="en-US" dirty="0" smtClean="0"/>
              <a:t>Monitoring </a:t>
            </a:r>
            <a:r>
              <a:rPr lang="en-US" dirty="0" smtClean="0"/>
              <a:t>the onboarding process: Reanalyze the situation; Reset priorities; Evaluate the effectiveness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On boarding results</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Direct </a:t>
            </a:r>
            <a:r>
              <a:rPr lang="en-US" dirty="0" smtClean="0"/>
              <a:t> communication effects</a:t>
            </a:r>
            <a:endParaRPr lang="en-US" dirty="0" smtClean="0"/>
          </a:p>
          <a:p>
            <a:r>
              <a:rPr lang="en-US" dirty="0" smtClean="0"/>
              <a:t>Smooth </a:t>
            </a:r>
            <a:r>
              <a:rPr lang="en-US" dirty="0" smtClean="0"/>
              <a:t>power transition from predecessor to successor</a:t>
            </a:r>
          </a:p>
          <a:p>
            <a:r>
              <a:rPr lang="en-US" dirty="0" smtClean="0"/>
              <a:t>Self </a:t>
            </a:r>
            <a:r>
              <a:rPr lang="en-US" dirty="0" smtClean="0"/>
              <a:t>awareness and leadership</a:t>
            </a:r>
          </a:p>
          <a:p>
            <a:r>
              <a:rPr lang="en-US" dirty="0" smtClean="0"/>
              <a:t>Strategic </a:t>
            </a:r>
            <a:r>
              <a:rPr lang="en-US" dirty="0" smtClean="0"/>
              <a:t>understanding of the role</a:t>
            </a:r>
          </a:p>
          <a:p>
            <a:r>
              <a:rPr lang="en-US" dirty="0" smtClean="0"/>
              <a:t>Enhanced </a:t>
            </a:r>
            <a:r>
              <a:rPr lang="en-US" dirty="0" smtClean="0"/>
              <a:t>understanding of organization</a:t>
            </a:r>
            <a:r>
              <a:rPr lang="en-US" dirty="0" smtClean="0"/>
              <a:t>.</a:t>
            </a:r>
          </a:p>
          <a:p>
            <a:r>
              <a:rPr lang="en-US" dirty="0" smtClean="0"/>
              <a:t> </a:t>
            </a:r>
            <a:r>
              <a:rPr lang="en-US" dirty="0" smtClean="0"/>
              <a:t>Prepared Organization for onboarding strategies</a:t>
            </a:r>
          </a:p>
          <a:p>
            <a:r>
              <a:rPr lang="en-US" dirty="0" smtClean="0"/>
              <a:t>Strategic </a:t>
            </a:r>
            <a:r>
              <a:rPr lang="en-US" dirty="0" smtClean="0"/>
              <a:t>Outcomes: Shortened ‘breakeven point’</a:t>
            </a:r>
          </a:p>
          <a:p>
            <a:r>
              <a:rPr lang="en-US" dirty="0" smtClean="0"/>
              <a:t>Enhanced </a:t>
            </a:r>
            <a:r>
              <a:rPr lang="en-US" dirty="0" smtClean="0"/>
              <a:t>retention</a:t>
            </a:r>
          </a:p>
          <a:p>
            <a:r>
              <a:rPr lang="en-US" dirty="0" smtClean="0"/>
              <a:t>Achievement </a:t>
            </a:r>
            <a:r>
              <a:rPr lang="en-US" dirty="0" smtClean="0"/>
              <a:t>of organizational strategic goals</a:t>
            </a:r>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55000" lnSpcReduction="20000"/>
          </a:bodyPr>
          <a:lstStyle/>
          <a:p>
            <a:endParaRPr lang="en-US" dirty="0" smtClean="0"/>
          </a:p>
          <a:p>
            <a:r>
              <a:rPr lang="en-US" dirty="0" smtClean="0"/>
              <a:t>Alliger, G. &amp; Janak, E. (1989) Kirkpatrick's Levels of Training Criteria: Thirty Years Lat. Personnel Psychology, 42 (2), P. 331. Retrieved August 2, 2011 from ProQuest Database. Conger, J. A., &amp; Nadler, D. A. (2004). When CEOs step up to fail. </a:t>
            </a:r>
            <a:r>
              <a:rPr lang="en-US" i="1" dirty="0" smtClean="0"/>
              <a:t>MIT Sloan Management,</a:t>
            </a:r>
            <a:endParaRPr lang="en-US" dirty="0" smtClean="0"/>
          </a:p>
          <a:p>
            <a:r>
              <a:rPr lang="en-US" i="1" dirty="0" smtClean="0"/>
              <a:t>45</a:t>
            </a:r>
            <a:r>
              <a:rPr lang="en-US" dirty="0" smtClean="0"/>
              <a:t>(3), 50–56.</a:t>
            </a:r>
          </a:p>
          <a:p>
            <a:endParaRPr lang="en-US" dirty="0" smtClean="0"/>
          </a:p>
          <a:p>
            <a:endParaRPr lang="en-US" dirty="0" smtClean="0"/>
          </a:p>
          <a:p>
            <a:r>
              <a:rPr lang="en-US" dirty="0" smtClean="0"/>
              <a:t>Arvidsson</a:t>
            </a:r>
            <a:r>
              <a:rPr lang="en-US" dirty="0" smtClean="0"/>
              <a:t>, M., Johansson, C. R., </a:t>
            </a:r>
            <a:r>
              <a:rPr lang="en-US" dirty="0" err="1" smtClean="0"/>
              <a:t>Ek</a:t>
            </a:r>
            <a:r>
              <a:rPr lang="en-US" dirty="0" smtClean="0"/>
              <a:t>, Å., &amp; Akselsson, R. (2007). SITUATIONAL LEADERSHIP IN AIR TRAFFIC CONTROL. </a:t>
            </a:r>
            <a:r>
              <a:rPr lang="en-US" i="1" dirty="0" smtClean="0"/>
              <a:t>Journal of Air Transportation</a:t>
            </a:r>
            <a:r>
              <a:rPr lang="en-US" dirty="0" smtClean="0"/>
              <a:t>, 12(1), 67-86. Retrieved from EBSCO</a:t>
            </a:r>
            <a:r>
              <a:rPr lang="en-US" i="1" dirty="0" smtClean="0"/>
              <a:t>host</a:t>
            </a:r>
            <a:r>
              <a:rPr lang="en-US" dirty="0" smtClean="0"/>
              <a:t>.</a:t>
            </a:r>
          </a:p>
          <a:p>
            <a:endParaRPr lang="en-US" dirty="0" smtClean="0"/>
          </a:p>
          <a:p>
            <a:endParaRPr lang="en-US" dirty="0" smtClean="0"/>
          </a:p>
          <a:p>
            <a:r>
              <a:rPr lang="en-US" dirty="0" smtClean="0"/>
              <a:t>Bar </a:t>
            </a:r>
            <a:r>
              <a:rPr lang="en-US" dirty="0" smtClean="0"/>
              <a:t>– On. (2000). Emotional and Social Intelligence: Insights from the emotional quotient inventory. In R. Bar-On &amp; J.D. A. Parker (Eds), </a:t>
            </a:r>
            <a:r>
              <a:rPr lang="en-US" i="1" dirty="0" smtClean="0"/>
              <a:t>The Handbook of Emotional Intelligence </a:t>
            </a:r>
            <a:r>
              <a:rPr lang="en-US" dirty="0" smtClean="0"/>
              <a:t>(pp. 363-388). San Franciso, C.A: Jossey-Bass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endParaRPr lang="en-US" dirty="0" smtClean="0">
              <a:hlinkClick r:id="rId2"/>
            </a:endParaRPr>
          </a:p>
          <a:p>
            <a:r>
              <a:rPr lang="en-US" dirty="0" smtClean="0">
                <a:solidFill>
                  <a:schemeClr val="tx1">
                    <a:lumMod val="95000"/>
                    <a:lumOff val="5000"/>
                  </a:schemeClr>
                </a:solidFill>
                <a:hlinkClick r:id="rId2"/>
              </a:rPr>
              <a:t>Employment retention rates (2012) Retrieved February 21, 2012 from: </a:t>
            </a:r>
          </a:p>
          <a:p>
            <a:r>
              <a:rPr lang="en-US" dirty="0" smtClean="0">
                <a:hlinkClick r:id="rId2"/>
              </a:rPr>
              <a:t>http</a:t>
            </a:r>
            <a:r>
              <a:rPr lang="en-US" dirty="0" smtClean="0">
                <a:hlinkClick r:id="rId2"/>
              </a:rPr>
              <a:t>://</a:t>
            </a:r>
            <a:r>
              <a:rPr lang="en-US" dirty="0" smtClean="0">
                <a:hlinkClick r:id="rId2"/>
              </a:rPr>
              <a:t>fistfuloftalent.com/2011/02/employee-retention-are-surveys-causing-the-problem-or-just-reporting-it.html</a:t>
            </a:r>
            <a:endParaRPr lang="en-US" dirty="0" smtClean="0"/>
          </a:p>
          <a:p>
            <a:endParaRPr lang="en-US" dirty="0" smtClean="0"/>
          </a:p>
          <a:p>
            <a:r>
              <a:rPr lang="en-US" dirty="0" smtClean="0"/>
              <a:t>Harpst</a:t>
            </a:r>
            <a:r>
              <a:rPr lang="en-US" dirty="0" smtClean="0"/>
              <a:t>, G. (2008). Strategy Execution. </a:t>
            </a:r>
            <a:r>
              <a:rPr lang="en-US" i="1" dirty="0" smtClean="0"/>
              <a:t>Leadership Excellence</a:t>
            </a:r>
            <a:r>
              <a:rPr lang="en-US" dirty="0" smtClean="0"/>
              <a:t>, 25(9), 19. Retrieved from EBSCO</a:t>
            </a:r>
            <a:r>
              <a:rPr lang="en-US" i="1" dirty="0" smtClean="0"/>
              <a:t>host</a:t>
            </a:r>
            <a:endParaRPr lang="en-US" dirty="0" smtClean="0"/>
          </a:p>
          <a:p>
            <a:endParaRPr lang="en-US" dirty="0" smtClean="0"/>
          </a:p>
          <a:p>
            <a:r>
              <a:rPr lang="en-US" dirty="0" smtClean="0"/>
              <a:t>US Office of Personnel Management (2012). Recruitment and Selection. </a:t>
            </a:r>
            <a:r>
              <a:rPr lang="en-US" dirty="0" smtClean="0"/>
              <a:t>Retrieved February, 21, 2012 from: </a:t>
            </a:r>
            <a:r>
              <a:rPr lang="en-US" dirty="0" smtClean="0">
                <a:hlinkClick r:id="rId3"/>
              </a:rPr>
              <a:t>http://</a:t>
            </a:r>
            <a:r>
              <a:rPr lang="en-US" dirty="0" smtClean="0">
                <a:hlinkClick r:id="rId3"/>
              </a:rPr>
              <a:t>www.opm.gov/ses/recruitment/ecq.asp</a:t>
            </a:r>
            <a:r>
              <a:rPr lang="en-US"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Van Maanen, J., &amp; Schein, E. H. (1979). Toward a theory of organizational socialization. </a:t>
            </a:r>
            <a:r>
              <a:rPr lang="en-US" i="1" dirty="0" smtClean="0"/>
              <a:t>Research in Organizational Behavior, 1, </a:t>
            </a:r>
            <a:r>
              <a:rPr lang="en-US" dirty="0" smtClean="0"/>
              <a:t>209–264</a:t>
            </a:r>
            <a:r>
              <a:rPr lang="en-US" dirty="0" smtClean="0"/>
              <a:t>.</a:t>
            </a:r>
          </a:p>
          <a:p>
            <a:r>
              <a:rPr lang="en-US" dirty="0" smtClean="0"/>
              <a:t>Wolff, S.B., Pescosolido, A.T., &amp; Druskat, V.U. (2002). Emotional intelligence as the basis of leadership emergence inself-managing teams. </a:t>
            </a:r>
            <a:r>
              <a:rPr lang="en-US" i="1" dirty="0" smtClean="0"/>
              <a:t>The Leadership Quarterly, </a:t>
            </a:r>
            <a:r>
              <a:rPr lang="en-US" dirty="0" smtClean="0"/>
              <a:t>13, 505-522.</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Organizational behavior background</a:t>
            </a:r>
            <a:endParaRPr lang="en-US" dirty="0"/>
          </a:p>
        </p:txBody>
      </p:sp>
      <p:sp>
        <p:nvSpPr>
          <p:cNvPr id="3" name="Content Placeholder 2"/>
          <p:cNvSpPr>
            <a:spLocks noGrp="1"/>
          </p:cNvSpPr>
          <p:nvPr>
            <p:ph idx="1"/>
          </p:nvPr>
        </p:nvSpPr>
        <p:spPr/>
        <p:txBody>
          <a:bodyPr/>
          <a:lstStyle/>
          <a:p>
            <a:r>
              <a:rPr lang="en-US" dirty="0" smtClean="0"/>
              <a:t>A</a:t>
            </a:r>
            <a:r>
              <a:rPr lang="en-US" dirty="0" smtClean="0"/>
              <a:t> roadmap for appointed Executives to provide directions to lead the operations</a:t>
            </a:r>
          </a:p>
          <a:p>
            <a:r>
              <a:rPr lang="en-US" dirty="0" smtClean="0"/>
              <a:t>Reduce high retention rates for Executives leaving office</a:t>
            </a:r>
          </a:p>
          <a:p>
            <a:r>
              <a:rPr lang="en-US" dirty="0" smtClean="0"/>
              <a:t>Provide Executive leadership style training</a:t>
            </a:r>
          </a:p>
          <a:p>
            <a:r>
              <a:rPr lang="en-US" dirty="0" smtClean="0"/>
              <a:t>Mentoring/Coaching Executives in leadership training</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boarding code of conduct</a:t>
            </a:r>
            <a:endParaRPr lang="en-US" dirty="0"/>
          </a:p>
        </p:txBody>
      </p:sp>
      <p:sp>
        <p:nvSpPr>
          <p:cNvPr id="3" name="Content Placeholder 2"/>
          <p:cNvSpPr>
            <a:spLocks noGrp="1"/>
          </p:cNvSpPr>
          <p:nvPr>
            <p:ph idx="1"/>
          </p:nvPr>
        </p:nvSpPr>
        <p:spPr/>
        <p:txBody>
          <a:bodyPr/>
          <a:lstStyle/>
          <a:p>
            <a:endParaRPr lang="en-US" dirty="0" smtClean="0"/>
          </a:p>
          <a:p>
            <a:r>
              <a:rPr lang="en-US" dirty="0" smtClean="0"/>
              <a:t>Disclosing business operations to externalities</a:t>
            </a:r>
          </a:p>
          <a:p>
            <a:r>
              <a:rPr lang="en-US" dirty="0" smtClean="0"/>
              <a:t>Expenses transactions</a:t>
            </a:r>
          </a:p>
          <a:p>
            <a:r>
              <a:rPr lang="en-US" dirty="0" smtClean="0"/>
              <a:t>Operating homogeneous business with coalitions  </a:t>
            </a:r>
          </a:p>
          <a:p>
            <a:r>
              <a:rPr lang="en-US" dirty="0" smtClean="0"/>
              <a:t>Personal conflict of interest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Leadership styles</a:t>
            </a:r>
            <a:endParaRPr lang="en-US" dirty="0"/>
          </a:p>
        </p:txBody>
      </p:sp>
      <p:sp>
        <p:nvSpPr>
          <p:cNvPr id="5" name="Content Placeholder 4"/>
          <p:cNvSpPr>
            <a:spLocks noGrp="1"/>
          </p:cNvSpPr>
          <p:nvPr>
            <p:ph idx="1"/>
          </p:nvPr>
        </p:nvSpPr>
        <p:spPr/>
        <p:txBody>
          <a:bodyPr/>
          <a:lstStyle/>
          <a:p>
            <a:r>
              <a:rPr lang="en-US" dirty="0" smtClean="0"/>
              <a:t>Servant Leadership</a:t>
            </a:r>
          </a:p>
          <a:p>
            <a:endParaRPr lang="en-US" dirty="0" smtClean="0"/>
          </a:p>
          <a:p>
            <a:r>
              <a:rPr lang="en-US" dirty="0" smtClean="0"/>
              <a:t>Situational Leadership</a:t>
            </a:r>
          </a:p>
          <a:p>
            <a:endParaRPr lang="en-US" dirty="0" smtClean="0"/>
          </a:p>
          <a:p>
            <a:r>
              <a:rPr lang="en-US" dirty="0" smtClean="0"/>
              <a:t>Spiritual Leadership</a:t>
            </a:r>
          </a:p>
          <a:p>
            <a:endParaRPr lang="en-US" dirty="0" smtClean="0"/>
          </a:p>
          <a:p>
            <a:r>
              <a:rPr lang="en-US" dirty="0" smtClean="0"/>
              <a:t>Emotional Intelligence Leadership</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Leadership core competencies</a:t>
            </a:r>
            <a:endParaRPr lang="en-US" dirty="0"/>
          </a:p>
        </p:txBody>
      </p:sp>
      <p:sp>
        <p:nvSpPr>
          <p:cNvPr id="5" name="Content Placeholder 4"/>
          <p:cNvSpPr>
            <a:spLocks noGrp="1"/>
          </p:cNvSpPr>
          <p:nvPr>
            <p:ph idx="1"/>
          </p:nvPr>
        </p:nvSpPr>
        <p:spPr/>
        <p:txBody>
          <a:bodyPr/>
          <a:lstStyle/>
          <a:p>
            <a:r>
              <a:rPr lang="en-US" dirty="0" smtClean="0"/>
              <a:t>Executive Core Qualifications (ECQ)</a:t>
            </a:r>
          </a:p>
          <a:p>
            <a:r>
              <a:rPr lang="en-US" dirty="0" smtClean="0"/>
              <a:t>Leading to change</a:t>
            </a:r>
          </a:p>
          <a:p>
            <a:r>
              <a:rPr lang="en-US" dirty="0" smtClean="0"/>
              <a:t>Leading people</a:t>
            </a:r>
          </a:p>
          <a:p>
            <a:r>
              <a:rPr lang="en-US" dirty="0" smtClean="0"/>
              <a:t>Results driven</a:t>
            </a:r>
          </a:p>
          <a:p>
            <a:r>
              <a:rPr lang="en-US" dirty="0" smtClean="0"/>
              <a:t>Business acumen</a:t>
            </a:r>
          </a:p>
          <a:p>
            <a:r>
              <a:rPr lang="en-US" dirty="0" smtClean="0"/>
              <a:t>Building coalition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Employee learning and development</a:t>
            </a:r>
            <a:endParaRPr lang="en-US" dirty="0"/>
          </a:p>
        </p:txBody>
      </p:sp>
      <p:sp>
        <p:nvSpPr>
          <p:cNvPr id="5" name="Content Placeholder 4"/>
          <p:cNvSpPr>
            <a:spLocks noGrp="1"/>
          </p:cNvSpPr>
          <p:nvPr>
            <p:ph idx="1"/>
          </p:nvPr>
        </p:nvSpPr>
        <p:spPr/>
        <p:txBody>
          <a:bodyPr>
            <a:normAutofit lnSpcReduction="10000"/>
          </a:bodyPr>
          <a:lstStyle/>
          <a:p>
            <a:r>
              <a:rPr lang="en-US" dirty="0" smtClean="0"/>
              <a:t>Alignment and Execution</a:t>
            </a:r>
          </a:p>
          <a:p>
            <a:r>
              <a:rPr lang="en-US" dirty="0" smtClean="0"/>
              <a:t>Development of Skills that supports business needs</a:t>
            </a:r>
          </a:p>
          <a:p>
            <a:r>
              <a:rPr lang="en-US" dirty="0" smtClean="0"/>
              <a:t>Evaluation of Learning and Performance</a:t>
            </a:r>
          </a:p>
          <a:p>
            <a:r>
              <a:rPr lang="en-US" dirty="0" smtClean="0"/>
              <a:t>The use of technology to support the learning functions</a:t>
            </a:r>
          </a:p>
          <a:p>
            <a:r>
              <a:rPr lang="en-US" dirty="0" smtClean="0"/>
              <a:t>Partnership and collaborate with Academia</a:t>
            </a:r>
          </a:p>
          <a:p>
            <a:pPr>
              <a:buNone/>
            </a:pPr>
            <a:endParaRPr lang="en-US" dirty="0" smtClean="0"/>
          </a:p>
          <a:p>
            <a:r>
              <a:rPr lang="en-US" sz="1200" dirty="0" smtClean="0"/>
              <a:t>Alliger, G. &amp; Janak, E. (1989) Kirkpatrick's Levels of Training Criteria</a:t>
            </a:r>
            <a:endParaRPr lang="en-US"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Employee retention statistical info.</a:t>
            </a:r>
            <a:endParaRPr lang="en-US" dirty="0"/>
          </a:p>
        </p:txBody>
      </p:sp>
      <p:sp>
        <p:nvSpPr>
          <p:cNvPr id="5" name="Content Placeholder 4"/>
          <p:cNvSpPr>
            <a:spLocks noGrp="1"/>
          </p:cNvSpPr>
          <p:nvPr>
            <p:ph idx="1"/>
          </p:nvPr>
        </p:nvSpPr>
        <p:spPr/>
        <p:txBody>
          <a:bodyPr/>
          <a:lstStyle/>
          <a:p>
            <a:endParaRPr lang="en-US" dirty="0" smtClean="0"/>
          </a:p>
          <a:p>
            <a:r>
              <a:rPr lang="en-US" dirty="0" smtClean="0"/>
              <a:t>In </a:t>
            </a:r>
            <a:r>
              <a:rPr lang="en-US" dirty="0" smtClean="0"/>
              <a:t>India the statistic is 40% who plan on quitting. Another survey by Monster says 66% will be looking. A Career Builder survey shows that 15% of the workforce is actively searching and another 76% would change jobs for the right opportunity.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Competitive intelligence analysis</a:t>
            </a:r>
            <a:endParaRPr lang="en-US" dirty="0"/>
          </a:p>
        </p:txBody>
      </p:sp>
      <p:sp>
        <p:nvSpPr>
          <p:cNvPr id="5" name="Content Placeholder 4"/>
          <p:cNvSpPr>
            <a:spLocks noGrp="1"/>
          </p:cNvSpPr>
          <p:nvPr>
            <p:ph idx="1"/>
          </p:nvPr>
        </p:nvSpPr>
        <p:spPr/>
        <p:txBody>
          <a:bodyPr>
            <a:normAutofit lnSpcReduction="10000"/>
          </a:bodyPr>
          <a:lstStyle/>
          <a:p>
            <a:r>
              <a:rPr lang="en-US" dirty="0" smtClean="0"/>
              <a:t>Designer Blinds Company reduced turnover rate from 200% annually to less than 8% annually.</a:t>
            </a:r>
          </a:p>
          <a:p>
            <a:endParaRPr lang="en-US" dirty="0" smtClean="0"/>
          </a:p>
          <a:p>
            <a:r>
              <a:rPr lang="en-US" dirty="0" smtClean="0"/>
              <a:t> The </a:t>
            </a:r>
            <a:r>
              <a:rPr lang="en-US" dirty="0" err="1" smtClean="0"/>
              <a:t>Wynhurst</a:t>
            </a:r>
            <a:r>
              <a:rPr lang="en-US" dirty="0" smtClean="0"/>
              <a:t> Group has 22% of staff turnovers within 45 days of employment</a:t>
            </a:r>
          </a:p>
          <a:p>
            <a:endParaRPr lang="en-US" dirty="0" smtClean="0"/>
          </a:p>
          <a:p>
            <a:r>
              <a:rPr lang="en-US" dirty="0" smtClean="0"/>
              <a:t> Monster.com has 6.2 months break-even point for new managers in the year of 2010</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Critical on boarding  issues</a:t>
            </a:r>
            <a:endParaRPr lang="en-US" dirty="0"/>
          </a:p>
        </p:txBody>
      </p:sp>
      <p:sp>
        <p:nvSpPr>
          <p:cNvPr id="5" name="Content Placeholder 4"/>
          <p:cNvSpPr>
            <a:spLocks noGrp="1"/>
          </p:cNvSpPr>
          <p:nvPr>
            <p:ph idx="1"/>
          </p:nvPr>
        </p:nvSpPr>
        <p:spPr/>
        <p:txBody>
          <a:bodyPr>
            <a:normAutofit/>
          </a:bodyPr>
          <a:lstStyle/>
          <a:p>
            <a:r>
              <a:rPr lang="en-US" dirty="0" smtClean="0"/>
              <a:t>A roadmap of imprinted predecessor’s completed and uncompleted operations</a:t>
            </a:r>
          </a:p>
          <a:p>
            <a:r>
              <a:rPr lang="en-US" dirty="0" smtClean="0"/>
              <a:t>Organization’s objectives and expectations of new hired employees and new hired executives</a:t>
            </a:r>
          </a:p>
          <a:p>
            <a:r>
              <a:rPr lang="en-US" dirty="0" smtClean="0"/>
              <a:t>Evaluate the aspects of leadership styles</a:t>
            </a:r>
          </a:p>
          <a:p>
            <a:r>
              <a:rPr lang="en-US" dirty="0" smtClean="0"/>
              <a:t>Providing ‘outside’ hires with ‘inside’ </a:t>
            </a:r>
            <a:r>
              <a:rPr lang="en-US" dirty="0" smtClean="0"/>
              <a:t>views</a:t>
            </a:r>
            <a:endParaRPr lang="en-US" dirty="0" smtClean="0"/>
          </a:p>
          <a:p>
            <a:r>
              <a:rPr lang="en-US" dirty="0" smtClean="0"/>
              <a:t>Preparing the organization for </a:t>
            </a:r>
            <a:r>
              <a:rPr lang="en-US" dirty="0" smtClean="0"/>
              <a:t>change</a:t>
            </a:r>
            <a:endParaRPr lang="en-US" dirty="0" smtClean="0"/>
          </a:p>
          <a:p>
            <a:r>
              <a:rPr lang="en-US" dirty="0" smtClean="0"/>
              <a:t>Building an effective senior team</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964</TotalTime>
  <Words>2841</Words>
  <Application>Microsoft Office PowerPoint</Application>
  <PresentationFormat>On-screen Show (4:3)</PresentationFormat>
  <Paragraphs>115</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Trek</vt:lpstr>
      <vt:lpstr>Executive leadership</vt:lpstr>
      <vt:lpstr>Organizational behavior background</vt:lpstr>
      <vt:lpstr>On boarding code of conduct</vt:lpstr>
      <vt:lpstr>Leadership styles</vt:lpstr>
      <vt:lpstr>Leadership core competencies</vt:lpstr>
      <vt:lpstr>Employee learning and development</vt:lpstr>
      <vt:lpstr>Employee retention statistical info.</vt:lpstr>
      <vt:lpstr>Competitive intelligence analysis</vt:lpstr>
      <vt:lpstr>Critical on boarding  issues</vt:lpstr>
      <vt:lpstr>On boarding strategies </vt:lpstr>
      <vt:lpstr>On boarding results</vt:lpstr>
      <vt:lpstr>References</vt:lpstr>
      <vt:lpstr>References</vt:lpstr>
      <vt:lpstr>references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leadership</dc:title>
  <dc:creator>owner</dc:creator>
  <cp:lastModifiedBy>owner</cp:lastModifiedBy>
  <cp:revision>53</cp:revision>
  <dcterms:created xsi:type="dcterms:W3CDTF">2012-02-21T21:37:47Z</dcterms:created>
  <dcterms:modified xsi:type="dcterms:W3CDTF">2012-02-22T13:42:17Z</dcterms:modified>
</cp:coreProperties>
</file>