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74874" autoAdjust="0"/>
  </p:normalViewPr>
  <p:slideViewPr>
    <p:cSldViewPr>
      <p:cViewPr varScale="1">
        <p:scale>
          <a:sx n="58" d="100"/>
          <a:sy n="58" d="100"/>
        </p:scale>
        <p:origin x="-115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75C23-07E5-41E9-A851-5C1CDFEC1C60}" type="datetimeFigureOut">
              <a:rPr lang="en-GB" smtClean="0"/>
              <a:pPr/>
              <a:t>14/10/2013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C7F2F-BAF7-423C-9884-108A73F389E9}" type="slidenum">
              <a:rPr lang="en-GB" smtClean="0"/>
              <a:pPr/>
              <a:t>‹#›</a:t>
            </a:fld>
            <a:endParaRPr lang="en-GB"/>
          </a:p>
        </p:txBody>
      </p:sp>
    </p:spTree>
    <p:extLst>
      <p:ext uri="{BB962C8B-B14F-4D97-AF65-F5344CB8AC3E}">
        <p14:creationId xmlns:p14="http://schemas.microsoft.com/office/powerpoint/2010/main" xmlns="" val="139172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7C7F2F-BAF7-423C-9884-108A73F389E9}"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Mobile</a:t>
            </a:r>
            <a:r>
              <a:rPr lang="en-GB" baseline="0" dirty="0" smtClean="0"/>
              <a:t> applications are simplified programs that are usually applicable for mobile phones. </a:t>
            </a:r>
          </a:p>
          <a:p>
            <a:r>
              <a:rPr lang="en-GB" baseline="0" dirty="0" smtClean="0"/>
              <a:t>These applications could be categorized according to the function that they are expected to perform for the users. </a:t>
            </a:r>
          </a:p>
          <a:p>
            <a:r>
              <a:rPr lang="en-GB" baseline="0" dirty="0" smtClean="0"/>
              <a:t>Such functions could include games, office applications as well as leisure apps. These applications are noted to </a:t>
            </a:r>
            <a:r>
              <a:rPr lang="en-GB" baseline="0" dirty="0" err="1" smtClean="0"/>
              <a:t>acording</a:t>
            </a:r>
            <a:r>
              <a:rPr lang="en-GB" baseline="0" dirty="0" smtClean="0"/>
              <a:t> to their </a:t>
            </a:r>
            <a:r>
              <a:rPr lang="en-GB" baseline="0" dirty="0" err="1" smtClean="0"/>
              <a:t>usabilty</a:t>
            </a:r>
            <a:r>
              <a:rPr lang="en-GB" baseline="0" dirty="0" smtClean="0"/>
              <a:t> as they impact the mobile experience of the target users. </a:t>
            </a:r>
            <a:endParaRPr lang="en-GB" dirty="0"/>
          </a:p>
        </p:txBody>
      </p:sp>
      <p:sp>
        <p:nvSpPr>
          <p:cNvPr id="4" name="Slide Number Placeholder 3"/>
          <p:cNvSpPr>
            <a:spLocks noGrp="1"/>
          </p:cNvSpPr>
          <p:nvPr>
            <p:ph type="sldNum" sz="quarter" idx="10"/>
          </p:nvPr>
        </p:nvSpPr>
        <p:spPr/>
        <p:txBody>
          <a:bodyPr/>
          <a:lstStyle/>
          <a:p>
            <a:fld id="{937C7F2F-BAF7-423C-9884-108A73F389E9}" type="slidenum">
              <a:rPr lang="en-GB" smtClean="0"/>
              <a:pPr/>
              <a:t>2</a:t>
            </a:fld>
            <a:endParaRPr lang="en-GB"/>
          </a:p>
        </p:txBody>
      </p:sp>
    </p:spTree>
    <p:extLst>
      <p:ext uri="{BB962C8B-B14F-4D97-AF65-F5344CB8AC3E}">
        <p14:creationId xmlns:p14="http://schemas.microsoft.com/office/powerpoint/2010/main" xmlns="" val="95014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Developing apps start</a:t>
            </a:r>
            <a:r>
              <a:rPr lang="en-GB" baseline="0" dirty="0" smtClean="0"/>
              <a:t> with the survey and research on what the clients [or the end users] need and expect from the developers.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From such point, formulating the concept follows .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Checking of the necessary requirements for the creation of the program is also carried into account before the actual design preparation.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Once the design of the program is determined, development of the application is pursued.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Before release, testing the finalized application is considered which is followed with by the UAT or the User Acceptance Testing. Once all the tests have been passed, final delivery is considered therefore making the applications available for download online. [Some of these applications are free and some are payable; it depends on whether or not the creators are businesses or free users themselves]. </a:t>
            </a:r>
          </a:p>
        </p:txBody>
      </p:sp>
      <p:sp>
        <p:nvSpPr>
          <p:cNvPr id="4" name="Slide Number Placeholder 3"/>
          <p:cNvSpPr>
            <a:spLocks noGrp="1"/>
          </p:cNvSpPr>
          <p:nvPr>
            <p:ph type="sldNum" sz="quarter" idx="10"/>
          </p:nvPr>
        </p:nvSpPr>
        <p:spPr/>
        <p:txBody>
          <a:bodyPr/>
          <a:lstStyle/>
          <a:p>
            <a:fld id="{937C7F2F-BAF7-423C-9884-108A73F389E9}" type="slidenum">
              <a:rPr lang="en-GB" smtClean="0"/>
              <a:pPr/>
              <a:t>3</a:t>
            </a:fld>
            <a:endParaRPr lang="en-GB"/>
          </a:p>
        </p:txBody>
      </p:sp>
    </p:spTree>
    <p:extLst>
      <p:ext uri="{BB962C8B-B14F-4D97-AF65-F5344CB8AC3E}">
        <p14:creationId xmlns:p14="http://schemas.microsoft.com/office/powerpoint/2010/main" xmlns="" val="95014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cost of developing a mobile App</a:t>
            </a:r>
            <a:r>
              <a:rPr lang="en-GB" baseline="0" dirty="0" smtClean="0"/>
              <a:t> will be well worth it, if the App sells well.</a:t>
            </a:r>
          </a:p>
          <a:p>
            <a:endParaRPr lang="en-GB" baseline="0" dirty="0" smtClean="0"/>
          </a:p>
          <a:p>
            <a:r>
              <a:rPr lang="en-GB" baseline="0" dirty="0" smtClean="0"/>
              <a:t>Costs include:</a:t>
            </a:r>
          </a:p>
          <a:p>
            <a:r>
              <a:rPr lang="en-GB" baseline="0" dirty="0" smtClean="0"/>
              <a:t>$1,000 to $4,000 for a table-based app</a:t>
            </a:r>
          </a:p>
          <a:p>
            <a:r>
              <a:rPr lang="en-GB" baseline="0" dirty="0" smtClean="0"/>
              <a:t>$8,000 to $50,000 for a database app</a:t>
            </a:r>
          </a:p>
          <a:p>
            <a:r>
              <a:rPr lang="en-GB" baseline="0" dirty="0" smtClean="0"/>
              <a:t>$10,000 to $250,000 for a game app</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37C7F2F-BAF7-423C-9884-108A73F389E9}" type="slidenum">
              <a:rPr lang="en-GB" smtClean="0"/>
              <a:pPr/>
              <a:t>4</a:t>
            </a:fld>
            <a:endParaRPr lang="en-GB"/>
          </a:p>
        </p:txBody>
      </p:sp>
    </p:spTree>
    <p:extLst>
      <p:ext uri="{BB962C8B-B14F-4D97-AF65-F5344CB8AC3E}">
        <p14:creationId xmlns:p14="http://schemas.microsoft.com/office/powerpoint/2010/main" xmlns="" val="95014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7C7F2F-BAF7-423C-9884-108A73F389E9}" type="slidenum">
              <a:rPr lang="en-GB" smtClean="0"/>
              <a:pPr/>
              <a:t>5</a:t>
            </a:fld>
            <a:endParaRPr lang="en-GB"/>
          </a:p>
        </p:txBody>
      </p:sp>
    </p:spTree>
    <p:extLst>
      <p:ext uri="{BB962C8B-B14F-4D97-AF65-F5344CB8AC3E}">
        <p14:creationId xmlns:p14="http://schemas.microsoft.com/office/powerpoint/2010/main" xmlns="" val="950147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a:srcRect/>
          <a:stretch>
            <a:fillRect/>
          </a:stretch>
        </p:blipFill>
        <p:spPr bwMode="gray">
          <a:xfrm>
            <a:off x="0" y="0"/>
            <a:ext cx="9144000" cy="6858000"/>
          </a:xfrm>
          <a:prstGeom prst="rect">
            <a:avLst/>
          </a:prstGeom>
          <a:noFill/>
        </p:spPr>
      </p:pic>
      <p:sp>
        <p:nvSpPr>
          <p:cNvPr id="3341" name="Rectangle 269"/>
          <p:cNvSpPr>
            <a:spLocks noChangeArrowheads="1"/>
          </p:cNvSpPr>
          <p:nvPr/>
        </p:nvSpPr>
        <p:spPr bwMode="hidden">
          <a:xfrm>
            <a:off x="1828800" y="5835650"/>
            <a:ext cx="5867400" cy="782638"/>
          </a:xfrm>
          <a:prstGeom prst="rect">
            <a:avLst/>
          </a:prstGeom>
          <a:gradFill rotWithShape="1">
            <a:gsLst>
              <a:gs pos="0">
                <a:srgbClr val="000000">
                  <a:alpha val="39999"/>
                </a:srgbClr>
              </a:gs>
              <a:gs pos="100000">
                <a:srgbClr val="000000">
                  <a:gamma/>
                  <a:shade val="0"/>
                  <a:invGamma/>
                  <a:alpha val="0"/>
                </a:srgbClr>
              </a:gs>
            </a:gsLst>
            <a:lin ang="0" scaled="1"/>
          </a:gradFill>
          <a:ln w="9525" algn="ctr">
            <a:noFill/>
            <a:miter lim="800000"/>
            <a:headEnd/>
            <a:tailEnd/>
          </a:ln>
          <a:effectLst/>
        </p:spPr>
        <p:txBody>
          <a:bodyPr wrap="none" anchor="ctr"/>
          <a:lstStyle/>
          <a:p>
            <a:endParaRPr lang="en-US"/>
          </a:p>
        </p:txBody>
      </p:sp>
      <p:pic>
        <p:nvPicPr>
          <p:cNvPr id="3340" name="Picture 268" descr="Picture2"/>
          <p:cNvPicPr>
            <a:picLocks noChangeAspect="1" noChangeArrowheads="1"/>
          </p:cNvPicPr>
          <p:nvPr/>
        </p:nvPicPr>
        <p:blipFill>
          <a:blip r:embed="rId3"/>
          <a:srcRect/>
          <a:stretch>
            <a:fillRect/>
          </a:stretch>
        </p:blipFill>
        <p:spPr bwMode="auto">
          <a:xfrm>
            <a:off x="0" y="2951163"/>
            <a:ext cx="9167813" cy="3684587"/>
          </a:xfrm>
          <a:prstGeom prst="rect">
            <a:avLst/>
          </a:prstGeom>
          <a:noFill/>
        </p:spPr>
      </p:pic>
      <p:sp>
        <p:nvSpPr>
          <p:cNvPr id="3074" name="Rectangle 2"/>
          <p:cNvSpPr>
            <a:spLocks noGrp="1" noChangeArrowheads="1"/>
          </p:cNvSpPr>
          <p:nvPr>
            <p:ph type="ctrTitle"/>
          </p:nvPr>
        </p:nvSpPr>
        <p:spPr bwMode="gray">
          <a:xfrm>
            <a:off x="304800" y="1295400"/>
            <a:ext cx="6324600" cy="1371600"/>
          </a:xfrm>
        </p:spPr>
        <p:txBody>
          <a:bodyPr/>
          <a:lstStyle>
            <a:lvl1pPr>
              <a:defRPr sz="5000" i="1"/>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304800" y="2743200"/>
            <a:ext cx="6400800" cy="381000"/>
          </a:xfrm>
        </p:spPr>
        <p:txBody>
          <a:bodyPr/>
          <a:lstStyle>
            <a:lvl1pPr marL="0" indent="0">
              <a:buFontTx/>
              <a:buNone/>
              <a:defRPr sz="2000">
                <a:solidFill>
                  <a:schemeClr val="accent1"/>
                </a:solidFill>
              </a:defRPr>
            </a:lvl1pPr>
          </a:lstStyle>
          <a:p>
            <a:r>
              <a:rPr lang="en-US" smtClean="0"/>
              <a:t>Click to edit Master subtitle style</a:t>
            </a:r>
            <a:endParaRPr lang="en-US"/>
          </a:p>
        </p:txBody>
      </p:sp>
      <p:sp>
        <p:nvSpPr>
          <p:cNvPr id="3277" name="Text Box 205"/>
          <p:cNvSpPr txBox="1">
            <a:spLocks noChangeArrowheads="1"/>
          </p:cNvSpPr>
          <p:nvPr/>
        </p:nvSpPr>
        <p:spPr bwMode="gray">
          <a:xfrm>
            <a:off x="4265613" y="6156325"/>
            <a:ext cx="1303337" cy="427038"/>
          </a:xfrm>
          <a:prstGeom prst="rect">
            <a:avLst/>
          </a:prstGeom>
          <a:noFill/>
          <a:ln w="9525">
            <a:noFill/>
            <a:miter lim="800000"/>
            <a:headEnd/>
            <a:tailEnd/>
          </a:ln>
          <a:effectLst/>
        </p:spPr>
        <p:txBody>
          <a:bodyPr wrap="none">
            <a:spAutoFit/>
          </a:bodyPr>
          <a:lstStyle/>
          <a:p>
            <a:pPr algn="ctr"/>
            <a:r>
              <a:rPr lang="en-US" sz="2200" b="0">
                <a:latin typeface="Arial Black" pitchFamily="34" charset="0"/>
              </a:rPr>
              <a:t>L/O/G/O</a:t>
            </a:r>
          </a:p>
        </p:txBody>
      </p:sp>
      <p:sp>
        <p:nvSpPr>
          <p:cNvPr id="3076" name="Rectangle 4"/>
          <p:cNvSpPr>
            <a:spLocks noGrp="1" noChangeArrowheads="1"/>
          </p:cNvSpPr>
          <p:nvPr>
            <p:ph type="dt" sz="half" idx="2"/>
          </p:nvPr>
        </p:nvSpPr>
        <p:spPr bwMode="gray">
          <a:xfrm>
            <a:off x="2362200" y="6477000"/>
            <a:ext cx="1447800" cy="244475"/>
          </a:xfrm>
        </p:spPr>
        <p:txBody>
          <a:bodyPr/>
          <a:lstStyle>
            <a:lvl1pPr>
              <a:defRPr/>
            </a:lvl1pPr>
          </a:lstStyle>
          <a:p>
            <a:fld id="{4D0B2538-E786-40CD-BDBE-AD59261D5498}" type="datetimeFigureOut">
              <a:rPr lang="en-GB" smtClean="0"/>
              <a:pPr/>
              <a:t>14/10/2013</a:t>
            </a:fld>
            <a:endParaRPr lang="en-GB"/>
          </a:p>
        </p:txBody>
      </p:sp>
      <p:sp>
        <p:nvSpPr>
          <p:cNvPr id="3077" name="Rectangle 5"/>
          <p:cNvSpPr>
            <a:spLocks noGrp="1" noChangeArrowheads="1"/>
          </p:cNvSpPr>
          <p:nvPr>
            <p:ph type="ftr" sz="quarter" idx="3"/>
          </p:nvPr>
        </p:nvSpPr>
        <p:spPr bwMode="gray">
          <a:xfrm>
            <a:off x="7391400" y="6477000"/>
            <a:ext cx="1600200" cy="244475"/>
          </a:xfrm>
        </p:spPr>
        <p:txBody>
          <a:bodyPr/>
          <a:lstStyle>
            <a:lvl1pPr algn="r">
              <a:defRPr/>
            </a:lvl1pPr>
          </a:lstStyle>
          <a:p>
            <a:endParaRPr lang="en-GB"/>
          </a:p>
        </p:txBody>
      </p:sp>
      <p:sp>
        <p:nvSpPr>
          <p:cNvPr id="3078" name="Rectangle 6"/>
          <p:cNvSpPr>
            <a:spLocks noGrp="1" noChangeArrowheads="1"/>
          </p:cNvSpPr>
          <p:nvPr>
            <p:ph type="sldNum" sz="quarter" idx="4"/>
          </p:nvPr>
        </p:nvSpPr>
        <p:spPr bwMode="gray">
          <a:xfrm>
            <a:off x="5638800" y="6477000"/>
            <a:ext cx="1524000" cy="244475"/>
          </a:xfrm>
        </p:spPr>
        <p:txBody>
          <a:bodyPr/>
          <a:lstStyle>
            <a:lvl1pPr algn="ctr">
              <a:defRPr/>
            </a:lvl1pPr>
          </a:lstStyle>
          <a:p>
            <a:fld id="{EEDAFA3E-26C1-413B-83CC-71D2FAF5100C}" type="slidenum">
              <a:rPr lang="en-GB" smtClean="0"/>
              <a:pPr/>
              <a:t>‹#›</a:t>
            </a:fld>
            <a:endParaRPr lang="en-GB"/>
          </a:p>
        </p:txBody>
      </p:sp>
      <p:pic>
        <p:nvPicPr>
          <p:cNvPr id="3401" name="Picture 329"/>
          <p:cNvPicPr>
            <a:picLocks noChangeAspect="1" noChangeArrowheads="1"/>
          </p:cNvPicPr>
          <p:nvPr/>
        </p:nvPicPr>
        <p:blipFill>
          <a:blip r:embed="rId4"/>
          <a:srcRect/>
          <a:stretch>
            <a:fillRect/>
          </a:stretch>
        </p:blipFill>
        <p:spPr bwMode="auto">
          <a:xfrm>
            <a:off x="-1828800" y="3581400"/>
            <a:ext cx="1295400" cy="1104900"/>
          </a:xfrm>
          <a:prstGeom prst="rect">
            <a:avLst/>
          </a:prstGeom>
          <a:noFill/>
          <a:ln w="9525">
            <a:noFill/>
            <a:miter lim="800000"/>
            <a:headEnd/>
            <a:tailEnd/>
          </a:ln>
          <a:effectLst/>
        </p:spPr>
      </p:pic>
      <p:sp>
        <p:nvSpPr>
          <p:cNvPr id="3403" name="Rectangle 331"/>
          <p:cNvSpPr>
            <a:spLocks noChangeArrowheads="1"/>
          </p:cNvSpPr>
          <p:nvPr/>
        </p:nvSpPr>
        <p:spPr bwMode="hidden">
          <a:xfrm>
            <a:off x="76200" y="2667000"/>
            <a:ext cx="73152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endParaRPr lang="en-US"/>
          </a:p>
        </p:txBody>
      </p:sp>
      <p:pic>
        <p:nvPicPr>
          <p:cNvPr id="3405" name="Picture 333" descr="2"/>
          <p:cNvPicPr>
            <a:picLocks noChangeAspect="1" noChangeArrowheads="1"/>
          </p:cNvPicPr>
          <p:nvPr/>
        </p:nvPicPr>
        <p:blipFill>
          <a:blip r:embed="rId5"/>
          <a:srcRect/>
          <a:stretch>
            <a:fillRect/>
          </a:stretch>
        </p:blipFill>
        <p:spPr bwMode="auto">
          <a:xfrm>
            <a:off x="7300913" y="1093788"/>
            <a:ext cx="1009650" cy="200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8" y="-124"/>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338"/>
            <a:ext cx="2057400" cy="6164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338"/>
            <a:ext cx="6019800" cy="6164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7848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2133600" cy="244475"/>
          </a:xfrm>
        </p:spPr>
        <p:txBody>
          <a:bodyPr/>
          <a:lstStyle>
            <a:lvl1pPr>
              <a:defRPr/>
            </a:lvl1pPr>
          </a:lstStyle>
          <a:p>
            <a:fld id="{4D0B2538-E786-40CD-BDBE-AD59261D5498}" type="datetimeFigureOut">
              <a:rPr lang="en-GB" smtClean="0"/>
              <a:pPr/>
              <a:t>14/10/2013</a:t>
            </a:fld>
            <a:endParaRPr lang="en-GB"/>
          </a:p>
        </p:txBody>
      </p:sp>
      <p:sp>
        <p:nvSpPr>
          <p:cNvPr id="6" name="Footer Placeholder 5"/>
          <p:cNvSpPr>
            <a:spLocks noGrp="1"/>
          </p:cNvSpPr>
          <p:nvPr>
            <p:ph type="ftr" sz="quarter" idx="11"/>
          </p:nvPr>
        </p:nvSpPr>
        <p:spPr>
          <a:xfrm>
            <a:off x="3124200" y="6477000"/>
            <a:ext cx="2895600" cy="244475"/>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477000"/>
            <a:ext cx="2133600" cy="244475"/>
          </a:xfrm>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7848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229600" cy="4876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4D0B2538-E786-40CD-BDBE-AD59261D5498}" type="datetimeFigureOut">
              <a:rPr lang="en-GB" smtClean="0"/>
              <a:pPr/>
              <a:t>14/10/2013</a:t>
            </a:fld>
            <a:endParaRPr lang="en-GB"/>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7848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876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4D0B2538-E786-40CD-BDBE-AD59261D5498}" type="datetimeFigureOut">
              <a:rPr lang="en-GB" smtClean="0"/>
              <a:pPr/>
              <a:t>14/10/2013</a:t>
            </a:fld>
            <a:endParaRPr lang="en-GB"/>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7848600" cy="1066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447800"/>
            <a:ext cx="8229600" cy="487680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4D0B2538-E786-40CD-BDBE-AD59261D5498}" type="datetimeFigureOut">
              <a:rPr lang="en-GB" smtClean="0"/>
              <a:pPr/>
              <a:t>14/10/2013</a:t>
            </a:fld>
            <a:endParaRPr lang="en-GB"/>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0B2538-E786-40CD-BDBE-AD59261D5498}" type="datetimeFigureOut">
              <a:rPr lang="en-GB" smtClean="0"/>
              <a:pPr/>
              <a:t>14/10/2013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EDAFA3E-26C1-413B-83CC-71D2FAF5100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a:srcRect/>
          <a:stretch>
            <a:fillRect/>
          </a:stretch>
        </p:blipFill>
        <p:spPr bwMode="hidden">
          <a:xfrm>
            <a:off x="0" y="0"/>
            <a:ext cx="9144000" cy="6858000"/>
          </a:xfrm>
          <a:prstGeom prst="rect">
            <a:avLst/>
          </a:prstGeom>
          <a:noFill/>
        </p:spPr>
      </p:pic>
      <p:sp>
        <p:nvSpPr>
          <p:cNvPr id="1027" name="Rectangle 3"/>
          <p:cNvSpPr>
            <a:spLocks noGrp="1" noChangeArrowheads="1"/>
          </p:cNvSpPr>
          <p:nvPr>
            <p:ph type="body" idx="1"/>
          </p:nvPr>
        </p:nvSpPr>
        <p:spPr bwMode="black">
          <a:xfrm>
            <a:off x="457200" y="14478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black">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FFFFFF"/>
                </a:solidFill>
              </a:defRPr>
            </a:lvl1pPr>
          </a:lstStyle>
          <a:p>
            <a:fld id="{4D0B2538-E786-40CD-BDBE-AD59261D5498}" type="datetimeFigureOut">
              <a:rPr lang="en-GB" smtClean="0"/>
              <a:pPr/>
              <a:t>14/10/2013</a:t>
            </a:fld>
            <a:endParaRPr lang="en-GB"/>
          </a:p>
        </p:txBody>
      </p:sp>
      <p:sp>
        <p:nvSpPr>
          <p:cNvPr id="1029" name="Rectangle 5"/>
          <p:cNvSpPr>
            <a:spLocks noGrp="1" noChangeArrowheads="1"/>
          </p:cNvSpPr>
          <p:nvPr>
            <p:ph type="ftr" sz="quarter" idx="3"/>
          </p:nvPr>
        </p:nvSpPr>
        <p:spPr bwMode="black">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defRPr>
            </a:lvl1pPr>
          </a:lstStyle>
          <a:p>
            <a:endParaRPr lang="en-GB"/>
          </a:p>
        </p:txBody>
      </p:sp>
      <p:sp>
        <p:nvSpPr>
          <p:cNvPr id="1030" name="Rectangle 6"/>
          <p:cNvSpPr>
            <a:spLocks noGrp="1" noChangeArrowheads="1"/>
          </p:cNvSpPr>
          <p:nvPr>
            <p:ph type="sldNum" sz="quarter" idx="4"/>
          </p:nvPr>
        </p:nvSpPr>
        <p:spPr bwMode="black">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defRPr>
            </a:lvl1pPr>
          </a:lstStyle>
          <a:p>
            <a:fld id="{EEDAFA3E-26C1-413B-83CC-71D2FAF5100C}" type="slidenum">
              <a:rPr lang="en-GB" smtClean="0"/>
              <a:pPr/>
              <a:t>‹#›</a:t>
            </a:fld>
            <a:endParaRPr lang="en-GB"/>
          </a:p>
        </p:txBody>
      </p:sp>
      <p:sp>
        <p:nvSpPr>
          <p:cNvPr id="1041" name="Rectangle 17"/>
          <p:cNvSpPr>
            <a:spLocks noChangeArrowheads="1"/>
          </p:cNvSpPr>
          <p:nvPr/>
        </p:nvSpPr>
        <p:spPr bwMode="black">
          <a:xfrm>
            <a:off x="-25400" y="1062038"/>
            <a:ext cx="7313613"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black">
          <a:xfrm>
            <a:off x="457200" y="160338"/>
            <a:ext cx="784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charset="0"/>
        </a:defRPr>
      </a:lvl2pPr>
      <a:lvl3pPr algn="l" rtl="0" eaLnBrk="1" fontAlgn="base" hangingPunct="1">
        <a:spcBef>
          <a:spcPct val="0"/>
        </a:spcBef>
        <a:spcAft>
          <a:spcPct val="0"/>
        </a:spcAft>
        <a:defRPr sz="4000" b="1">
          <a:solidFill>
            <a:srgbClr val="FFFFFF"/>
          </a:solidFill>
          <a:latin typeface="Arial" charset="0"/>
        </a:defRPr>
      </a:lvl3pPr>
      <a:lvl4pPr algn="l" rtl="0" eaLnBrk="1" fontAlgn="base" hangingPunct="1">
        <a:spcBef>
          <a:spcPct val="0"/>
        </a:spcBef>
        <a:spcAft>
          <a:spcPct val="0"/>
        </a:spcAft>
        <a:defRPr sz="4000" b="1">
          <a:solidFill>
            <a:srgbClr val="FFFFFF"/>
          </a:solidFill>
          <a:latin typeface="Arial" charset="0"/>
        </a:defRPr>
      </a:lvl4pPr>
      <a:lvl5pPr algn="l" rtl="0" eaLnBrk="1" fontAlgn="base" hangingPunct="1">
        <a:spcBef>
          <a:spcPct val="0"/>
        </a:spcBef>
        <a:spcAft>
          <a:spcPct val="0"/>
        </a:spcAft>
        <a:defRPr sz="4000" b="1">
          <a:solidFill>
            <a:srgbClr val="FFFFFF"/>
          </a:solidFill>
          <a:latin typeface="Arial" charset="0"/>
        </a:defRPr>
      </a:lvl5pPr>
      <a:lvl6pPr marL="457200" algn="l" rtl="0" eaLnBrk="1" fontAlgn="base" hangingPunct="1">
        <a:spcBef>
          <a:spcPct val="0"/>
        </a:spcBef>
        <a:spcAft>
          <a:spcPct val="0"/>
        </a:spcAft>
        <a:defRPr sz="4000" b="1">
          <a:solidFill>
            <a:srgbClr val="FFFFFF"/>
          </a:solidFill>
          <a:latin typeface="Arial" charset="0"/>
        </a:defRPr>
      </a:lvl6pPr>
      <a:lvl7pPr marL="914400" algn="l" rtl="0" eaLnBrk="1" fontAlgn="base" hangingPunct="1">
        <a:spcBef>
          <a:spcPct val="0"/>
        </a:spcBef>
        <a:spcAft>
          <a:spcPct val="0"/>
        </a:spcAft>
        <a:defRPr sz="4000" b="1">
          <a:solidFill>
            <a:srgbClr val="FFFFFF"/>
          </a:solidFill>
          <a:latin typeface="Arial" charset="0"/>
        </a:defRPr>
      </a:lvl7pPr>
      <a:lvl8pPr marL="1371600" algn="l" rtl="0" eaLnBrk="1" fontAlgn="base" hangingPunct="1">
        <a:spcBef>
          <a:spcPct val="0"/>
        </a:spcBef>
        <a:spcAft>
          <a:spcPct val="0"/>
        </a:spcAft>
        <a:defRPr sz="4000" b="1">
          <a:solidFill>
            <a:srgbClr val="FFFFFF"/>
          </a:solidFill>
          <a:latin typeface="Arial" charset="0"/>
        </a:defRPr>
      </a:lvl8pPr>
      <a:lvl9pPr marL="1828800" algn="l" rtl="0" eaLnBrk="1" fontAlgn="base" hangingPunct="1">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19517"/>
            <a:ext cx="6781800" cy="1069975"/>
          </a:xfrm>
        </p:spPr>
        <p:txBody>
          <a:bodyPr/>
          <a:lstStyle/>
          <a:p>
            <a:r>
              <a:rPr lang="en-GB" sz="4800" b="1" dirty="0" smtClean="0"/>
              <a:t>Mobile App </a:t>
            </a:r>
            <a:r>
              <a:rPr lang="en-GB" sz="4800" b="1" dirty="0" smtClean="0"/>
              <a:t>Development</a:t>
            </a:r>
            <a:endParaRPr lang="en-GB" sz="4800" b="1" dirty="0"/>
          </a:p>
        </p:txBody>
      </p:sp>
      <p:sp>
        <p:nvSpPr>
          <p:cNvPr id="3" name="Subtitle 2"/>
          <p:cNvSpPr>
            <a:spLocks noGrp="1"/>
          </p:cNvSpPr>
          <p:nvPr>
            <p:ph type="subTitle" idx="1"/>
          </p:nvPr>
        </p:nvSpPr>
        <p:spPr>
          <a:xfrm>
            <a:off x="457200" y="2586317"/>
            <a:ext cx="6781800" cy="762000"/>
          </a:xfrm>
        </p:spPr>
        <p:txBody>
          <a:bodyPr>
            <a:normAutofit/>
          </a:bodyPr>
          <a:lstStyle/>
          <a:p>
            <a:r>
              <a:rPr lang="en-GB" sz="3600" b="1" i="1" dirty="0" smtClean="0">
                <a:solidFill>
                  <a:schemeClr val="accent1">
                    <a:lumMod val="75000"/>
                  </a:schemeClr>
                </a:solidFill>
              </a:rPr>
              <a:t>IT Management</a:t>
            </a:r>
            <a:endParaRPr lang="en-GB" sz="3600" b="1" i="1" dirty="0">
              <a:solidFill>
                <a:schemeClr val="accent1">
                  <a:lumMod val="75000"/>
                </a:schemeClr>
              </a:solidFill>
            </a:endParaRPr>
          </a:p>
        </p:txBody>
      </p:sp>
      <p:pic>
        <p:nvPicPr>
          <p:cNvPr id="26626" name="Picture 2"/>
          <p:cNvPicPr>
            <a:picLocks noChangeAspect="1" noChangeArrowheads="1"/>
          </p:cNvPicPr>
          <p:nvPr/>
        </p:nvPicPr>
        <p:blipFill>
          <a:blip r:embed="rId3"/>
          <a:srcRect l="7833" t="42708" r="61127" b="16667"/>
          <a:stretch>
            <a:fillRect/>
          </a:stretch>
        </p:blipFill>
        <p:spPr bwMode="gray">
          <a:xfrm>
            <a:off x="4267200" y="5456208"/>
            <a:ext cx="1905000" cy="1401792"/>
          </a:xfrm>
          <a:prstGeom prst="rect">
            <a:avLst/>
          </a:prstGeom>
          <a:noFill/>
          <a:ln w="9525" cap="flat" cmpd="sng" algn="ctr">
            <a:noFill/>
            <a:prstDash val="solid"/>
            <a:miter lim="800000"/>
            <a:headEnd/>
            <a:tailEnd/>
          </a:ln>
          <a:effectLst>
            <a:softEdge rad="127000"/>
          </a:effectLst>
        </p:spPr>
      </p:pic>
      <p:pic>
        <p:nvPicPr>
          <p:cNvPr id="6" name="Picture 2"/>
          <p:cNvPicPr>
            <a:picLocks noChangeAspect="1" noChangeArrowheads="1"/>
          </p:cNvPicPr>
          <p:nvPr/>
        </p:nvPicPr>
        <p:blipFill>
          <a:blip r:embed="rId3"/>
          <a:srcRect l="7833" t="42708" r="61127" b="16667"/>
          <a:stretch>
            <a:fillRect/>
          </a:stretch>
        </p:blipFill>
        <p:spPr bwMode="gray">
          <a:xfrm>
            <a:off x="4953000" y="5029200"/>
            <a:ext cx="1905000" cy="1401792"/>
          </a:xfrm>
          <a:prstGeom prst="rect">
            <a:avLst/>
          </a:prstGeom>
          <a:noFill/>
          <a:ln w="9525" cap="flat" cmpd="sng" algn="ctr">
            <a:noFill/>
            <a:prstDash val="solid"/>
            <a:miter lim="800000"/>
            <a:headEnd/>
            <a:tailEnd/>
          </a:ln>
          <a:effectLst>
            <a:softEdge rad="127000"/>
          </a:effectLst>
        </p:spPr>
      </p:pic>
      <p:pic>
        <p:nvPicPr>
          <p:cNvPr id="7" name="Picture 2"/>
          <p:cNvPicPr>
            <a:picLocks noChangeAspect="1" noChangeArrowheads="1"/>
          </p:cNvPicPr>
          <p:nvPr/>
        </p:nvPicPr>
        <p:blipFill>
          <a:blip r:embed="rId3"/>
          <a:srcRect l="7833" t="42708" r="61127" b="16667"/>
          <a:stretch>
            <a:fillRect/>
          </a:stretch>
        </p:blipFill>
        <p:spPr bwMode="gray">
          <a:xfrm>
            <a:off x="5943600" y="4572000"/>
            <a:ext cx="1905000" cy="1401792"/>
          </a:xfrm>
          <a:prstGeom prst="rect">
            <a:avLst/>
          </a:prstGeom>
          <a:noFill/>
          <a:ln w="9525" cap="flat" cmpd="sng" algn="ctr">
            <a:noFill/>
            <a:prstDash val="solid"/>
            <a:miter lim="800000"/>
            <a:headEnd/>
            <a:tailEnd/>
          </a:ln>
          <a:effectLst>
            <a:softEdge rad="127000"/>
          </a:effectLst>
        </p:spPr>
      </p:pic>
      <p:pic>
        <p:nvPicPr>
          <p:cNvPr id="8" name="Picture 2"/>
          <p:cNvPicPr>
            <a:picLocks noChangeAspect="1" noChangeArrowheads="1"/>
          </p:cNvPicPr>
          <p:nvPr/>
        </p:nvPicPr>
        <p:blipFill>
          <a:blip r:embed="rId3"/>
          <a:srcRect l="7833" t="42708" r="61127" b="16667"/>
          <a:stretch>
            <a:fillRect/>
          </a:stretch>
        </p:blipFill>
        <p:spPr bwMode="gray">
          <a:xfrm>
            <a:off x="6781800" y="4114800"/>
            <a:ext cx="1905000" cy="1401792"/>
          </a:xfrm>
          <a:prstGeom prst="rect">
            <a:avLst/>
          </a:prstGeom>
          <a:noFill/>
          <a:ln w="9525" cap="flat" cmpd="sng" algn="ctr">
            <a:noFill/>
            <a:prstDash val="solid"/>
            <a:miter lim="800000"/>
            <a:headEnd/>
            <a:tailEnd/>
          </a:ln>
          <a:effectLst>
            <a:softEdge rad="127000"/>
          </a:effectLst>
        </p:spPr>
      </p:pic>
    </p:spTree>
    <p:extLst>
      <p:ext uri="{BB962C8B-B14F-4D97-AF65-F5344CB8AC3E}">
        <p14:creationId xmlns:p14="http://schemas.microsoft.com/office/powerpoint/2010/main" xmlns="" val="21684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What is a Mobile App? </a:t>
            </a:r>
            <a:endParaRPr lang="en-GB" sz="4000" b="1" dirty="0"/>
          </a:p>
        </p:txBody>
      </p:sp>
      <p:sp>
        <p:nvSpPr>
          <p:cNvPr id="5" name="Rectangle 4"/>
          <p:cNvSpPr/>
          <p:nvPr/>
        </p:nvSpPr>
        <p:spPr>
          <a:xfrm>
            <a:off x="1" y="1371600"/>
            <a:ext cx="8534400" cy="769441"/>
          </a:xfrm>
          <a:prstGeom prst="rect">
            <a:avLst/>
          </a:prstGeom>
          <a:noFill/>
        </p:spPr>
        <p:txBody>
          <a:bodyPr wrap="square" lIns="91440" tIns="45720" rIns="91440" bIns="45720">
            <a:spAutoFit/>
          </a:bodyPr>
          <a:lstStyle/>
          <a:p>
            <a:pPr algn="ct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App is short for Application</a:t>
            </a:r>
            <a:endPar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TextBox 5"/>
          <p:cNvSpPr txBox="1"/>
          <p:nvPr/>
        </p:nvSpPr>
        <p:spPr>
          <a:xfrm>
            <a:off x="609600" y="2286000"/>
            <a:ext cx="8001000" cy="646331"/>
          </a:xfrm>
          <a:prstGeom prst="rect">
            <a:avLst/>
          </a:prstGeom>
          <a:noFill/>
        </p:spPr>
        <p:txBody>
          <a:bodyPr wrap="square" rtlCol="0">
            <a:spAutoFit/>
          </a:bodyPr>
          <a:lstStyle/>
          <a:p>
            <a:r>
              <a:rPr lang="en-US" dirty="0" smtClean="0"/>
              <a:t>A mobile app is an application that is designed to work for a low-end functioning device that provides higher rate of satisfaction to users</a:t>
            </a:r>
            <a:endParaRPr lang="en-US" dirty="0"/>
          </a:p>
        </p:txBody>
      </p:sp>
      <p:sp>
        <p:nvSpPr>
          <p:cNvPr id="7" name="Rectangle 6"/>
          <p:cNvSpPr/>
          <p:nvPr/>
        </p:nvSpPr>
        <p:spPr>
          <a:xfrm>
            <a:off x="685800" y="5486400"/>
            <a:ext cx="1928733" cy="707886"/>
          </a:xfrm>
          <a:prstGeom prst="rect">
            <a:avLst/>
          </a:prstGeom>
          <a:noFill/>
        </p:spPr>
        <p:txBody>
          <a:bodyPr wrap="none" lIns="91440" tIns="45720" rIns="91440" bIns="45720">
            <a:spAutoFit/>
          </a:bodyPr>
          <a:lstStyle/>
          <a:p>
            <a:pPr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Games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Rectangle 7"/>
          <p:cNvSpPr/>
          <p:nvPr/>
        </p:nvSpPr>
        <p:spPr>
          <a:xfrm>
            <a:off x="609600" y="2971800"/>
            <a:ext cx="8534400" cy="2123658"/>
          </a:xfrm>
          <a:prstGeom prst="rect">
            <a:avLst/>
          </a:prstGeom>
          <a:noFill/>
        </p:spPr>
        <p:txBody>
          <a:bodyPr wrap="square" lIns="91440" tIns="45720" rIns="91440" bIns="45720">
            <a:spAutoFit/>
          </a:bodyPr>
          <a:lstStyle/>
          <a:p>
            <a:pPr algn="ct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Mobile applications can be categorized into several functions: </a:t>
            </a:r>
            <a:endPar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Rectangle 8"/>
          <p:cNvSpPr/>
          <p:nvPr/>
        </p:nvSpPr>
        <p:spPr>
          <a:xfrm>
            <a:off x="1600200" y="4953000"/>
            <a:ext cx="3115148" cy="707886"/>
          </a:xfrm>
          <a:prstGeom prst="rect">
            <a:avLst/>
          </a:prstGeom>
          <a:noFill/>
        </p:spPr>
        <p:txBody>
          <a:bodyPr wrap="none" lIns="91440" tIns="45720" rIns="91440" bIns="45720">
            <a:spAutoFit/>
          </a:bodyPr>
          <a:lstStyle/>
          <a:p>
            <a:pPr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Office Apps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Rectangle 9"/>
          <p:cNvSpPr/>
          <p:nvPr/>
        </p:nvSpPr>
        <p:spPr>
          <a:xfrm>
            <a:off x="3505200" y="5943600"/>
            <a:ext cx="3490251" cy="707886"/>
          </a:xfrm>
          <a:prstGeom prst="rect">
            <a:avLst/>
          </a:prstGeom>
          <a:noFill/>
        </p:spPr>
        <p:txBody>
          <a:bodyPr wrap="none" lIns="91440" tIns="45720" rIns="91440" bIns="45720">
            <a:spAutoFit/>
          </a:bodyPr>
          <a:lstStyle/>
          <a:p>
            <a:pPr algn="ct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Leisure Apps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Rectangle 10"/>
          <p:cNvSpPr/>
          <p:nvPr/>
        </p:nvSpPr>
        <p:spPr>
          <a:xfrm>
            <a:off x="4868278" y="5257800"/>
            <a:ext cx="4275722" cy="707886"/>
          </a:xfrm>
          <a:prstGeom prst="rect">
            <a:avLst/>
          </a:prstGeom>
          <a:noFill/>
        </p:spPr>
        <p:txBody>
          <a:bodyPr wrap="none" lIns="91440" tIns="45720" rIns="91440" bIns="45720">
            <a:spAutoFit/>
          </a:bodyPr>
          <a:lstStyle/>
          <a:p>
            <a:pPr algn="ct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Functional Apps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375596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Procedures of Developing </a:t>
            </a:r>
            <a:br>
              <a:rPr lang="en-GB" sz="4000" b="1" dirty="0" smtClean="0"/>
            </a:br>
            <a:r>
              <a:rPr lang="en-GB" sz="4000" b="1" dirty="0" smtClean="0"/>
              <a:t>Mobile Applications </a:t>
            </a:r>
            <a:endParaRPr lang="en-GB" sz="4000" b="1" dirty="0"/>
          </a:p>
        </p:txBody>
      </p:sp>
      <p:pic>
        <p:nvPicPr>
          <p:cNvPr id="22531" name="Picture 3"/>
          <p:cNvPicPr>
            <a:picLocks noChangeAspect="1" noChangeArrowheads="1"/>
          </p:cNvPicPr>
          <p:nvPr/>
        </p:nvPicPr>
        <p:blipFill>
          <a:blip r:embed="rId3"/>
          <a:srcRect l="26354" t="13542" r="27379" b="10417"/>
          <a:stretch>
            <a:fillRect/>
          </a:stretch>
        </p:blipFill>
        <p:spPr bwMode="gray">
          <a:xfrm>
            <a:off x="838200" y="1295400"/>
            <a:ext cx="6019800" cy="5562600"/>
          </a:xfrm>
          <a:prstGeom prst="rect">
            <a:avLst/>
          </a:prstGeom>
          <a:noFill/>
          <a:ln w="9525" cap="flat" cmpd="sng" algn="ctr">
            <a:noFill/>
            <a:prstDash val="solid"/>
            <a:miter lim="800000"/>
            <a:headEnd/>
            <a:tailEnd/>
          </a:ln>
          <a:effectLst>
            <a:softEdge rad="317500"/>
          </a:effectLst>
        </p:spPr>
      </p:pic>
    </p:spTree>
    <p:extLst>
      <p:ext uri="{BB962C8B-B14F-4D97-AF65-F5344CB8AC3E}">
        <p14:creationId xmlns:p14="http://schemas.microsoft.com/office/powerpoint/2010/main" xmlns="" val="29417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strVal val="#ppt_w*0.70"/>
                                          </p:val>
                                        </p:tav>
                                        <p:tav tm="100000">
                                          <p:val>
                                            <p:strVal val="#ppt_w"/>
                                          </p:val>
                                        </p:tav>
                                      </p:tavLst>
                                    </p:anim>
                                    <p:anim calcmode="lin" valueType="num">
                                      <p:cBhvr>
                                        <p:cTn id="8" dur="1000" fill="hold"/>
                                        <p:tgtEl>
                                          <p:spTgt spid="22531"/>
                                        </p:tgtEl>
                                        <p:attrNameLst>
                                          <p:attrName>ppt_h</p:attrName>
                                        </p:attrNameLst>
                                      </p:cBhvr>
                                      <p:tavLst>
                                        <p:tav tm="0">
                                          <p:val>
                                            <p:strVal val="#ppt_h"/>
                                          </p:val>
                                        </p:tav>
                                        <p:tav tm="100000">
                                          <p:val>
                                            <p:strVal val="#ppt_h"/>
                                          </p:val>
                                        </p:tav>
                                      </p:tavLst>
                                    </p:anim>
                                    <p:animEffect transition="in" filter="fade">
                                      <p:cBhvr>
                                        <p:cTn id="9"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Cost of Developing a Mobile App</a:t>
            </a:r>
            <a:endParaRPr lang="en-GB" sz="4000" b="1" dirty="0"/>
          </a:p>
        </p:txBody>
      </p:sp>
      <p:sp>
        <p:nvSpPr>
          <p:cNvPr id="3" name="Content Placeholder 2"/>
          <p:cNvSpPr>
            <a:spLocks noGrp="1"/>
          </p:cNvSpPr>
          <p:nvPr>
            <p:ph idx="1"/>
          </p:nvPr>
        </p:nvSpPr>
        <p:spPr>
          <a:xfrm>
            <a:off x="685800" y="1981200"/>
            <a:ext cx="8229600" cy="4144963"/>
          </a:xfrm>
        </p:spPr>
        <p:txBody>
          <a:bodyPr>
            <a:normAutofit/>
          </a:bodyPr>
          <a:lstStyle/>
          <a:p>
            <a:pPr marL="0" indent="0">
              <a:buNone/>
            </a:pPr>
            <a:r>
              <a:rPr lang="en-GB" sz="2800" b="1" dirty="0" smtClean="0"/>
              <a:t>Costs range from $1,000 to $250,000, depending on:</a:t>
            </a:r>
          </a:p>
          <a:p>
            <a:r>
              <a:rPr lang="en-GB" sz="2800" dirty="0" smtClean="0"/>
              <a:t>Type of App</a:t>
            </a:r>
          </a:p>
          <a:p>
            <a:r>
              <a:rPr lang="en-GB" sz="2800" dirty="0" smtClean="0"/>
              <a:t>Development process</a:t>
            </a:r>
          </a:p>
          <a:p>
            <a:r>
              <a:rPr lang="en-GB" sz="2800" dirty="0" smtClean="0"/>
              <a:t>Cost of development</a:t>
            </a:r>
          </a:p>
          <a:p>
            <a:r>
              <a:rPr lang="en-GB" sz="2800" dirty="0" smtClean="0"/>
              <a:t>Cost of design</a:t>
            </a:r>
          </a:p>
          <a:p>
            <a:endParaRPr lang="en-GB" sz="2800" dirty="0" smtClean="0"/>
          </a:p>
          <a:p>
            <a:endParaRPr lang="en-GB" sz="2800" dirty="0"/>
          </a:p>
        </p:txBody>
      </p:sp>
    </p:spTree>
    <p:extLst>
      <p:ext uri="{BB962C8B-B14F-4D97-AF65-F5344CB8AC3E}">
        <p14:creationId xmlns:p14="http://schemas.microsoft.com/office/powerpoint/2010/main" xmlns="" val="8947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References</a:t>
            </a:r>
            <a:endParaRPr lang="en-GB" sz="4000" b="1" dirty="0"/>
          </a:p>
        </p:txBody>
      </p:sp>
      <p:sp>
        <p:nvSpPr>
          <p:cNvPr id="5" name="Rectangle 4"/>
          <p:cNvSpPr/>
          <p:nvPr/>
        </p:nvSpPr>
        <p:spPr>
          <a:xfrm>
            <a:off x="457200" y="1981200"/>
            <a:ext cx="8153400" cy="3477875"/>
          </a:xfrm>
          <a:prstGeom prst="rect">
            <a:avLst/>
          </a:prstGeom>
        </p:spPr>
        <p:txBody>
          <a:bodyPr wrap="square">
            <a:spAutoFit/>
          </a:bodyPr>
          <a:lstStyle/>
          <a:p>
            <a:r>
              <a:rPr lang="en-US" sz="2000" dirty="0"/>
              <a:t>Noble, J. (2013). </a:t>
            </a:r>
            <a:r>
              <a:rPr lang="en-US" sz="2000" i="1" dirty="0"/>
              <a:t>How long does it take to make an App?</a:t>
            </a:r>
            <a:r>
              <a:rPr lang="en-US" sz="2000" dirty="0"/>
              <a:t> Retrieved from Medium: https://</a:t>
            </a:r>
            <a:r>
              <a:rPr lang="en-US" sz="2000" dirty="0" smtClean="0"/>
              <a:t>medium.com/tech-talk/8c276e25474</a:t>
            </a:r>
          </a:p>
          <a:p>
            <a:endParaRPr lang="en-GB" sz="2000" dirty="0"/>
          </a:p>
          <a:p>
            <a:r>
              <a:rPr lang="en-US" sz="2000" dirty="0"/>
              <a:t>Ritter-</a:t>
            </a:r>
            <a:r>
              <a:rPr lang="en-US" sz="2000" dirty="0" err="1"/>
              <a:t>Guth</a:t>
            </a:r>
            <a:r>
              <a:rPr lang="en-US" sz="2000" dirty="0"/>
              <a:t>, B. (</a:t>
            </a:r>
            <a:r>
              <a:rPr lang="en-US" sz="2000" dirty="0" err="1"/>
              <a:t>n.d.</a:t>
            </a:r>
            <a:r>
              <a:rPr lang="en-US" sz="2000" dirty="0"/>
              <a:t>). </a:t>
            </a:r>
            <a:r>
              <a:rPr lang="en-US" sz="2000" i="1" dirty="0"/>
              <a:t>How To Develop A Simple iPhone App &amp; Submit It To iTunes</a:t>
            </a:r>
            <a:r>
              <a:rPr lang="en-US" sz="2000" dirty="0"/>
              <a:t>. (2010) Retrieved from </a:t>
            </a:r>
            <a:r>
              <a:rPr lang="en-US" sz="2000" dirty="0" err="1"/>
              <a:t>MakeUseOf</a:t>
            </a:r>
            <a:r>
              <a:rPr lang="en-US" sz="2000" dirty="0"/>
              <a:t>: http://www.makeuseof.com/tag/develop-simple-iphone-app-submit-itunes/</a:t>
            </a:r>
            <a:endParaRPr lang="en-GB" sz="2000" dirty="0"/>
          </a:p>
          <a:p>
            <a:endParaRPr lang="en-US" sz="2000" dirty="0" smtClean="0"/>
          </a:p>
          <a:p>
            <a:r>
              <a:rPr lang="en-US" sz="2000" dirty="0" smtClean="0"/>
              <a:t>Thomas</a:t>
            </a:r>
            <a:r>
              <a:rPr lang="en-US" sz="2000" dirty="0"/>
              <a:t>, C. (</a:t>
            </a:r>
            <a:r>
              <a:rPr lang="en-US" sz="2000" dirty="0" err="1"/>
              <a:t>n.d.</a:t>
            </a:r>
            <a:r>
              <a:rPr lang="en-US" sz="2000" dirty="0"/>
              <a:t>). </a:t>
            </a:r>
            <a:r>
              <a:rPr lang="en-US" sz="2000" i="1" dirty="0"/>
              <a:t>How much does it cost to develop an app?</a:t>
            </a:r>
            <a:r>
              <a:rPr lang="en-US" sz="2000" dirty="0"/>
              <a:t> Retrieved from </a:t>
            </a:r>
            <a:r>
              <a:rPr lang="en-US" sz="2000" dirty="0" err="1"/>
              <a:t>BlueCloud</a:t>
            </a:r>
            <a:r>
              <a:rPr lang="en-US" sz="2000" dirty="0"/>
              <a:t> Solutions: http://www.bluecloudsolutions.com/blog/cost-develop-app/</a:t>
            </a:r>
            <a:endParaRPr lang="en-GB" sz="2000" dirty="0"/>
          </a:p>
          <a:p>
            <a:r>
              <a:rPr lang="en-US" sz="2000" dirty="0"/>
              <a:t> </a:t>
            </a:r>
            <a:endParaRPr lang="en-GB" sz="2000" dirty="0"/>
          </a:p>
        </p:txBody>
      </p:sp>
    </p:spTree>
    <p:extLst>
      <p:ext uri="{BB962C8B-B14F-4D97-AF65-F5344CB8AC3E}">
        <p14:creationId xmlns:p14="http://schemas.microsoft.com/office/powerpoint/2010/main" xmlns="" val="2391113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590TGp_climb_dark_ani">
  <a:themeElements>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Office Them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590TGp_climb_dark_ani</Template>
  <TotalTime>140</TotalTime>
  <Words>432</Words>
  <Application>Microsoft Office PowerPoint</Application>
  <PresentationFormat>On-screen Show (4:3)</PresentationFormat>
  <Paragraphs>44</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590TGp_climb_dark_ani</vt:lpstr>
      <vt:lpstr>Mobile App Development</vt:lpstr>
      <vt:lpstr>What is a Mobile App? </vt:lpstr>
      <vt:lpstr>Procedures of Developing  Mobile Applications </vt:lpstr>
      <vt:lpstr>Cost of Developing a Mobile App</vt:lpstr>
      <vt:lpstr>References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 Development</dc:title>
  <dc:creator>Audrey M.</dc:creator>
  <cp:lastModifiedBy>asus</cp:lastModifiedBy>
  <cp:revision>16</cp:revision>
  <dcterms:created xsi:type="dcterms:W3CDTF">2013-10-13T01:31:23Z</dcterms:created>
  <dcterms:modified xsi:type="dcterms:W3CDTF">2013-10-14T04:30:31Z</dcterms:modified>
</cp:coreProperties>
</file>