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9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D634-BCCE-4962-B35B-DE5F85D4F27F}" type="datetimeFigureOut">
              <a:rPr lang="en-US" smtClean="0"/>
              <a:t>4/2/2012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8CE8-D4C6-43F2-BB05-E86DC6DCE56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D634-BCCE-4962-B35B-DE5F85D4F27F}" type="datetimeFigureOut">
              <a:rPr lang="en-US" smtClean="0"/>
              <a:t>4/2/2012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8CE8-D4C6-43F2-BB05-E86DC6DCE56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D634-BCCE-4962-B35B-DE5F85D4F27F}" type="datetimeFigureOut">
              <a:rPr lang="en-US" smtClean="0"/>
              <a:t>4/2/2012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8CE8-D4C6-43F2-BB05-E86DC6DCE56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D634-BCCE-4962-B35B-DE5F85D4F27F}" type="datetimeFigureOut">
              <a:rPr lang="en-US" smtClean="0"/>
              <a:t>4/2/2012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8CE8-D4C6-43F2-BB05-E86DC6DCE56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D634-BCCE-4962-B35B-DE5F85D4F27F}" type="datetimeFigureOut">
              <a:rPr lang="en-US" smtClean="0"/>
              <a:t>4/2/2012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8CE8-D4C6-43F2-BB05-E86DC6DCE56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D634-BCCE-4962-B35B-DE5F85D4F27F}" type="datetimeFigureOut">
              <a:rPr lang="en-US" smtClean="0"/>
              <a:t>4/2/2012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8CE8-D4C6-43F2-BB05-E86DC6DCE56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D634-BCCE-4962-B35B-DE5F85D4F27F}" type="datetimeFigureOut">
              <a:rPr lang="en-US" smtClean="0"/>
              <a:t>4/2/2012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8CE8-D4C6-43F2-BB05-E86DC6DCE56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D634-BCCE-4962-B35B-DE5F85D4F27F}" type="datetimeFigureOut">
              <a:rPr lang="en-US" smtClean="0"/>
              <a:t>4/2/2012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8CE8-D4C6-43F2-BB05-E86DC6DCE56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D634-BCCE-4962-B35B-DE5F85D4F27F}" type="datetimeFigureOut">
              <a:rPr lang="en-US" smtClean="0"/>
              <a:t>4/2/2012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8CE8-D4C6-43F2-BB05-E86DC6DCE56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D634-BCCE-4962-B35B-DE5F85D4F27F}" type="datetimeFigureOut">
              <a:rPr lang="en-US" smtClean="0"/>
              <a:t>4/2/2012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8CE8-D4C6-43F2-BB05-E86DC6DCE56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D634-BCCE-4962-B35B-DE5F85D4F27F}" type="datetimeFigureOut">
              <a:rPr lang="en-US" smtClean="0"/>
              <a:t>4/2/2012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8CE8-D4C6-43F2-BB05-E86DC6DCE56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8D634-BCCE-4962-B35B-DE5F85D4F27F}" type="datetimeFigureOut">
              <a:rPr lang="en-US" smtClean="0"/>
              <a:t>4/2/2012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D8CE8-D4C6-43F2-BB05-E86DC6DCE56C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QI3ZYQl_Tpq3EksNTC4RwC8CdkN6EcTnwlAtsXMWKZHPzXeZQRZw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04594" y="0"/>
            <a:ext cx="9039406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PH" sz="6000" b="1" dirty="0" smtClean="0">
                <a:solidFill>
                  <a:srgbClr val="002060"/>
                </a:solidFill>
                <a:latin typeface="Comic Sans MS" pitchFamily="66" charset="0"/>
              </a:rPr>
              <a:t>On-Site Childcare</a:t>
            </a:r>
            <a:endParaRPr lang="en-PH" sz="6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7239000" cy="25908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PH" b="1" dirty="0" smtClean="0"/>
              <a:t>Today’s response to the Growing</a:t>
            </a:r>
          </a:p>
          <a:p>
            <a:pPr algn="r"/>
            <a:r>
              <a:rPr lang="en-PH" b="1" dirty="0" smtClean="0"/>
              <a:t> need of Establishing </a:t>
            </a:r>
          </a:p>
          <a:p>
            <a:pPr algn="r"/>
            <a:r>
              <a:rPr lang="en-PH" b="1" dirty="0" smtClean="0"/>
              <a:t>Good Family Environment</a:t>
            </a:r>
          </a:p>
          <a:p>
            <a:pPr algn="r"/>
            <a:r>
              <a:rPr lang="en-PH" b="1" dirty="0" smtClean="0"/>
              <a:t> for Working Parents  </a:t>
            </a:r>
          </a:p>
          <a:p>
            <a:pPr algn="r"/>
            <a:r>
              <a:rPr lang="en-PH" b="1" dirty="0" smtClean="0"/>
              <a:t>and their Children </a:t>
            </a:r>
            <a:endParaRPr lang="en-PH" b="1" dirty="0"/>
          </a:p>
        </p:txBody>
      </p:sp>
      <p:pic>
        <p:nvPicPr>
          <p:cNvPr id="1028" name="Picture 4" descr="https://www.tlcforkids.com/images/12561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886200"/>
            <a:ext cx="3171825" cy="2181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 dirty="0" smtClean="0"/>
          </a:p>
          <a:p>
            <a:pPr>
              <a:buNone/>
            </a:pPr>
            <a:endParaRPr lang="en-PH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4338" name="Picture 2" descr="http://t0.gstatic.com/images?q=tbn:ANd9GcSsT9ZSZnZ9U4q-k4SyFz0gGdkxzvUXnlPw0qcF-h2MLqvdsU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09875" cy="1628776"/>
          </a:xfrm>
          <a:prstGeom prst="rect">
            <a:avLst/>
          </a:prstGeom>
          <a:noFill/>
        </p:spPr>
      </p:pic>
      <p:pic>
        <p:nvPicPr>
          <p:cNvPr id="14340" name="Picture 4" descr="http://images.all-free-download.com/images/graphiclarge/woman_using_a_computer_clip_art_99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4465926"/>
            <a:ext cx="1981200" cy="2392074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2819400" y="1447800"/>
            <a:ext cx="5791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7162800" y="2819400"/>
            <a:ext cx="2895600" cy="1588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" y="6324600"/>
            <a:ext cx="7010400" cy="1588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-1828006" y="4114006"/>
            <a:ext cx="4572000" cy="1588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19400" y="0"/>
            <a:ext cx="601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4000" b="1" dirty="0" smtClean="0"/>
              <a:t>Understanding the Science Behind Childcare</a:t>
            </a:r>
            <a:endParaRPr lang="en-PH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90600" y="19812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b="1" dirty="0" smtClean="0"/>
              <a:t>While people institute on the thought that childcare comes naturally to the instincts of parents, there are three primary theories behind this element that tends to assure childcare excellence</a:t>
            </a:r>
            <a:endParaRPr lang="en-PH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373380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PH" sz="3200" b="1" i="1" dirty="0" smtClean="0"/>
              <a:t>Institutional theory</a:t>
            </a:r>
          </a:p>
          <a:p>
            <a:pPr>
              <a:buFont typeface="Wingdings" pitchFamily="2" charset="2"/>
              <a:buChar char="Ø"/>
            </a:pPr>
            <a:r>
              <a:rPr lang="en-PH" sz="3200" b="1" i="1" dirty="0" smtClean="0"/>
              <a:t>Rational Choice Approach </a:t>
            </a:r>
          </a:p>
          <a:p>
            <a:pPr>
              <a:buFont typeface="Wingdings" pitchFamily="2" charset="2"/>
              <a:buChar char="Ø"/>
            </a:pPr>
            <a:r>
              <a:rPr lang="en-PH" sz="3200" b="1" i="1" dirty="0" smtClean="0"/>
              <a:t>Resource Dependent Theory </a:t>
            </a:r>
            <a:endParaRPr lang="en-PH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0.gstatic.com/images?q=tbn:ANd9GcSsT9ZSZnZ9U4q-k4SyFz0gGdkxzvUXnlPw0qcF-h2MLqvdsU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09875" cy="1628776"/>
          </a:xfrm>
          <a:prstGeom prst="rect">
            <a:avLst/>
          </a:prstGeom>
          <a:noFill/>
        </p:spPr>
      </p:pic>
      <p:pic>
        <p:nvPicPr>
          <p:cNvPr id="14340" name="Picture 4" descr="http://images.all-free-download.com/images/graphiclarge/woman_using_a_computer_clip_art_99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4465926"/>
            <a:ext cx="1981200" cy="2392074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2819400" y="1447800"/>
            <a:ext cx="5791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7162800" y="2819400"/>
            <a:ext cx="2895600" cy="1588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" y="6324600"/>
            <a:ext cx="7010400" cy="1588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-1828006" y="4114006"/>
            <a:ext cx="4572000" cy="1588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67000" y="0"/>
            <a:ext cx="601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4000" b="1" dirty="0" smtClean="0"/>
              <a:t>Understanding the Concept of Institutional Theory </a:t>
            </a:r>
            <a:endParaRPr lang="en-PH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17526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PH" sz="2400" b="1" dirty="0" smtClean="0"/>
              <a:t>Establishes the family type one belongs to</a:t>
            </a:r>
          </a:p>
          <a:p>
            <a:pPr lvl="1">
              <a:buFont typeface="Wingdings" pitchFamily="2" charset="2"/>
              <a:buChar char="Ø"/>
            </a:pPr>
            <a:r>
              <a:rPr lang="en-PH" sz="2400" dirty="0" smtClean="0"/>
              <a:t>Development of single-parent families:</a:t>
            </a:r>
          </a:p>
          <a:p>
            <a:pPr lvl="1"/>
            <a:endParaRPr lang="en-PH" sz="2400" dirty="0"/>
          </a:p>
          <a:p>
            <a:pPr lvl="1"/>
            <a:endParaRPr lang="en-PH" sz="2400" dirty="0" smtClean="0"/>
          </a:p>
          <a:p>
            <a:pPr lvl="1"/>
            <a:endParaRPr lang="en-PH" sz="2400" dirty="0"/>
          </a:p>
        </p:txBody>
      </p:sp>
      <p:pic>
        <p:nvPicPr>
          <p:cNvPr id="15362" name="Picture 2" descr="http://msnbcmedia.msn.com/j/MSNBC/Components/ArtAndPhoto-Fronts/BUSINESS/Graphics/Single-parent-poverty.photoblog500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2743200"/>
            <a:ext cx="4419600" cy="33528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800600" y="2656344"/>
            <a:ext cx="373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b="1" i="1" dirty="0" smtClean="0">
                <a:solidFill>
                  <a:schemeClr val="accent6">
                    <a:lumMod val="75000"/>
                  </a:schemeClr>
                </a:solidFill>
              </a:rPr>
              <a:t>This chart shows how single-parent families tend to increase and thus imposing the need for onsite childcare programs offered in establishments they work for. </a:t>
            </a:r>
            <a:endParaRPr lang="en-PH" sz="2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0.gstatic.com/images?q=tbn:ANd9GcSsT9ZSZnZ9U4q-k4SyFz0gGdkxzvUXnlPw0qcF-h2MLqvdsU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09875" cy="1628776"/>
          </a:xfrm>
          <a:prstGeom prst="rect">
            <a:avLst/>
          </a:prstGeom>
          <a:noFill/>
        </p:spPr>
      </p:pic>
      <p:pic>
        <p:nvPicPr>
          <p:cNvPr id="14340" name="Picture 4" descr="http://images.all-free-download.com/images/graphiclarge/woman_using_a_computer_clip_art_99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4465926"/>
            <a:ext cx="1981200" cy="2392074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2819400" y="1447800"/>
            <a:ext cx="5791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7162800" y="2819400"/>
            <a:ext cx="2895600" cy="1588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" y="6324600"/>
            <a:ext cx="7010400" cy="1588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-1828006" y="4114006"/>
            <a:ext cx="4572000" cy="1588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24200" y="0"/>
            <a:ext cx="601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4000" b="1" dirty="0" smtClean="0"/>
              <a:t>Understanding the </a:t>
            </a:r>
          </a:p>
          <a:p>
            <a:pPr algn="ctr"/>
            <a:r>
              <a:rPr lang="en-PH" sz="4000" b="1" dirty="0" smtClean="0"/>
              <a:t>Rational Choice Approach</a:t>
            </a:r>
            <a:endParaRPr lang="en-PH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16764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b="1" dirty="0" smtClean="0">
                <a:solidFill>
                  <a:srgbClr val="C00000"/>
                </a:solidFill>
              </a:rPr>
              <a:t>Focused on providing financial support to parents, rational Choice Approach or RCA insists on the creation of programs that would allow for subsidies dedicated to helping parents needed financial assistance. </a:t>
            </a:r>
            <a:endParaRPr lang="en-PH" sz="2400" b="1" dirty="0">
              <a:solidFill>
                <a:srgbClr val="C00000"/>
              </a:solidFill>
            </a:endParaRPr>
          </a:p>
        </p:txBody>
      </p:sp>
      <p:pic>
        <p:nvPicPr>
          <p:cNvPr id="16386" name="Picture 2" descr="http://www.cbpp.org/images/cms/7-22-10tanf-f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379808"/>
            <a:ext cx="4038600" cy="292574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572000" y="3505200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b="1" dirty="0" smtClean="0"/>
              <a:t>TANF or Temporary Assistance for Needy Families is one for of  Rational Choice Approach </a:t>
            </a:r>
            <a:r>
              <a:rPr lang="en-PH" sz="2400" b="1" dirty="0"/>
              <a:t> </a:t>
            </a:r>
            <a:r>
              <a:rPr lang="en-PH" sz="2400" b="1" dirty="0" smtClean="0"/>
              <a:t>which is now used in the US</a:t>
            </a:r>
            <a:r>
              <a:rPr lang="en-PH" sz="2400" dirty="0" smtClean="0"/>
              <a:t>. </a:t>
            </a:r>
            <a:endParaRPr lang="en-P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 dirty="0" smtClean="0"/>
          </a:p>
          <a:p>
            <a:pPr>
              <a:buNone/>
            </a:pPr>
            <a:endParaRPr lang="en-PH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4338" name="Picture 2" descr="http://t0.gstatic.com/images?q=tbn:ANd9GcSsT9ZSZnZ9U4q-k4SyFz0gGdkxzvUXnlPw0qcF-h2MLqvdsU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09875" cy="1628776"/>
          </a:xfrm>
          <a:prstGeom prst="rect">
            <a:avLst/>
          </a:prstGeom>
          <a:noFill/>
        </p:spPr>
      </p:pic>
      <p:pic>
        <p:nvPicPr>
          <p:cNvPr id="14340" name="Picture 4" descr="http://images.all-free-download.com/images/graphiclarge/woman_using_a_computer_clip_art_99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4465926"/>
            <a:ext cx="1981200" cy="2392074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2819400" y="1447800"/>
            <a:ext cx="5791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7162800" y="2819400"/>
            <a:ext cx="2895600" cy="1588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" y="6324600"/>
            <a:ext cx="7010400" cy="1588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-1828006" y="4114006"/>
            <a:ext cx="4572000" cy="1588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19400" y="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4000" b="1" dirty="0" smtClean="0"/>
              <a:t>Understanding the </a:t>
            </a:r>
          </a:p>
          <a:p>
            <a:pPr algn="ctr"/>
            <a:r>
              <a:rPr lang="en-PH" sz="4000" b="1" dirty="0" smtClean="0"/>
              <a:t>Resource Dependent Theory</a:t>
            </a:r>
            <a:endParaRPr lang="en-PH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19812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PH" sz="2400" b="1" dirty="0" smtClean="0">
                <a:solidFill>
                  <a:srgbClr val="C00000"/>
                </a:solidFill>
              </a:rPr>
              <a:t>Insists on the creation of particular positions that would allow workers to bring in their children within worksite for childcare purposes. </a:t>
            </a:r>
          </a:p>
          <a:p>
            <a:pPr>
              <a:buFont typeface="Wingdings" pitchFamily="2" charset="2"/>
              <a:buChar char="Ø"/>
            </a:pPr>
            <a:r>
              <a:rPr lang="en-PH" sz="2400" b="1" dirty="0" smtClean="0">
                <a:solidFill>
                  <a:srgbClr val="C00000"/>
                </a:solidFill>
              </a:rPr>
              <a:t>This results to better performance since the workers know that their  children are just beside them and are well cared for. </a:t>
            </a:r>
            <a:endParaRPr lang="en-PH" sz="2400" b="1" dirty="0">
              <a:solidFill>
                <a:srgbClr val="C00000"/>
              </a:solidFill>
            </a:endParaRPr>
          </a:p>
        </p:txBody>
      </p:sp>
      <p:pic>
        <p:nvPicPr>
          <p:cNvPr id="17410" name="Picture 2" descr="http://www.bethlehem-wels.org/childcare_pic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343400"/>
            <a:ext cx="4876800" cy="18288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0.gstatic.com/images?q=tbn:ANd9GcSsT9ZSZnZ9U4q-k4SyFz0gGdkxzvUXnlPw0qcF-h2MLqvdsU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09875" cy="1628776"/>
          </a:xfrm>
          <a:prstGeom prst="rect">
            <a:avLst/>
          </a:prstGeom>
          <a:noFill/>
        </p:spPr>
      </p:pic>
      <p:pic>
        <p:nvPicPr>
          <p:cNvPr id="14340" name="Picture 4" descr="http://images.all-free-download.com/images/graphiclarge/woman_using_a_computer_clip_art_99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4465926"/>
            <a:ext cx="1981200" cy="2392074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2819400" y="1447800"/>
            <a:ext cx="5791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7162800" y="2819400"/>
            <a:ext cx="2895600" cy="1588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" y="6324600"/>
            <a:ext cx="7010400" cy="1588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-1828006" y="4114006"/>
            <a:ext cx="4572000" cy="1588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19400" y="4572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4000" b="1" dirty="0" smtClean="0"/>
              <a:t>WHAT YOU CAN DO</a:t>
            </a:r>
            <a:endParaRPr lang="en-PH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19812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PH" sz="2400" b="1" dirty="0" smtClean="0">
                <a:solidFill>
                  <a:srgbClr val="C00000"/>
                </a:solidFill>
              </a:rPr>
              <a:t>Both parents and children belonging to new forms of families are in need of assistance. </a:t>
            </a:r>
          </a:p>
          <a:p>
            <a:pPr>
              <a:buFont typeface="Wingdings" pitchFamily="2" charset="2"/>
              <a:buChar char="Ø"/>
            </a:pPr>
            <a:r>
              <a:rPr lang="en-PH" sz="2400" b="1" dirty="0" smtClean="0">
                <a:solidFill>
                  <a:srgbClr val="C00000"/>
                </a:solidFill>
              </a:rPr>
              <a:t>Opening our minds and our hearts to the need of creating programs allowing parents to work beside their children accommodates the possibility of better performance for workers and immensely a good source of protection for the children. </a:t>
            </a:r>
            <a:endParaRPr lang="en-PH" sz="24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48768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000" b="1" i="1" dirty="0" smtClean="0">
                <a:solidFill>
                  <a:srgbClr val="002060"/>
                </a:solidFill>
              </a:rPr>
              <a:t>REMEMBER: </a:t>
            </a:r>
          </a:p>
          <a:p>
            <a:pPr algn="ctr"/>
            <a:r>
              <a:rPr lang="en-PH" sz="2000" b="1" i="1" dirty="0" smtClean="0">
                <a:solidFill>
                  <a:srgbClr val="002060"/>
                </a:solidFill>
              </a:rPr>
              <a:t>Establishing good families is a social responsibility that provides the chance to establish a society with excellent foundation. </a:t>
            </a:r>
            <a:endParaRPr lang="en-PH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On-Site Childcare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On-Site Childcare</dc:title>
  <dc:creator>Ruth</dc:creator>
  <cp:lastModifiedBy>Ruth</cp:lastModifiedBy>
  <cp:revision>5</cp:revision>
  <dcterms:created xsi:type="dcterms:W3CDTF">2012-04-02T02:36:32Z</dcterms:created>
  <dcterms:modified xsi:type="dcterms:W3CDTF">2012-04-02T03:18:57Z</dcterms:modified>
</cp:coreProperties>
</file>