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9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46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603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6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1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6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2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8CB-572D-44C9-B71A-C8248A70BE10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4A8138-3498-49D2-9D98-DF20036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Time Off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12658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October 13,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4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offer paid time 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policy doesn’t distinguish the difference between vacation days, personal days, and sick days</a:t>
            </a:r>
          </a:p>
          <a:p>
            <a:pPr lvl="1"/>
            <a:r>
              <a:rPr lang="en-US" dirty="0" smtClean="0"/>
              <a:t>Employees will not “fake sick” to get out of work</a:t>
            </a:r>
            <a:endParaRPr lang="en-US" dirty="0"/>
          </a:p>
          <a:p>
            <a:r>
              <a:rPr lang="en-US" dirty="0" smtClean="0"/>
              <a:t>The company will have a set number of hours set aside for this purpose and know how much money should be set aside for each employee’s benefit</a:t>
            </a:r>
          </a:p>
          <a:p>
            <a:r>
              <a:rPr lang="en-US" dirty="0" smtClean="0"/>
              <a:t>If an employee has an emergency situation, they will not need to worry about their job; while it is unfortunate, these situations do happen</a:t>
            </a:r>
          </a:p>
          <a:p>
            <a:r>
              <a:rPr lang="en-US" dirty="0" smtClean="0"/>
              <a:t>It is less difficult for human resources to track PTO compared to other forms of leave</a:t>
            </a:r>
          </a:p>
        </p:txBody>
      </p:sp>
    </p:spTree>
    <p:extLst>
      <p:ext uri="{BB962C8B-B14F-4D97-AF65-F5344CB8AC3E}">
        <p14:creationId xmlns:p14="http://schemas.microsoft.com/office/powerpoint/2010/main" val="67213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Policy for 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PTO for each employee will be dependent upon:</a:t>
            </a:r>
          </a:p>
          <a:p>
            <a:pPr lvl="1"/>
            <a:r>
              <a:rPr lang="en-US" dirty="0"/>
              <a:t>Their total years with the company</a:t>
            </a:r>
          </a:p>
          <a:p>
            <a:pPr lvl="1"/>
            <a:r>
              <a:rPr lang="en-US" dirty="0" smtClean="0"/>
              <a:t>Their </a:t>
            </a:r>
            <a:r>
              <a:rPr lang="en-US" dirty="0"/>
              <a:t>overall job performance</a:t>
            </a:r>
          </a:p>
          <a:p>
            <a:r>
              <a:rPr lang="en-US" dirty="0" smtClean="0"/>
              <a:t>Days will never be taken away from an employee as punishment, but can be accrued as an award</a:t>
            </a:r>
          </a:p>
          <a:p>
            <a:pPr lvl="1"/>
            <a:r>
              <a:rPr lang="en-US" dirty="0" smtClean="0"/>
              <a:t>It is better to use PTO as a positive reinforcement rather than punishment; top performance in the company can result in award of additional PTO days</a:t>
            </a:r>
          </a:p>
          <a:p>
            <a:r>
              <a:rPr lang="en-US" dirty="0" smtClean="0"/>
              <a:t>Loyalty to the company will be rewarded with extra days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29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Days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will receive two weeks of PTO for their first five years with the company; one day of additional PTO will then be added each year the employee remains with the company</a:t>
            </a:r>
          </a:p>
          <a:p>
            <a:r>
              <a:rPr lang="en-US" dirty="0" smtClean="0"/>
              <a:t>Employees who consistently perform above average could be awarded additional PTO</a:t>
            </a:r>
          </a:p>
          <a:p>
            <a:pPr lvl="1"/>
            <a:r>
              <a:rPr lang="en-US" dirty="0" smtClean="0"/>
              <a:t>Only one additional day could be added per year after a successful employee review; the employee can only be awarded the PTO day with agreement of three upper level employees, including the employee’s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5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and Improving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additional PTO time will increase the quality of the work done by all staff members who are eligible for this incentive</a:t>
            </a:r>
          </a:p>
          <a:p>
            <a:r>
              <a:rPr lang="en-US" dirty="0" smtClean="0"/>
              <a:t>More experienced employees will have more PTO; if experienced and motivated employees are awarded more PTO, they will be more likely to stay with the company, and the company will be able to retain top talent</a:t>
            </a:r>
          </a:p>
          <a:p>
            <a:r>
              <a:rPr lang="en-US" dirty="0" smtClean="0"/>
              <a:t>Awarding employee experience with PTO every year after the initial five year period shows that the company truly appreciates dedicated employees; this method shows more immediate appreciation, which is more beneficial than adapting a different reward model</a:t>
            </a:r>
          </a:p>
        </p:txBody>
      </p:sp>
    </p:spTree>
    <p:extLst>
      <p:ext uri="{BB962C8B-B14F-4D97-AF65-F5344CB8AC3E}">
        <p14:creationId xmlns:p14="http://schemas.microsoft.com/office/powerpoint/2010/main" val="421993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Cappelli</a:t>
            </a:r>
            <a:r>
              <a:rPr lang="en-US" dirty="0"/>
              <a:t>, P. (2008). Talent management for the twenty-first century. Harvard Business Review</a:t>
            </a:r>
            <a:r>
              <a:rPr lang="en-US" dirty="0" smtClean="0"/>
              <a:t>,	 </a:t>
            </a:r>
            <a:r>
              <a:rPr lang="en-US" dirty="0"/>
              <a:t>86(3), 74–81. Retrieved from </a:t>
            </a:r>
            <a:r>
              <a:rPr lang="en-US" dirty="0" smtClean="0"/>
              <a:t>	http</a:t>
            </a:r>
            <a:r>
              <a:rPr lang="en-US" dirty="0"/>
              <a:t>://ezp.waldenulibrary.org/login?url=http://</a:t>
            </a:r>
            <a:r>
              <a:rPr lang="en-US" dirty="0" smtClean="0"/>
              <a:t>search.ebscohost.com/login.aspx?direct=tru	</a:t>
            </a:r>
            <a:r>
              <a:rPr lang="en-US" dirty="0" err="1" smtClean="0"/>
              <a:t>e&amp;db</a:t>
            </a:r>
            <a:r>
              <a:rPr lang="en-US" dirty="0" smtClean="0"/>
              <a:t>=</a:t>
            </a:r>
            <a:r>
              <a:rPr lang="en-US" dirty="0" err="1" smtClean="0"/>
              <a:t>bth&amp;AN</a:t>
            </a:r>
            <a:r>
              <a:rPr lang="en-US" dirty="0" smtClean="0"/>
              <a:t>=30028318&amp;site=</a:t>
            </a:r>
            <a:r>
              <a:rPr lang="en-US" dirty="0" err="1" smtClean="0"/>
              <a:t>ehost-live&amp;scope</a:t>
            </a:r>
            <a:r>
              <a:rPr lang="en-US" dirty="0" smtClean="0"/>
              <a:t>=site</a:t>
            </a:r>
            <a:endParaRPr lang="en-US" dirty="0"/>
          </a:p>
          <a:p>
            <a:r>
              <a:rPr lang="en-US" dirty="0"/>
              <a:t>Lawler III, E. E., Pringle, A., Branham, F. L., Cornelius, J., Martin, J. (2008). Why are we </a:t>
            </a:r>
            <a:r>
              <a:rPr lang="en-US" dirty="0" smtClean="0"/>
              <a:t>	losing </a:t>
            </a:r>
            <a:r>
              <a:rPr lang="en-US" dirty="0"/>
              <a:t>all our good people? Harvard Business Review, 86(6), 41–5 1. Retrieved from </a:t>
            </a:r>
            <a:r>
              <a:rPr lang="en-US" dirty="0" smtClean="0"/>
              <a:t>	http</a:t>
            </a:r>
            <a:r>
              <a:rPr lang="en-US" dirty="0"/>
              <a:t>://ezp.waldenulibrary.org/login?url=http://</a:t>
            </a:r>
            <a:r>
              <a:rPr lang="en-US" dirty="0" smtClean="0"/>
              <a:t>search.ebscohost.com/login.aspx?direct=tru	</a:t>
            </a:r>
            <a:r>
              <a:rPr lang="en-US" dirty="0" err="1" smtClean="0"/>
              <a:t>e&amp;db</a:t>
            </a:r>
            <a:r>
              <a:rPr lang="en-US" dirty="0" smtClean="0"/>
              <a:t>=</a:t>
            </a:r>
            <a:r>
              <a:rPr lang="en-US" dirty="0" err="1" smtClean="0"/>
              <a:t>bth&amp;AN</a:t>
            </a:r>
            <a:r>
              <a:rPr lang="en-US" dirty="0" smtClean="0"/>
              <a:t>=32107911&amp;site=</a:t>
            </a:r>
            <a:r>
              <a:rPr lang="en-US" dirty="0" err="1" smtClean="0"/>
              <a:t>ehost-live&amp;scope</a:t>
            </a:r>
            <a:r>
              <a:rPr lang="en-US" dirty="0" smtClean="0"/>
              <a:t>=site</a:t>
            </a:r>
          </a:p>
          <a:p>
            <a:r>
              <a:rPr lang="en-US" dirty="0" err="1"/>
              <a:t>Nonaka</a:t>
            </a:r>
            <a:r>
              <a:rPr lang="en-US" dirty="0"/>
              <a:t>, I. (2007). The knowledge-creating company. Harvard Business Review, 85(7/8), </a:t>
            </a:r>
            <a:r>
              <a:rPr lang="en-US" dirty="0" smtClean="0"/>
              <a:t>162-	171</a:t>
            </a:r>
            <a:r>
              <a:rPr lang="en-US" dirty="0"/>
              <a:t>. Retrieved from </a:t>
            </a:r>
            <a:r>
              <a:rPr lang="en-US" dirty="0" smtClean="0"/>
              <a:t>	http</a:t>
            </a:r>
            <a:r>
              <a:rPr lang="en-US" dirty="0"/>
              <a:t>://ezp.waldenulibrary.org/login?url=http://</a:t>
            </a:r>
            <a:r>
              <a:rPr lang="en-US" dirty="0" smtClean="0"/>
              <a:t>search.ebscohost.com/login.aspx?direct=tru	</a:t>
            </a:r>
            <a:r>
              <a:rPr lang="en-US" dirty="0" err="1" smtClean="0"/>
              <a:t>e&amp;db</a:t>
            </a:r>
            <a:r>
              <a:rPr lang="en-US" dirty="0" smtClean="0"/>
              <a:t>=</a:t>
            </a:r>
            <a:r>
              <a:rPr lang="en-US" dirty="0" err="1" smtClean="0"/>
              <a:t>bth&amp;AN</a:t>
            </a:r>
            <a:r>
              <a:rPr lang="en-US" dirty="0" smtClean="0"/>
              <a:t>=25358848&amp;site=</a:t>
            </a:r>
            <a:r>
              <a:rPr lang="en-US" dirty="0" err="1" smtClean="0"/>
              <a:t>ehost-live&amp;scope</a:t>
            </a:r>
            <a:r>
              <a:rPr lang="en-US" dirty="0" smtClean="0"/>
              <a:t>=site</a:t>
            </a:r>
          </a:p>
          <a:p>
            <a:r>
              <a:rPr lang="en-US" dirty="0"/>
              <a:t>Norton, W. I., &amp; </a:t>
            </a:r>
            <a:r>
              <a:rPr lang="en-US" dirty="0" err="1"/>
              <a:t>Sussman</a:t>
            </a:r>
            <a:r>
              <a:rPr lang="en-US" dirty="0"/>
              <a:t>, L. (2009). Team charters: Theoretical foundations and </a:t>
            </a:r>
            <a:r>
              <a:rPr lang="en-US" dirty="0" smtClean="0"/>
              <a:t>practical 	implications </a:t>
            </a:r>
            <a:r>
              <a:rPr lang="en-US" dirty="0"/>
              <a:t>for quality and performance. The Quality Management Journal, 16(1), 7–1 </a:t>
            </a:r>
            <a:r>
              <a:rPr lang="en-US" dirty="0" smtClean="0"/>
              <a:t>7</a:t>
            </a:r>
            <a:r>
              <a:rPr lang="en-US" dirty="0"/>
              <a:t>	</a:t>
            </a:r>
            <a:r>
              <a:rPr lang="en-US" dirty="0" smtClean="0"/>
              <a:t>	Retrieved </a:t>
            </a:r>
            <a:r>
              <a:rPr lang="en-US" dirty="0"/>
              <a:t>from: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http</a:t>
            </a:r>
            <a:r>
              <a:rPr lang="en-US" dirty="0"/>
              <a:t>://ezp.waldenulibrary.org/login?url=http://</a:t>
            </a:r>
            <a:r>
              <a:rPr lang="en-US" dirty="0" smtClean="0"/>
              <a:t>proquest.umi.com.ezp.waldenulibrary.org/p	</a:t>
            </a:r>
            <a:r>
              <a:rPr lang="en-US" dirty="0" err="1" smtClean="0"/>
              <a:t>qdweb?did</a:t>
            </a:r>
            <a:r>
              <a:rPr lang="en-US" dirty="0" smtClean="0"/>
              <a:t>=1631368241&amp;sid=1&amp;Fmt=4&amp;clientId=70192&amp;RQT=309&amp;VName=PQD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21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406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Paid Time Off Benefits</vt:lpstr>
      <vt:lpstr>Why offer paid time off?</vt:lpstr>
      <vt:lpstr>Organizational Policy for PTO</vt:lpstr>
      <vt:lpstr>Number of Days Off</vt:lpstr>
      <vt:lpstr>PTO and Improving Management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 Time Off Benefits</dc:title>
  <dc:creator>Cheryl Mazzeo</dc:creator>
  <cp:lastModifiedBy>Cheryl Mazzeo</cp:lastModifiedBy>
  <cp:revision>4</cp:revision>
  <dcterms:created xsi:type="dcterms:W3CDTF">2013-10-13T01:04:37Z</dcterms:created>
  <dcterms:modified xsi:type="dcterms:W3CDTF">2013-10-13T01:26:17Z</dcterms:modified>
</cp:coreProperties>
</file>