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73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6FED57-8D17-4A1B-ADAE-4645D6087F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FDBBEA-2C91-446E-BD41-64CD4ACD5909}" type="datetimeFigureOut">
              <a:rPr lang="en-US" smtClean="0"/>
              <a:t>10/14/2013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6FED57-8D17-4A1B-ADAE-4645D6087FEC}"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CFDBBEA-2C91-446E-BD41-64CD4ACD5909}" type="datetimeFigureOut">
              <a:rPr lang="en-US" smtClean="0"/>
              <a:t>10/14/2013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26FED57-8D17-4A1B-ADAE-4645D6087F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ealthit.gov/buzz-blog/privacy-and-security-of-ehrs/privacy-security-" TargetMode="External"/><Relationship Id="rId2" Type="http://schemas.openxmlformats.org/officeDocument/2006/relationships/hyperlink" Target="http://www.cancer.org/treatment/findinga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2599394"/>
          </a:xfrm>
        </p:spPr>
        <p:txBody>
          <a:bodyPr>
            <a:normAutofit fontScale="90000"/>
          </a:bodyPr>
          <a:lstStyle/>
          <a:p>
            <a:pPr algn="ctr"/>
            <a:r>
              <a:rPr lang="en-US" dirty="0" smtClean="0">
                <a:effectLst/>
              </a:rPr>
              <a:t/>
            </a:r>
            <a:br>
              <a:rPr lang="en-US" dirty="0" smtClean="0">
                <a:effectLst/>
              </a:rPr>
            </a:br>
            <a:r>
              <a:rPr lang="en-US" dirty="0" smtClean="0">
                <a:effectLst/>
              </a:rPr>
              <a:t>Nursing</a:t>
            </a:r>
            <a:r>
              <a:rPr lang="en-US" dirty="0">
                <a:effectLst/>
              </a:rPr>
              <a:t>: Patient Bill of Rights</a:t>
            </a:r>
            <a:br>
              <a:rPr lang="en-US" dirty="0">
                <a:effectLst/>
              </a:rPr>
            </a:br>
            <a:endParaRPr lang="en-US" dirty="0"/>
          </a:p>
        </p:txBody>
      </p:sp>
      <p:pic>
        <p:nvPicPr>
          <p:cNvPr id="1026" name="Picture 2" descr="https://encrypted-tbn2.gstatic.com/images?q=tbn:ANd9GcQ4qj02knC9Okq4tRsR29M_YNX_0JnC_Mbq1RasJ9SZoYC-OC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667000"/>
            <a:ext cx="61722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7132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83880" cy="1051560"/>
          </a:xfrm>
        </p:spPr>
        <p:txBody>
          <a:bodyPr>
            <a:normAutofit/>
          </a:bodyPr>
          <a:lstStyle/>
          <a:p>
            <a:pPr algn="ctr"/>
            <a:r>
              <a:rPr lang="en-US" sz="4800" dirty="0" smtClean="0"/>
              <a:t>Outline</a:t>
            </a:r>
            <a:endParaRPr lang="en-US" sz="4800" dirty="0"/>
          </a:p>
        </p:txBody>
      </p:sp>
      <p:sp>
        <p:nvSpPr>
          <p:cNvPr id="3" name="Content Placeholder 2"/>
          <p:cNvSpPr>
            <a:spLocks noGrp="1"/>
          </p:cNvSpPr>
          <p:nvPr>
            <p:ph idx="1"/>
          </p:nvPr>
        </p:nvSpPr>
        <p:spPr>
          <a:xfrm>
            <a:off x="533400" y="1905000"/>
            <a:ext cx="8183880" cy="4572000"/>
          </a:xfrm>
        </p:spPr>
        <p:txBody>
          <a:bodyPr/>
          <a:lstStyle/>
          <a:p>
            <a:r>
              <a:rPr lang="en-US" sz="3200" b="1" dirty="0" smtClean="0"/>
              <a:t>Introduction</a:t>
            </a:r>
          </a:p>
          <a:p>
            <a:endParaRPr lang="en-US" sz="3200" dirty="0"/>
          </a:p>
          <a:p>
            <a:r>
              <a:rPr lang="en-US" sz="3200" b="1" dirty="0"/>
              <a:t>Bill of Rights pertaining to Patient’s </a:t>
            </a:r>
            <a:r>
              <a:rPr lang="en-US" sz="3200" b="1" dirty="0" smtClean="0"/>
              <a:t>Privacy</a:t>
            </a:r>
          </a:p>
          <a:p>
            <a:endParaRPr lang="en-US" sz="3200" dirty="0"/>
          </a:p>
          <a:p>
            <a:r>
              <a:rPr lang="en-US" sz="3200" b="1" dirty="0"/>
              <a:t>Evidence based </a:t>
            </a:r>
            <a:r>
              <a:rPr lang="en-US" sz="3200" b="1" dirty="0" smtClean="0"/>
              <a:t>practice</a:t>
            </a:r>
          </a:p>
          <a:p>
            <a:pPr marL="0" indent="0">
              <a:buNone/>
            </a:pPr>
            <a:r>
              <a:rPr lang="en-US" sz="3200" b="1" dirty="0" smtClean="0"/>
              <a:t> </a:t>
            </a:r>
          </a:p>
          <a:p>
            <a:r>
              <a:rPr lang="en-US" sz="3200" b="1" dirty="0" smtClean="0"/>
              <a:t>Conclusion</a:t>
            </a:r>
          </a:p>
          <a:p>
            <a:endParaRPr lang="en-US" sz="3200" b="1" dirty="0" smtClean="0"/>
          </a:p>
          <a:p>
            <a:endParaRPr lang="en-US" dirty="0"/>
          </a:p>
          <a:p>
            <a:pPr marL="0" indent="0">
              <a:buNone/>
            </a:pPr>
            <a:endParaRPr lang="en-US" dirty="0"/>
          </a:p>
        </p:txBody>
      </p:sp>
    </p:spTree>
    <p:extLst>
      <p:ext uri="{BB962C8B-B14F-4D97-AF65-F5344CB8AC3E}">
        <p14:creationId xmlns:p14="http://schemas.microsoft.com/office/powerpoint/2010/main" val="17647695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183880" cy="1051560"/>
          </a:xfrm>
        </p:spPr>
        <p:txBody>
          <a:bodyPr/>
          <a:lstStyle/>
          <a:p>
            <a:pPr algn="ctr"/>
            <a:r>
              <a:rPr lang="en-US" dirty="0" smtClean="0"/>
              <a:t>Introduction</a:t>
            </a:r>
            <a:endParaRPr lang="en-US" dirty="0"/>
          </a:p>
        </p:txBody>
      </p:sp>
      <p:sp>
        <p:nvSpPr>
          <p:cNvPr id="3" name="Content Placeholder 2"/>
          <p:cNvSpPr>
            <a:spLocks noGrp="1"/>
          </p:cNvSpPr>
          <p:nvPr>
            <p:ph idx="1"/>
          </p:nvPr>
        </p:nvSpPr>
        <p:spPr>
          <a:xfrm>
            <a:off x="457200" y="1066800"/>
            <a:ext cx="8183880" cy="4724400"/>
          </a:xfrm>
        </p:spPr>
        <p:txBody>
          <a:bodyPr>
            <a:noAutofit/>
          </a:bodyPr>
          <a:lstStyle/>
          <a:p>
            <a:pPr marL="0" indent="0">
              <a:buNone/>
            </a:pPr>
            <a:r>
              <a:rPr lang="en-US" dirty="0"/>
              <a:t>The patient’s bill of rights outlines his/her expectations of the health care provider or </a:t>
            </a:r>
            <a:r>
              <a:rPr lang="en-US" dirty="0" smtClean="0"/>
              <a:t>team. </a:t>
            </a:r>
            <a:endParaRPr lang="en-US" dirty="0"/>
          </a:p>
          <a:p>
            <a:r>
              <a:rPr lang="en-US" dirty="0" smtClean="0"/>
              <a:t>Typically </a:t>
            </a:r>
            <a:r>
              <a:rPr lang="en-US" dirty="0"/>
              <a:t>there is no single patient’s bill of rights applicable to every patient/provider situation</a:t>
            </a:r>
            <a:r>
              <a:rPr lang="en-US" dirty="0" smtClean="0"/>
              <a:t>.</a:t>
            </a:r>
          </a:p>
          <a:p>
            <a:r>
              <a:rPr lang="en-US" dirty="0" smtClean="0"/>
              <a:t> As early </a:t>
            </a:r>
            <a:r>
              <a:rPr lang="en-US" dirty="0"/>
              <a:t>as 1970’s American Hospital Association drafted alterations to the original bill </a:t>
            </a:r>
            <a:endParaRPr lang="en-US" dirty="0" smtClean="0"/>
          </a:p>
          <a:p>
            <a:r>
              <a:rPr lang="en-US" dirty="0" smtClean="0"/>
              <a:t>It specifies </a:t>
            </a:r>
            <a:r>
              <a:rPr lang="en-US" dirty="0"/>
              <a:t>what patient ought to expect when </a:t>
            </a:r>
            <a:r>
              <a:rPr lang="en-US" dirty="0" smtClean="0"/>
              <a:t>hospitalized </a:t>
            </a:r>
            <a:r>
              <a:rPr lang="en-US" dirty="0"/>
              <a:t>(American Cancer Society, 2013). </a:t>
            </a:r>
            <a:endParaRPr lang="en-US" dirty="0" smtClean="0"/>
          </a:p>
          <a:p>
            <a:endParaRPr lang="en-US" dirty="0"/>
          </a:p>
        </p:txBody>
      </p:sp>
    </p:spTree>
    <p:extLst>
      <p:ext uri="{BB962C8B-B14F-4D97-AF65-F5344CB8AC3E}">
        <p14:creationId xmlns:p14="http://schemas.microsoft.com/office/powerpoint/2010/main" val="251142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183880" cy="1051560"/>
          </a:xfrm>
        </p:spPr>
        <p:txBody>
          <a:bodyPr>
            <a:normAutofit fontScale="90000"/>
          </a:bodyPr>
          <a:lstStyle/>
          <a:p>
            <a:pPr algn="ctr"/>
            <a:r>
              <a:rPr lang="en-US" dirty="0">
                <a:effectLst/>
              </a:rPr>
              <a:t>Bill of Rights pertaining to Patient’s Privacy</a:t>
            </a:r>
            <a:br>
              <a:rPr lang="en-US" dirty="0">
                <a:effectLst/>
              </a:rPr>
            </a:br>
            <a:endParaRPr lang="en-US" dirty="0"/>
          </a:p>
        </p:txBody>
      </p:sp>
      <p:sp>
        <p:nvSpPr>
          <p:cNvPr id="3" name="Content Placeholder 2"/>
          <p:cNvSpPr>
            <a:spLocks noGrp="1"/>
          </p:cNvSpPr>
          <p:nvPr>
            <p:ph idx="1"/>
          </p:nvPr>
        </p:nvSpPr>
        <p:spPr>
          <a:xfrm>
            <a:off x="457200" y="1219200"/>
            <a:ext cx="8183880" cy="3733800"/>
          </a:xfrm>
        </p:spPr>
        <p:txBody>
          <a:bodyPr>
            <a:noAutofit/>
          </a:bodyPr>
          <a:lstStyle/>
          <a:p>
            <a:pPr marL="0" indent="0">
              <a:buNone/>
            </a:pPr>
            <a:r>
              <a:rPr lang="en-US" dirty="0" smtClean="0"/>
              <a:t>As </a:t>
            </a:r>
            <a:r>
              <a:rPr lang="en-US" dirty="0"/>
              <a:t>health care in America evolve many more bills have emerged</a:t>
            </a:r>
            <a:r>
              <a:rPr lang="en-US" dirty="0" smtClean="0"/>
              <a:t>.</a:t>
            </a:r>
          </a:p>
          <a:p>
            <a:pPr marL="0" indent="0">
              <a:buNone/>
            </a:pPr>
            <a:r>
              <a:rPr lang="en-US" dirty="0" smtClean="0"/>
              <a:t> </a:t>
            </a:r>
          </a:p>
          <a:p>
            <a:r>
              <a:rPr lang="en-US" dirty="0"/>
              <a:t>E</a:t>
            </a:r>
            <a:r>
              <a:rPr lang="en-US" dirty="0" smtClean="0"/>
              <a:t>lectronic </a:t>
            </a:r>
            <a:r>
              <a:rPr lang="en-US" dirty="0"/>
              <a:t>health </a:t>
            </a:r>
            <a:r>
              <a:rPr lang="en-US" dirty="0" smtClean="0"/>
              <a:t>record </a:t>
            </a:r>
            <a:r>
              <a:rPr lang="en-US" dirty="0"/>
              <a:t>patient’s </a:t>
            </a:r>
            <a:r>
              <a:rPr lang="en-US" dirty="0" smtClean="0"/>
              <a:t>privacy</a:t>
            </a:r>
          </a:p>
          <a:p>
            <a:pPr marL="0" indent="0">
              <a:buNone/>
            </a:pPr>
            <a:r>
              <a:rPr lang="en-US" dirty="0" smtClean="0"/>
              <a:t> </a:t>
            </a:r>
          </a:p>
          <a:p>
            <a:r>
              <a:rPr lang="en-US" dirty="0"/>
              <a:t>Mental health bill of </a:t>
            </a:r>
            <a:r>
              <a:rPr lang="en-US" dirty="0" smtClean="0"/>
              <a:t>rights</a:t>
            </a:r>
          </a:p>
          <a:p>
            <a:pPr marL="0" indent="0">
              <a:buNone/>
            </a:pPr>
            <a:endParaRPr lang="en-US" dirty="0" smtClean="0"/>
          </a:p>
          <a:p>
            <a:r>
              <a:rPr lang="en-US" dirty="0" smtClean="0"/>
              <a:t>Hospice </a:t>
            </a:r>
            <a:r>
              <a:rPr lang="en-US" dirty="0"/>
              <a:t>patient’s bill of rights </a:t>
            </a:r>
            <a:endParaRPr lang="en-US" dirty="0" smtClean="0"/>
          </a:p>
          <a:p>
            <a:endParaRPr lang="en-US" dirty="0"/>
          </a:p>
          <a:p>
            <a:r>
              <a:rPr lang="en-US" dirty="0" smtClean="0"/>
              <a:t>Rights </a:t>
            </a:r>
            <a:r>
              <a:rPr lang="en-US" dirty="0"/>
              <a:t>of people in hospitals </a:t>
            </a:r>
          </a:p>
        </p:txBody>
      </p:sp>
    </p:spTree>
    <p:extLst>
      <p:ext uri="{BB962C8B-B14F-4D97-AF65-F5344CB8AC3E}">
        <p14:creationId xmlns:p14="http://schemas.microsoft.com/office/powerpoint/2010/main" val="154077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83880" cy="1051560"/>
          </a:xfrm>
        </p:spPr>
        <p:txBody>
          <a:bodyPr>
            <a:normAutofit fontScale="90000"/>
          </a:bodyPr>
          <a:lstStyle/>
          <a:p>
            <a:pPr algn="ctr"/>
            <a:r>
              <a:rPr lang="en-US" dirty="0">
                <a:effectLst/>
              </a:rPr>
              <a:t>Bill of Rights pertaining to Patient’s Privacy</a:t>
            </a:r>
            <a:br>
              <a:rPr lang="en-US" dirty="0">
                <a:effectLst/>
              </a:rPr>
            </a:br>
            <a:endParaRPr lang="en-US" dirty="0"/>
          </a:p>
        </p:txBody>
      </p:sp>
      <p:sp>
        <p:nvSpPr>
          <p:cNvPr id="3" name="Content Placeholder 2"/>
          <p:cNvSpPr>
            <a:spLocks noGrp="1"/>
          </p:cNvSpPr>
          <p:nvPr>
            <p:ph idx="1"/>
          </p:nvPr>
        </p:nvSpPr>
        <p:spPr>
          <a:xfrm>
            <a:off x="228600" y="1066800"/>
            <a:ext cx="8686800" cy="5791200"/>
          </a:xfrm>
        </p:spPr>
        <p:txBody>
          <a:bodyPr>
            <a:normAutofit fontScale="40000" lnSpcReduction="20000"/>
          </a:bodyPr>
          <a:lstStyle/>
          <a:p>
            <a:pPr marL="0" indent="0">
              <a:buNone/>
            </a:pPr>
            <a:endParaRPr lang="en-US" dirty="0" smtClean="0"/>
          </a:p>
          <a:p>
            <a:pPr marL="0" indent="0">
              <a:buNone/>
            </a:pPr>
            <a:r>
              <a:rPr lang="en-US" sz="5900" dirty="0"/>
              <a:t>The patient’s bill of rights outlines his/her expectations of the health care provider or team when receiving care. Typically there is no single patient’s bill of rights applicable to every patient/provider situation. The American Cancer Society for example, contends that as early as 1970’s American Hospital Association drafted alterations to the original bill legislating what patient ought to expect when they are hospitalized (American Cancer Society, 2013).  </a:t>
            </a:r>
            <a:endParaRPr lang="en-US" sz="5900" dirty="0" smtClean="0"/>
          </a:p>
          <a:p>
            <a:pPr marL="0" indent="0">
              <a:buNone/>
            </a:pPr>
            <a:endParaRPr lang="en-US" sz="5900" dirty="0"/>
          </a:p>
          <a:p>
            <a:pPr marL="0" indent="0">
              <a:buNone/>
            </a:pPr>
            <a:r>
              <a:rPr lang="en-US" sz="5900" dirty="0" smtClean="0"/>
              <a:t>The </a:t>
            </a:r>
            <a:r>
              <a:rPr lang="en-US" sz="5900" dirty="0"/>
              <a:t>more recent </a:t>
            </a:r>
            <a:r>
              <a:rPr lang="en-US" sz="5900" dirty="0" smtClean="0"/>
              <a:t>bill of rights </a:t>
            </a:r>
            <a:r>
              <a:rPr lang="en-US" sz="5900" dirty="0"/>
              <a:t>are those pertaining to health insurance coverage, but rights regarding protecting a patient’s privacy has always been in the forefront of health care interaction violations. Since the implementation of electronic health record systems protecting patient’s privacy has surfaced being a very sensitive issue (American Cancer Society, 2013).</a:t>
            </a:r>
          </a:p>
          <a:p>
            <a:endParaRPr lang="en-US" sz="5900" dirty="0"/>
          </a:p>
        </p:txBody>
      </p:sp>
    </p:spTree>
    <p:extLst>
      <p:ext uri="{BB962C8B-B14F-4D97-AF65-F5344CB8AC3E}">
        <p14:creationId xmlns:p14="http://schemas.microsoft.com/office/powerpoint/2010/main" val="2295191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83880" cy="1051560"/>
          </a:xfrm>
        </p:spPr>
        <p:txBody>
          <a:bodyPr/>
          <a:lstStyle/>
          <a:p>
            <a:pPr algn="ctr"/>
            <a:r>
              <a:rPr lang="en-US" dirty="0">
                <a:effectLst/>
              </a:rPr>
              <a:t>Evidence based practice</a:t>
            </a:r>
            <a:endParaRPr lang="en-US" dirty="0"/>
          </a:p>
        </p:txBody>
      </p:sp>
      <p:sp>
        <p:nvSpPr>
          <p:cNvPr id="3" name="Content Placeholder 2"/>
          <p:cNvSpPr>
            <a:spLocks noGrp="1"/>
          </p:cNvSpPr>
          <p:nvPr>
            <p:ph idx="1"/>
          </p:nvPr>
        </p:nvSpPr>
        <p:spPr>
          <a:xfrm>
            <a:off x="533400" y="838200"/>
            <a:ext cx="8183880" cy="5562600"/>
          </a:xfrm>
        </p:spPr>
        <p:txBody>
          <a:bodyPr/>
          <a:lstStyle/>
          <a:p>
            <a:r>
              <a:rPr lang="en-US" dirty="0"/>
              <a:t>Rebecca F. Cady (2013) provided a review of evidence pertaining to patient’s privacy in psychiatric nursing units</a:t>
            </a:r>
            <a:r>
              <a:rPr lang="en-US" dirty="0" smtClean="0"/>
              <a:t>.</a:t>
            </a:r>
          </a:p>
          <a:p>
            <a:endParaRPr lang="en-US" dirty="0" smtClean="0"/>
          </a:p>
          <a:p>
            <a:r>
              <a:rPr lang="en-US" dirty="0" smtClean="0"/>
              <a:t>With psychiatric disorders </a:t>
            </a:r>
            <a:r>
              <a:rPr lang="en-US" dirty="0"/>
              <a:t>they may lose their ability to </a:t>
            </a:r>
            <a:r>
              <a:rPr lang="en-US" dirty="0" smtClean="0"/>
              <a:t>understand their rights.</a:t>
            </a:r>
          </a:p>
          <a:p>
            <a:endParaRPr lang="en-US" dirty="0" smtClean="0"/>
          </a:p>
          <a:p>
            <a:r>
              <a:rPr lang="en-US" dirty="0"/>
              <a:t>N</a:t>
            </a:r>
            <a:r>
              <a:rPr lang="en-US" dirty="0" smtClean="0"/>
              <a:t>urse </a:t>
            </a:r>
            <a:r>
              <a:rPr lang="en-US" dirty="0"/>
              <a:t>managers </a:t>
            </a:r>
            <a:r>
              <a:rPr lang="en-US" dirty="0" smtClean="0"/>
              <a:t>are responsible for teaching staff.</a:t>
            </a:r>
          </a:p>
          <a:p>
            <a:endParaRPr lang="en-US" dirty="0"/>
          </a:p>
          <a:p>
            <a:r>
              <a:rPr lang="en-US" dirty="0" smtClean="0"/>
              <a:t> Staff is expected to practice patient privacy at all times (Cady, 2005)</a:t>
            </a:r>
            <a:endParaRPr lang="en-US" dirty="0"/>
          </a:p>
        </p:txBody>
      </p:sp>
    </p:spTree>
    <p:extLst>
      <p:ext uri="{BB962C8B-B14F-4D97-AF65-F5344CB8AC3E}">
        <p14:creationId xmlns:p14="http://schemas.microsoft.com/office/powerpoint/2010/main" val="228714164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83880" cy="1051560"/>
          </a:xfrm>
        </p:spPr>
        <p:txBody>
          <a:bodyPr>
            <a:noAutofit/>
          </a:bodyPr>
          <a:lstStyle/>
          <a:p>
            <a:pPr algn="ctr"/>
            <a:r>
              <a:rPr lang="en-US" dirty="0" smtClean="0"/>
              <a:t>Conclusion</a:t>
            </a:r>
            <a:br>
              <a:rPr lang="en-US" dirty="0" smtClean="0"/>
            </a:br>
            <a:r>
              <a:rPr lang="en-US" dirty="0" smtClean="0"/>
              <a:t> Questions to ponder</a:t>
            </a:r>
            <a:endParaRPr lang="en-US" dirty="0"/>
          </a:p>
        </p:txBody>
      </p:sp>
      <p:sp>
        <p:nvSpPr>
          <p:cNvPr id="3" name="Content Placeholder 2"/>
          <p:cNvSpPr>
            <a:spLocks noGrp="1"/>
          </p:cNvSpPr>
          <p:nvPr>
            <p:ph idx="1"/>
          </p:nvPr>
        </p:nvSpPr>
        <p:spPr>
          <a:xfrm>
            <a:off x="304800" y="1371600"/>
            <a:ext cx="8183880" cy="4876800"/>
          </a:xfrm>
        </p:spPr>
        <p:txBody>
          <a:bodyPr>
            <a:normAutofit/>
          </a:bodyPr>
          <a:lstStyle/>
          <a:p>
            <a:pPr lvl="0"/>
            <a:r>
              <a:rPr lang="en-US" dirty="0" smtClean="0"/>
              <a:t>Can a patient see </a:t>
            </a:r>
            <a:r>
              <a:rPr lang="en-US" dirty="0"/>
              <a:t>or get a copy of your medical </a:t>
            </a:r>
            <a:r>
              <a:rPr lang="en-US" dirty="0" smtClean="0"/>
              <a:t>records?</a:t>
            </a:r>
          </a:p>
          <a:p>
            <a:pPr lvl="0"/>
            <a:endParaRPr lang="en-US" dirty="0"/>
          </a:p>
          <a:p>
            <a:pPr lvl="0"/>
            <a:r>
              <a:rPr lang="en-US" dirty="0" smtClean="0"/>
              <a:t>Can a patient request that </a:t>
            </a:r>
            <a:r>
              <a:rPr lang="en-US" dirty="0"/>
              <a:t>any mistakes </a:t>
            </a:r>
            <a:r>
              <a:rPr lang="en-US" dirty="0" smtClean="0"/>
              <a:t>be corrected?</a:t>
            </a:r>
          </a:p>
          <a:p>
            <a:pPr marL="0" lvl="0" indent="0">
              <a:buNone/>
            </a:pPr>
            <a:endParaRPr lang="en-US" dirty="0"/>
          </a:p>
          <a:p>
            <a:pPr lvl="0"/>
            <a:r>
              <a:rPr lang="en-US" dirty="0" smtClean="0"/>
              <a:t>Can a patient file </a:t>
            </a:r>
            <a:r>
              <a:rPr lang="en-US" dirty="0"/>
              <a:t>a complaint if </a:t>
            </a:r>
            <a:r>
              <a:rPr lang="en-US" dirty="0" smtClean="0"/>
              <a:t>they </a:t>
            </a:r>
            <a:r>
              <a:rPr lang="en-US" dirty="0"/>
              <a:t>think any of these rights have been </a:t>
            </a:r>
            <a:r>
              <a:rPr lang="en-US" dirty="0" smtClean="0"/>
              <a:t>violated? (</a:t>
            </a:r>
            <a:r>
              <a:rPr lang="en-US" dirty="0"/>
              <a:t>US Department of Human Services, 2013)</a:t>
            </a:r>
          </a:p>
          <a:p>
            <a:endParaRPr lang="en-US" dirty="0"/>
          </a:p>
        </p:txBody>
      </p:sp>
    </p:spTree>
    <p:extLst>
      <p:ext uri="{BB962C8B-B14F-4D97-AF65-F5344CB8AC3E}">
        <p14:creationId xmlns:p14="http://schemas.microsoft.com/office/powerpoint/2010/main" val="6628623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25780"/>
            <a:ext cx="8183880" cy="105156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304800" y="762000"/>
            <a:ext cx="8183880" cy="5334000"/>
          </a:xfrm>
        </p:spPr>
        <p:txBody>
          <a:bodyPr>
            <a:normAutofit fontScale="85000" lnSpcReduction="20000"/>
          </a:bodyPr>
          <a:lstStyle/>
          <a:p>
            <a:pPr marL="0" indent="0">
              <a:buNone/>
            </a:pPr>
            <a:r>
              <a:rPr lang="en-US" dirty="0"/>
              <a:t>American Cancer Society (2013). Bill of Rights. </a:t>
            </a:r>
            <a:r>
              <a:rPr lang="en-US" dirty="0" smtClean="0"/>
              <a:t> 	Retrieved </a:t>
            </a:r>
            <a:r>
              <a:rPr lang="en-US" dirty="0"/>
              <a:t>on October, 13</a:t>
            </a:r>
            <a:r>
              <a:rPr lang="en-US" baseline="30000" dirty="0"/>
              <a:t>th</a:t>
            </a:r>
            <a:r>
              <a:rPr lang="en-US" dirty="0"/>
              <a:t>   2013 from </a:t>
            </a:r>
          </a:p>
          <a:p>
            <a:pPr marL="0" indent="0">
              <a:buNone/>
            </a:pPr>
            <a:r>
              <a:rPr lang="en-US" dirty="0" smtClean="0"/>
              <a:t>	</a:t>
            </a:r>
            <a:r>
              <a:rPr lang="en-US" dirty="0" smtClean="0">
                <a:hlinkClick r:id="rId2"/>
              </a:rPr>
              <a:t>http</a:t>
            </a:r>
            <a:r>
              <a:rPr lang="en-US" dirty="0">
                <a:hlinkClick r:id="rId2"/>
              </a:rPr>
              <a:t>://</a:t>
            </a:r>
            <a:r>
              <a:rPr lang="en-US" dirty="0" smtClean="0">
                <a:hlinkClick r:id="rId2"/>
              </a:rPr>
              <a:t>www.cancer.org/treatment/findingand</a:t>
            </a:r>
            <a:r>
              <a:rPr lang="en-US" dirty="0" smtClean="0"/>
              <a:t>	payingfortreatment/</a:t>
            </a:r>
            <a:r>
              <a:rPr lang="en-US" dirty="0" err="1" smtClean="0"/>
              <a:t>understandingfinancialan</a:t>
            </a:r>
            <a:r>
              <a:rPr lang="en-US" dirty="0" smtClean="0"/>
              <a:t>	</a:t>
            </a:r>
            <a:r>
              <a:rPr lang="en-US" dirty="0" err="1" smtClean="0"/>
              <a:t>dlegal</a:t>
            </a:r>
            <a:endParaRPr lang="en-US" dirty="0"/>
          </a:p>
          <a:p>
            <a:endParaRPr lang="en-US" dirty="0" smtClean="0"/>
          </a:p>
          <a:p>
            <a:pPr marL="0" indent="0">
              <a:buNone/>
            </a:pPr>
            <a:r>
              <a:rPr lang="en-US" dirty="0" smtClean="0"/>
              <a:t>Cady</a:t>
            </a:r>
            <a:r>
              <a:rPr lang="en-US" dirty="0"/>
              <a:t>, R. (2013). A Review of Basic Patient Rights </a:t>
            </a:r>
            <a:r>
              <a:rPr lang="en-US" dirty="0" smtClean="0"/>
              <a:t>	in </a:t>
            </a:r>
            <a:r>
              <a:rPr lang="en-US" dirty="0"/>
              <a:t>Psychiatric Care. ONA's Healthcare Law</a:t>
            </a:r>
            <a:r>
              <a:rPr lang="en-US" dirty="0" smtClean="0"/>
              <a:t>, 	Ethics</a:t>
            </a:r>
            <a:r>
              <a:rPr lang="en-US" dirty="0"/>
              <a:t>, and Regulation. Nursing Center</a:t>
            </a:r>
            <a:r>
              <a:rPr lang="en-US" dirty="0" smtClean="0"/>
              <a:t>.</a:t>
            </a:r>
          </a:p>
          <a:p>
            <a:pPr marL="0" indent="0">
              <a:buNone/>
            </a:pPr>
            <a:endParaRPr lang="en-US" dirty="0"/>
          </a:p>
          <a:p>
            <a:pPr marL="0" indent="0">
              <a:buNone/>
            </a:pPr>
            <a:r>
              <a:rPr lang="en-US" dirty="0" smtClean="0"/>
              <a:t>United States </a:t>
            </a:r>
            <a:r>
              <a:rPr lang="en-US" dirty="0"/>
              <a:t>Department of Human </a:t>
            </a:r>
            <a:r>
              <a:rPr lang="en-US" dirty="0" smtClean="0"/>
              <a:t>Resources. 	Privacy</a:t>
            </a:r>
            <a:r>
              <a:rPr lang="en-US" dirty="0"/>
              <a:t>, Security, and Electronic Health </a:t>
            </a:r>
          </a:p>
          <a:p>
            <a:pPr marL="0" indent="0">
              <a:buNone/>
            </a:pPr>
            <a:r>
              <a:rPr lang="en-US" dirty="0" smtClean="0"/>
              <a:t>	Records</a:t>
            </a:r>
            <a:r>
              <a:rPr lang="en-US" dirty="0"/>
              <a:t>. Retrieved on October, 13th   2013 </a:t>
            </a:r>
            <a:r>
              <a:rPr lang="en-US" dirty="0" smtClean="0"/>
              <a:t>	from  </a:t>
            </a:r>
            <a:r>
              <a:rPr lang="en-US" u="sng" dirty="0">
                <a:hlinkClick r:id="rId3"/>
              </a:rPr>
              <a:t>http://</a:t>
            </a:r>
            <a:r>
              <a:rPr lang="en-US" u="sng" dirty="0" smtClean="0">
                <a:hlinkClick r:id="rId3"/>
              </a:rPr>
              <a:t>www.healthit.gov/buzz-blog/privacy-and-security-of-ehrs/privacy-security-</a:t>
            </a:r>
            <a:r>
              <a:rPr lang="en-US" dirty="0" smtClean="0"/>
              <a:t>electronic-health-records</a:t>
            </a:r>
            <a:r>
              <a:rPr lang="en-US" dirty="0"/>
              <a:t>/</a:t>
            </a:r>
          </a:p>
          <a:p>
            <a:pPr marL="0" indent="0">
              <a:buNone/>
            </a:pPr>
            <a:endParaRPr lang="en-US" dirty="0"/>
          </a:p>
        </p:txBody>
      </p:sp>
    </p:spTree>
    <p:extLst>
      <p:ext uri="{BB962C8B-B14F-4D97-AF65-F5344CB8AC3E}">
        <p14:creationId xmlns:p14="http://schemas.microsoft.com/office/powerpoint/2010/main" val="13205318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138</TotalTime>
  <Words>377</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 Nursing: Patient Bill of Rights </vt:lpstr>
      <vt:lpstr>Outline</vt:lpstr>
      <vt:lpstr>Introduction</vt:lpstr>
      <vt:lpstr>Bill of Rights pertaining to Patient’s Privacy </vt:lpstr>
      <vt:lpstr>Bill of Rights pertaining to Patient’s Privacy </vt:lpstr>
      <vt:lpstr>Evidence based practice</vt:lpstr>
      <vt:lpstr>Conclusion  Questions to ponder</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Tonica</dc:creator>
  <cp:lastModifiedBy>Tonica</cp:lastModifiedBy>
  <cp:revision>9</cp:revision>
  <dcterms:created xsi:type="dcterms:W3CDTF">2013-10-14T02:28:25Z</dcterms:created>
  <dcterms:modified xsi:type="dcterms:W3CDTF">2013-10-14T23:56:00Z</dcterms:modified>
</cp:coreProperties>
</file>