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56" r:id="rId3"/>
    <p:sldId id="257" r:id="rId4"/>
    <p:sldId id="269" r:id="rId5"/>
    <p:sldId id="259" r:id="rId6"/>
    <p:sldId id="270" r:id="rId7"/>
    <p:sldId id="260" r:id="rId8"/>
    <p:sldId id="26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54" y="66"/>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DEAAE-DE55-45A3-A4F7-3874E0140D37}"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E4D23657-D1E8-4B22-974B-8DC90813F51B}">
      <dgm:prSet phldrT="[Text]"/>
      <dgm:spPr/>
      <dgm:t>
        <a:bodyPr/>
        <a:lstStyle/>
        <a:p>
          <a:r>
            <a:rPr lang="en-US" dirty="0" smtClean="0"/>
            <a:t>Gets  Along With Others</a:t>
          </a:r>
          <a:endParaRPr lang="en-US" dirty="0"/>
        </a:p>
      </dgm:t>
    </dgm:pt>
    <dgm:pt modelId="{89EF0911-2234-42D0-AEF3-7FADAFD12999}" type="parTrans" cxnId="{99F95D8E-A851-4953-A3C5-9BF7753ED9FA}">
      <dgm:prSet/>
      <dgm:spPr/>
      <dgm:t>
        <a:bodyPr/>
        <a:lstStyle/>
        <a:p>
          <a:endParaRPr lang="en-US"/>
        </a:p>
      </dgm:t>
    </dgm:pt>
    <dgm:pt modelId="{529487B0-19AA-4AAC-8F83-CF2C113EB84D}" type="sibTrans" cxnId="{99F95D8E-A851-4953-A3C5-9BF7753ED9FA}">
      <dgm:prSet/>
      <dgm:spPr/>
      <dgm:t>
        <a:bodyPr/>
        <a:lstStyle/>
        <a:p>
          <a:endParaRPr lang="en-US"/>
        </a:p>
      </dgm:t>
    </dgm:pt>
    <dgm:pt modelId="{EF034794-D109-40B6-8FA2-8971C3123AB6}">
      <dgm:prSet phldrT="[Text]"/>
      <dgm:spPr/>
      <dgm:t>
        <a:bodyPr/>
        <a:lstStyle/>
        <a:p>
          <a:r>
            <a:rPr lang="en-US" dirty="0" smtClean="0"/>
            <a:t>Sharing Items </a:t>
          </a:r>
          <a:endParaRPr lang="en-US" dirty="0"/>
        </a:p>
      </dgm:t>
    </dgm:pt>
    <dgm:pt modelId="{64D09C75-3D44-4CEF-9459-5C91DB44A9EA}" type="parTrans" cxnId="{80FF73C0-9BCD-436E-A85B-D6D7D322462C}">
      <dgm:prSet/>
      <dgm:spPr/>
      <dgm:t>
        <a:bodyPr/>
        <a:lstStyle/>
        <a:p>
          <a:endParaRPr lang="en-US"/>
        </a:p>
      </dgm:t>
    </dgm:pt>
    <dgm:pt modelId="{CDDFC891-FC62-4131-A642-2D94388BCCE2}" type="sibTrans" cxnId="{80FF73C0-9BCD-436E-A85B-D6D7D322462C}">
      <dgm:prSet/>
      <dgm:spPr/>
      <dgm:t>
        <a:bodyPr/>
        <a:lstStyle/>
        <a:p>
          <a:endParaRPr lang="en-US"/>
        </a:p>
      </dgm:t>
    </dgm:pt>
    <dgm:pt modelId="{15E11DBD-E9B5-4BCF-A56C-7AAE26CE30DC}">
      <dgm:prSet phldrT="[Text]"/>
      <dgm:spPr/>
      <dgm:t>
        <a:bodyPr/>
        <a:lstStyle/>
        <a:p>
          <a:r>
            <a:rPr lang="en-US" dirty="0" smtClean="0"/>
            <a:t>Taking Turns</a:t>
          </a:r>
          <a:endParaRPr lang="en-US" dirty="0"/>
        </a:p>
      </dgm:t>
    </dgm:pt>
    <dgm:pt modelId="{B7B43D5B-12E9-44B1-B818-4B50F6AD3C0A}" type="parTrans" cxnId="{5E0737F0-6DE4-4885-BC59-82E10D617E50}">
      <dgm:prSet/>
      <dgm:spPr/>
      <dgm:t>
        <a:bodyPr/>
        <a:lstStyle/>
        <a:p>
          <a:endParaRPr lang="en-US"/>
        </a:p>
      </dgm:t>
    </dgm:pt>
    <dgm:pt modelId="{329BDEDB-415B-4AB3-B964-E819D0C56DBB}" type="sibTrans" cxnId="{5E0737F0-6DE4-4885-BC59-82E10D617E50}">
      <dgm:prSet/>
      <dgm:spPr/>
      <dgm:t>
        <a:bodyPr/>
        <a:lstStyle/>
        <a:p>
          <a:endParaRPr lang="en-US"/>
        </a:p>
      </dgm:t>
    </dgm:pt>
    <dgm:pt modelId="{05F1A7D0-6E45-49DA-80B3-7FF4B8783E58}">
      <dgm:prSet phldrT="[Text]"/>
      <dgm:spPr/>
      <dgm:t>
        <a:bodyPr/>
        <a:lstStyle/>
        <a:p>
          <a:r>
            <a:rPr lang="en-US" dirty="0" smtClean="0"/>
            <a:t>Engage In Play</a:t>
          </a:r>
          <a:endParaRPr lang="en-US" dirty="0"/>
        </a:p>
      </dgm:t>
    </dgm:pt>
    <dgm:pt modelId="{3ECE110E-B07E-4F19-B2DF-3E42E99B2E8D}" type="parTrans" cxnId="{33A927E1-3C94-4A92-8DB3-42886008240C}">
      <dgm:prSet/>
      <dgm:spPr/>
      <dgm:t>
        <a:bodyPr/>
        <a:lstStyle/>
        <a:p>
          <a:endParaRPr lang="en-US"/>
        </a:p>
      </dgm:t>
    </dgm:pt>
    <dgm:pt modelId="{47B1D0F3-117D-4CE7-9037-3F5A4995054A}" type="sibTrans" cxnId="{33A927E1-3C94-4A92-8DB3-42886008240C}">
      <dgm:prSet/>
      <dgm:spPr/>
      <dgm:t>
        <a:bodyPr/>
        <a:lstStyle/>
        <a:p>
          <a:endParaRPr lang="en-US"/>
        </a:p>
      </dgm:t>
    </dgm:pt>
    <dgm:pt modelId="{4F456266-6E84-4A82-9101-64FB1A506B43}">
      <dgm:prSet phldrT="[Text]"/>
      <dgm:spPr/>
      <dgm:t>
        <a:bodyPr/>
        <a:lstStyle/>
        <a:p>
          <a:r>
            <a:rPr lang="en-US" dirty="0" smtClean="0"/>
            <a:t>Imitation</a:t>
          </a:r>
          <a:endParaRPr lang="en-US" dirty="0"/>
        </a:p>
      </dgm:t>
    </dgm:pt>
    <dgm:pt modelId="{DA7C591A-2506-4A5C-A877-E8D2778D5DDF}" type="parTrans" cxnId="{D77E7512-B51D-4538-A3A7-6D43C2D49519}">
      <dgm:prSet/>
      <dgm:spPr/>
      <dgm:t>
        <a:bodyPr/>
        <a:lstStyle/>
        <a:p>
          <a:endParaRPr lang="en-US"/>
        </a:p>
      </dgm:t>
    </dgm:pt>
    <dgm:pt modelId="{61F6B937-9E0C-4E06-8227-487677F7CF50}" type="sibTrans" cxnId="{D77E7512-B51D-4538-A3A7-6D43C2D49519}">
      <dgm:prSet/>
      <dgm:spPr/>
      <dgm:t>
        <a:bodyPr/>
        <a:lstStyle/>
        <a:p>
          <a:endParaRPr lang="en-US"/>
        </a:p>
      </dgm:t>
    </dgm:pt>
    <dgm:pt modelId="{778AA374-0E17-4AEA-8EB6-0C342D57D8D8}">
      <dgm:prSet phldrT="[Text]"/>
      <dgm:spPr/>
      <dgm:t>
        <a:bodyPr/>
        <a:lstStyle/>
        <a:p>
          <a:endParaRPr lang="en-US" dirty="0"/>
        </a:p>
      </dgm:t>
    </dgm:pt>
    <dgm:pt modelId="{1A604594-E883-4DA9-8A2A-16DFACE8640A}" type="sibTrans" cxnId="{6F55886F-2AC8-4F4F-B328-821CB3A2117B}">
      <dgm:prSet/>
      <dgm:spPr/>
      <dgm:t>
        <a:bodyPr/>
        <a:lstStyle/>
        <a:p>
          <a:endParaRPr lang="en-US"/>
        </a:p>
      </dgm:t>
    </dgm:pt>
    <dgm:pt modelId="{5E28F01D-9664-415C-A0CD-EBFDAB29426C}" type="parTrans" cxnId="{6F55886F-2AC8-4F4F-B328-821CB3A2117B}">
      <dgm:prSet/>
      <dgm:spPr/>
      <dgm:t>
        <a:bodyPr/>
        <a:lstStyle/>
        <a:p>
          <a:endParaRPr lang="en-US"/>
        </a:p>
      </dgm:t>
    </dgm:pt>
    <dgm:pt modelId="{EB3CB291-E23A-4667-A32E-A640A76557A1}" type="pres">
      <dgm:prSet presAssocID="{41DDEAAE-DE55-45A3-A4F7-3874E0140D37}" presName="rootnode" presStyleCnt="0">
        <dgm:presLayoutVars>
          <dgm:chMax/>
          <dgm:chPref/>
          <dgm:dir/>
          <dgm:animLvl val="lvl"/>
        </dgm:presLayoutVars>
      </dgm:prSet>
      <dgm:spPr/>
      <dgm:t>
        <a:bodyPr/>
        <a:lstStyle/>
        <a:p>
          <a:endParaRPr lang="en-US"/>
        </a:p>
      </dgm:t>
    </dgm:pt>
    <dgm:pt modelId="{01035298-0CF7-4145-8EE2-24DBFEAF33BB}" type="pres">
      <dgm:prSet presAssocID="{E4D23657-D1E8-4B22-974B-8DC90813F51B}" presName="composite" presStyleCnt="0"/>
      <dgm:spPr/>
    </dgm:pt>
    <dgm:pt modelId="{21E1F518-1190-4883-914B-1FB66E6D3A63}" type="pres">
      <dgm:prSet presAssocID="{E4D23657-D1E8-4B22-974B-8DC90813F51B}" presName="LShape" presStyleLbl="alignNode1" presStyleIdx="0" presStyleCnt="11"/>
      <dgm:spPr/>
    </dgm:pt>
    <dgm:pt modelId="{80B372F1-8EF3-4532-ACC6-E65E1D63ACA2}" type="pres">
      <dgm:prSet presAssocID="{E4D23657-D1E8-4B22-974B-8DC90813F51B}" presName="ParentText" presStyleLbl="revTx" presStyleIdx="0" presStyleCnt="6">
        <dgm:presLayoutVars>
          <dgm:chMax val="0"/>
          <dgm:chPref val="0"/>
          <dgm:bulletEnabled val="1"/>
        </dgm:presLayoutVars>
      </dgm:prSet>
      <dgm:spPr/>
      <dgm:t>
        <a:bodyPr/>
        <a:lstStyle/>
        <a:p>
          <a:endParaRPr lang="en-US"/>
        </a:p>
      </dgm:t>
    </dgm:pt>
    <dgm:pt modelId="{B746139E-4627-4CCC-9299-5653D77ED24D}" type="pres">
      <dgm:prSet presAssocID="{E4D23657-D1E8-4B22-974B-8DC90813F51B}" presName="Triangle" presStyleLbl="alignNode1" presStyleIdx="1" presStyleCnt="11"/>
      <dgm:spPr/>
    </dgm:pt>
    <dgm:pt modelId="{780BC64D-2F67-498A-99F6-7EB28080D705}" type="pres">
      <dgm:prSet presAssocID="{529487B0-19AA-4AAC-8F83-CF2C113EB84D}" presName="sibTrans" presStyleCnt="0"/>
      <dgm:spPr/>
    </dgm:pt>
    <dgm:pt modelId="{68E230FA-2656-4C78-B827-58AFD214F445}" type="pres">
      <dgm:prSet presAssocID="{529487B0-19AA-4AAC-8F83-CF2C113EB84D}" presName="space" presStyleCnt="0"/>
      <dgm:spPr/>
    </dgm:pt>
    <dgm:pt modelId="{B07824BD-C1CB-4098-8E38-D3E1F721DF31}" type="pres">
      <dgm:prSet presAssocID="{EF034794-D109-40B6-8FA2-8971C3123AB6}" presName="composite" presStyleCnt="0"/>
      <dgm:spPr/>
    </dgm:pt>
    <dgm:pt modelId="{85769F8C-5820-4CB5-B01D-69A648973D8F}" type="pres">
      <dgm:prSet presAssocID="{EF034794-D109-40B6-8FA2-8971C3123AB6}" presName="LShape" presStyleLbl="alignNode1" presStyleIdx="2" presStyleCnt="11"/>
      <dgm:spPr/>
    </dgm:pt>
    <dgm:pt modelId="{18F7A15A-3ED1-4A32-B700-36B8D6BBE441}" type="pres">
      <dgm:prSet presAssocID="{EF034794-D109-40B6-8FA2-8971C3123AB6}" presName="ParentText" presStyleLbl="revTx" presStyleIdx="1" presStyleCnt="6">
        <dgm:presLayoutVars>
          <dgm:chMax val="0"/>
          <dgm:chPref val="0"/>
          <dgm:bulletEnabled val="1"/>
        </dgm:presLayoutVars>
      </dgm:prSet>
      <dgm:spPr/>
      <dgm:t>
        <a:bodyPr/>
        <a:lstStyle/>
        <a:p>
          <a:endParaRPr lang="en-US"/>
        </a:p>
      </dgm:t>
    </dgm:pt>
    <dgm:pt modelId="{F6F2BEFC-1674-4E8D-98FF-DE4432BB887C}" type="pres">
      <dgm:prSet presAssocID="{EF034794-D109-40B6-8FA2-8971C3123AB6}" presName="Triangle" presStyleLbl="alignNode1" presStyleIdx="3" presStyleCnt="11"/>
      <dgm:spPr/>
    </dgm:pt>
    <dgm:pt modelId="{E26373E0-D095-405B-9F4A-CC7FBB5BEBD2}" type="pres">
      <dgm:prSet presAssocID="{CDDFC891-FC62-4131-A642-2D94388BCCE2}" presName="sibTrans" presStyleCnt="0"/>
      <dgm:spPr/>
    </dgm:pt>
    <dgm:pt modelId="{8B10941C-73F0-477C-9F3D-EB0A4525ACBE}" type="pres">
      <dgm:prSet presAssocID="{CDDFC891-FC62-4131-A642-2D94388BCCE2}" presName="space" presStyleCnt="0"/>
      <dgm:spPr/>
    </dgm:pt>
    <dgm:pt modelId="{DF2F85E9-6BAE-40EA-8F18-DAFCA3EFFB69}" type="pres">
      <dgm:prSet presAssocID="{15E11DBD-E9B5-4BCF-A56C-7AAE26CE30DC}" presName="composite" presStyleCnt="0"/>
      <dgm:spPr/>
    </dgm:pt>
    <dgm:pt modelId="{A5E67CF4-39ED-4CC8-A27F-E45EA5D3AC44}" type="pres">
      <dgm:prSet presAssocID="{15E11DBD-E9B5-4BCF-A56C-7AAE26CE30DC}" presName="LShape" presStyleLbl="alignNode1" presStyleIdx="4" presStyleCnt="11"/>
      <dgm:spPr/>
    </dgm:pt>
    <dgm:pt modelId="{F0124EB5-2136-46F3-B2F4-41A5196C24A0}" type="pres">
      <dgm:prSet presAssocID="{15E11DBD-E9B5-4BCF-A56C-7AAE26CE30DC}" presName="ParentText" presStyleLbl="revTx" presStyleIdx="2" presStyleCnt="6">
        <dgm:presLayoutVars>
          <dgm:chMax val="0"/>
          <dgm:chPref val="0"/>
          <dgm:bulletEnabled val="1"/>
        </dgm:presLayoutVars>
      </dgm:prSet>
      <dgm:spPr/>
      <dgm:t>
        <a:bodyPr/>
        <a:lstStyle/>
        <a:p>
          <a:endParaRPr lang="en-US"/>
        </a:p>
      </dgm:t>
    </dgm:pt>
    <dgm:pt modelId="{D5E82CFA-3F05-41CB-A66C-3A904CCE06CE}" type="pres">
      <dgm:prSet presAssocID="{15E11DBD-E9B5-4BCF-A56C-7AAE26CE30DC}" presName="Triangle" presStyleLbl="alignNode1" presStyleIdx="5" presStyleCnt="11"/>
      <dgm:spPr/>
    </dgm:pt>
    <dgm:pt modelId="{F5574CB1-AC1C-4773-A4A7-C4CE14EF6374}" type="pres">
      <dgm:prSet presAssocID="{329BDEDB-415B-4AB3-B964-E819D0C56DBB}" presName="sibTrans" presStyleCnt="0"/>
      <dgm:spPr/>
    </dgm:pt>
    <dgm:pt modelId="{14FCF07D-F999-4928-B62C-1135C3080FD1}" type="pres">
      <dgm:prSet presAssocID="{329BDEDB-415B-4AB3-B964-E819D0C56DBB}" presName="space" presStyleCnt="0"/>
      <dgm:spPr/>
    </dgm:pt>
    <dgm:pt modelId="{2489F161-D1CF-4A3D-8E95-6382395DC25B}" type="pres">
      <dgm:prSet presAssocID="{778AA374-0E17-4AEA-8EB6-0C342D57D8D8}" presName="composite" presStyleCnt="0"/>
      <dgm:spPr/>
    </dgm:pt>
    <dgm:pt modelId="{06EAFCDC-2041-4C37-BE64-7627BAA16382}" type="pres">
      <dgm:prSet presAssocID="{778AA374-0E17-4AEA-8EB6-0C342D57D8D8}" presName="LShape" presStyleLbl="alignNode1" presStyleIdx="6" presStyleCnt="11"/>
      <dgm:spPr/>
      <dgm:t>
        <a:bodyPr/>
        <a:lstStyle/>
        <a:p>
          <a:endParaRPr lang="en-US"/>
        </a:p>
      </dgm:t>
    </dgm:pt>
    <dgm:pt modelId="{AFC6068B-131B-444D-AF53-A5A2A6DC9AE7}" type="pres">
      <dgm:prSet presAssocID="{778AA374-0E17-4AEA-8EB6-0C342D57D8D8}" presName="ParentText" presStyleLbl="revTx" presStyleIdx="3" presStyleCnt="6">
        <dgm:presLayoutVars>
          <dgm:chMax val="0"/>
          <dgm:chPref val="0"/>
          <dgm:bulletEnabled val="1"/>
        </dgm:presLayoutVars>
      </dgm:prSet>
      <dgm:spPr/>
      <dgm:t>
        <a:bodyPr/>
        <a:lstStyle/>
        <a:p>
          <a:endParaRPr lang="en-US"/>
        </a:p>
      </dgm:t>
    </dgm:pt>
    <dgm:pt modelId="{F62C0D9F-BF11-4D63-A28B-80FA21343A28}" type="pres">
      <dgm:prSet presAssocID="{778AA374-0E17-4AEA-8EB6-0C342D57D8D8}" presName="Triangle" presStyleLbl="alignNode1" presStyleIdx="7" presStyleCnt="11"/>
      <dgm:spPr/>
    </dgm:pt>
    <dgm:pt modelId="{F5EC4F6A-2B4F-420C-9BEA-A14EFB832731}" type="pres">
      <dgm:prSet presAssocID="{1A604594-E883-4DA9-8A2A-16DFACE8640A}" presName="sibTrans" presStyleCnt="0"/>
      <dgm:spPr/>
    </dgm:pt>
    <dgm:pt modelId="{41DC2B0B-BD37-48C1-BB85-7F75AC60BB5F}" type="pres">
      <dgm:prSet presAssocID="{1A604594-E883-4DA9-8A2A-16DFACE8640A}" presName="space" presStyleCnt="0"/>
      <dgm:spPr/>
    </dgm:pt>
    <dgm:pt modelId="{D2C6C114-9E17-4E64-9FCF-9C4365FE25B7}" type="pres">
      <dgm:prSet presAssocID="{05F1A7D0-6E45-49DA-80B3-7FF4B8783E58}" presName="composite" presStyleCnt="0"/>
      <dgm:spPr/>
    </dgm:pt>
    <dgm:pt modelId="{BA06DEFD-3E20-41CA-8CC7-585BE7A02A00}" type="pres">
      <dgm:prSet presAssocID="{05F1A7D0-6E45-49DA-80B3-7FF4B8783E58}" presName="LShape" presStyleLbl="alignNode1" presStyleIdx="8" presStyleCnt="11"/>
      <dgm:spPr/>
    </dgm:pt>
    <dgm:pt modelId="{D81336A4-814F-45EF-B582-2466B0D2E2A7}" type="pres">
      <dgm:prSet presAssocID="{05F1A7D0-6E45-49DA-80B3-7FF4B8783E58}" presName="ParentText" presStyleLbl="revTx" presStyleIdx="4" presStyleCnt="6">
        <dgm:presLayoutVars>
          <dgm:chMax val="0"/>
          <dgm:chPref val="0"/>
          <dgm:bulletEnabled val="1"/>
        </dgm:presLayoutVars>
      </dgm:prSet>
      <dgm:spPr/>
      <dgm:t>
        <a:bodyPr/>
        <a:lstStyle/>
        <a:p>
          <a:endParaRPr lang="en-US"/>
        </a:p>
      </dgm:t>
    </dgm:pt>
    <dgm:pt modelId="{BCFA6424-9974-4EEB-B832-C09AF346C75D}" type="pres">
      <dgm:prSet presAssocID="{05F1A7D0-6E45-49DA-80B3-7FF4B8783E58}" presName="Triangle" presStyleLbl="alignNode1" presStyleIdx="9" presStyleCnt="11"/>
      <dgm:spPr/>
    </dgm:pt>
    <dgm:pt modelId="{87EC2316-2C3F-46F0-AA00-FCCEEEA0024A}" type="pres">
      <dgm:prSet presAssocID="{47B1D0F3-117D-4CE7-9037-3F5A4995054A}" presName="sibTrans" presStyleCnt="0"/>
      <dgm:spPr/>
    </dgm:pt>
    <dgm:pt modelId="{A181A8B9-C23F-4370-B8D5-098C867E73B1}" type="pres">
      <dgm:prSet presAssocID="{47B1D0F3-117D-4CE7-9037-3F5A4995054A}" presName="space" presStyleCnt="0"/>
      <dgm:spPr/>
    </dgm:pt>
    <dgm:pt modelId="{89AC5A95-3124-4BE5-B350-A0F5DBAEC7CF}" type="pres">
      <dgm:prSet presAssocID="{4F456266-6E84-4A82-9101-64FB1A506B43}" presName="composite" presStyleCnt="0"/>
      <dgm:spPr/>
    </dgm:pt>
    <dgm:pt modelId="{08989E18-0C30-4E8F-889C-04A6D54A0A11}" type="pres">
      <dgm:prSet presAssocID="{4F456266-6E84-4A82-9101-64FB1A506B43}" presName="LShape" presStyleLbl="alignNode1" presStyleIdx="10" presStyleCnt="11" custLinFactX="-100000" custLinFactNeighborX="-121752" custLinFactNeighborY="90629"/>
      <dgm:spPr/>
    </dgm:pt>
    <dgm:pt modelId="{B59694FE-C647-4456-9816-60C5E2AB531B}" type="pres">
      <dgm:prSet presAssocID="{4F456266-6E84-4A82-9101-64FB1A506B43}" presName="ParentText" presStyleLbl="revTx" presStyleIdx="5" presStyleCnt="6" custLinFactX="-100000" custLinFactNeighborX="-141316" custLinFactNeighborY="72512">
        <dgm:presLayoutVars>
          <dgm:chMax val="0"/>
          <dgm:chPref val="0"/>
          <dgm:bulletEnabled val="1"/>
        </dgm:presLayoutVars>
      </dgm:prSet>
      <dgm:spPr/>
      <dgm:t>
        <a:bodyPr/>
        <a:lstStyle/>
        <a:p>
          <a:endParaRPr lang="en-US"/>
        </a:p>
      </dgm:t>
    </dgm:pt>
  </dgm:ptLst>
  <dgm:cxnLst>
    <dgm:cxn modelId="{686E8776-31B9-4547-B165-83B2470E83E1}" type="presOf" srcId="{778AA374-0E17-4AEA-8EB6-0C342D57D8D8}" destId="{AFC6068B-131B-444D-AF53-A5A2A6DC9AE7}" srcOrd="0" destOrd="0" presId="urn:microsoft.com/office/officeart/2009/3/layout/StepUpProcess"/>
    <dgm:cxn modelId="{D77E7512-B51D-4538-A3A7-6D43C2D49519}" srcId="{41DDEAAE-DE55-45A3-A4F7-3874E0140D37}" destId="{4F456266-6E84-4A82-9101-64FB1A506B43}" srcOrd="5" destOrd="0" parTransId="{DA7C591A-2506-4A5C-A877-E8D2778D5DDF}" sibTransId="{61F6B937-9E0C-4E06-8227-487677F7CF50}"/>
    <dgm:cxn modelId="{6F55886F-2AC8-4F4F-B328-821CB3A2117B}" srcId="{41DDEAAE-DE55-45A3-A4F7-3874E0140D37}" destId="{778AA374-0E17-4AEA-8EB6-0C342D57D8D8}" srcOrd="3" destOrd="0" parTransId="{5E28F01D-9664-415C-A0CD-EBFDAB29426C}" sibTransId="{1A604594-E883-4DA9-8A2A-16DFACE8640A}"/>
    <dgm:cxn modelId="{144D3C17-9BB9-4853-A637-BAE8CE37705E}" type="presOf" srcId="{EF034794-D109-40B6-8FA2-8971C3123AB6}" destId="{18F7A15A-3ED1-4A32-B700-36B8D6BBE441}" srcOrd="0" destOrd="0" presId="urn:microsoft.com/office/officeart/2009/3/layout/StepUpProcess"/>
    <dgm:cxn modelId="{A98402AF-AFAB-470F-9C97-EF1C509D8499}" type="presOf" srcId="{15E11DBD-E9B5-4BCF-A56C-7AAE26CE30DC}" destId="{F0124EB5-2136-46F3-B2F4-41A5196C24A0}" srcOrd="0" destOrd="0" presId="urn:microsoft.com/office/officeart/2009/3/layout/StepUpProcess"/>
    <dgm:cxn modelId="{33A927E1-3C94-4A92-8DB3-42886008240C}" srcId="{41DDEAAE-DE55-45A3-A4F7-3874E0140D37}" destId="{05F1A7D0-6E45-49DA-80B3-7FF4B8783E58}" srcOrd="4" destOrd="0" parTransId="{3ECE110E-B07E-4F19-B2DF-3E42E99B2E8D}" sibTransId="{47B1D0F3-117D-4CE7-9037-3F5A4995054A}"/>
    <dgm:cxn modelId="{80FF73C0-9BCD-436E-A85B-D6D7D322462C}" srcId="{41DDEAAE-DE55-45A3-A4F7-3874E0140D37}" destId="{EF034794-D109-40B6-8FA2-8971C3123AB6}" srcOrd="1" destOrd="0" parTransId="{64D09C75-3D44-4CEF-9459-5C91DB44A9EA}" sibTransId="{CDDFC891-FC62-4131-A642-2D94388BCCE2}"/>
    <dgm:cxn modelId="{B9285067-C906-4FDE-AAAC-9EE99F7669E3}" type="presOf" srcId="{E4D23657-D1E8-4B22-974B-8DC90813F51B}" destId="{80B372F1-8EF3-4532-ACC6-E65E1D63ACA2}" srcOrd="0" destOrd="0" presId="urn:microsoft.com/office/officeart/2009/3/layout/StepUpProcess"/>
    <dgm:cxn modelId="{6178317C-4B4F-4FC5-8AC2-7ABBDA27CE1F}" type="presOf" srcId="{05F1A7D0-6E45-49DA-80B3-7FF4B8783E58}" destId="{D81336A4-814F-45EF-B582-2466B0D2E2A7}" srcOrd="0" destOrd="0" presId="urn:microsoft.com/office/officeart/2009/3/layout/StepUpProcess"/>
    <dgm:cxn modelId="{773BB98E-D363-40A7-8BEB-D923B06B99AD}" type="presOf" srcId="{4F456266-6E84-4A82-9101-64FB1A506B43}" destId="{B59694FE-C647-4456-9816-60C5E2AB531B}" srcOrd="0" destOrd="0" presId="urn:microsoft.com/office/officeart/2009/3/layout/StepUpProcess"/>
    <dgm:cxn modelId="{5E0737F0-6DE4-4885-BC59-82E10D617E50}" srcId="{41DDEAAE-DE55-45A3-A4F7-3874E0140D37}" destId="{15E11DBD-E9B5-4BCF-A56C-7AAE26CE30DC}" srcOrd="2" destOrd="0" parTransId="{B7B43D5B-12E9-44B1-B818-4B50F6AD3C0A}" sibTransId="{329BDEDB-415B-4AB3-B964-E819D0C56DBB}"/>
    <dgm:cxn modelId="{99F95D8E-A851-4953-A3C5-9BF7753ED9FA}" srcId="{41DDEAAE-DE55-45A3-A4F7-3874E0140D37}" destId="{E4D23657-D1E8-4B22-974B-8DC90813F51B}" srcOrd="0" destOrd="0" parTransId="{89EF0911-2234-42D0-AEF3-7FADAFD12999}" sibTransId="{529487B0-19AA-4AAC-8F83-CF2C113EB84D}"/>
    <dgm:cxn modelId="{2607AFFA-E9F8-4160-9AE4-19F4DB2B71C9}" type="presOf" srcId="{41DDEAAE-DE55-45A3-A4F7-3874E0140D37}" destId="{EB3CB291-E23A-4667-A32E-A640A76557A1}" srcOrd="0" destOrd="0" presId="urn:microsoft.com/office/officeart/2009/3/layout/StepUpProcess"/>
    <dgm:cxn modelId="{D3BFF791-8D8E-4FBF-9F59-1FB887121875}" type="presParOf" srcId="{EB3CB291-E23A-4667-A32E-A640A76557A1}" destId="{01035298-0CF7-4145-8EE2-24DBFEAF33BB}" srcOrd="0" destOrd="0" presId="urn:microsoft.com/office/officeart/2009/3/layout/StepUpProcess"/>
    <dgm:cxn modelId="{AFA2BCAD-2F0B-4C3E-86A6-55A260AD16B0}" type="presParOf" srcId="{01035298-0CF7-4145-8EE2-24DBFEAF33BB}" destId="{21E1F518-1190-4883-914B-1FB66E6D3A63}" srcOrd="0" destOrd="0" presId="urn:microsoft.com/office/officeart/2009/3/layout/StepUpProcess"/>
    <dgm:cxn modelId="{AF2B8620-9DC0-4A87-9014-D45C2D1F8B38}" type="presParOf" srcId="{01035298-0CF7-4145-8EE2-24DBFEAF33BB}" destId="{80B372F1-8EF3-4532-ACC6-E65E1D63ACA2}" srcOrd="1" destOrd="0" presId="urn:microsoft.com/office/officeart/2009/3/layout/StepUpProcess"/>
    <dgm:cxn modelId="{4AA5420E-C2A1-4D24-A1DA-DA9E7976427D}" type="presParOf" srcId="{01035298-0CF7-4145-8EE2-24DBFEAF33BB}" destId="{B746139E-4627-4CCC-9299-5653D77ED24D}" srcOrd="2" destOrd="0" presId="urn:microsoft.com/office/officeart/2009/3/layout/StepUpProcess"/>
    <dgm:cxn modelId="{C3204B2A-D9EE-439E-BA61-A2C860BFF519}" type="presParOf" srcId="{EB3CB291-E23A-4667-A32E-A640A76557A1}" destId="{780BC64D-2F67-498A-99F6-7EB28080D705}" srcOrd="1" destOrd="0" presId="urn:microsoft.com/office/officeart/2009/3/layout/StepUpProcess"/>
    <dgm:cxn modelId="{49AEC91A-7C1D-4222-94BA-4D738F2D6C79}" type="presParOf" srcId="{780BC64D-2F67-498A-99F6-7EB28080D705}" destId="{68E230FA-2656-4C78-B827-58AFD214F445}" srcOrd="0" destOrd="0" presId="urn:microsoft.com/office/officeart/2009/3/layout/StepUpProcess"/>
    <dgm:cxn modelId="{B3ADA2AF-BE62-4C22-84A1-F4C5043918A4}" type="presParOf" srcId="{EB3CB291-E23A-4667-A32E-A640A76557A1}" destId="{B07824BD-C1CB-4098-8E38-D3E1F721DF31}" srcOrd="2" destOrd="0" presId="urn:microsoft.com/office/officeart/2009/3/layout/StepUpProcess"/>
    <dgm:cxn modelId="{D55AC698-F4A8-404D-94F4-78DB0A0637AF}" type="presParOf" srcId="{B07824BD-C1CB-4098-8E38-D3E1F721DF31}" destId="{85769F8C-5820-4CB5-B01D-69A648973D8F}" srcOrd="0" destOrd="0" presId="urn:microsoft.com/office/officeart/2009/3/layout/StepUpProcess"/>
    <dgm:cxn modelId="{6DF3D3A6-F203-4587-9E47-85B7CF8CB3D6}" type="presParOf" srcId="{B07824BD-C1CB-4098-8E38-D3E1F721DF31}" destId="{18F7A15A-3ED1-4A32-B700-36B8D6BBE441}" srcOrd="1" destOrd="0" presId="urn:microsoft.com/office/officeart/2009/3/layout/StepUpProcess"/>
    <dgm:cxn modelId="{B0900791-DD10-486B-8501-E09AD6094101}" type="presParOf" srcId="{B07824BD-C1CB-4098-8E38-D3E1F721DF31}" destId="{F6F2BEFC-1674-4E8D-98FF-DE4432BB887C}" srcOrd="2" destOrd="0" presId="urn:microsoft.com/office/officeart/2009/3/layout/StepUpProcess"/>
    <dgm:cxn modelId="{3EE6A66E-230B-46C6-B833-F1FB7D9677BB}" type="presParOf" srcId="{EB3CB291-E23A-4667-A32E-A640A76557A1}" destId="{E26373E0-D095-405B-9F4A-CC7FBB5BEBD2}" srcOrd="3" destOrd="0" presId="urn:microsoft.com/office/officeart/2009/3/layout/StepUpProcess"/>
    <dgm:cxn modelId="{3C46AB4C-8FD6-4F18-89B0-206793A671D9}" type="presParOf" srcId="{E26373E0-D095-405B-9F4A-CC7FBB5BEBD2}" destId="{8B10941C-73F0-477C-9F3D-EB0A4525ACBE}" srcOrd="0" destOrd="0" presId="urn:microsoft.com/office/officeart/2009/3/layout/StepUpProcess"/>
    <dgm:cxn modelId="{BD02CC66-E7B8-4247-B83C-1E49E3A3190F}" type="presParOf" srcId="{EB3CB291-E23A-4667-A32E-A640A76557A1}" destId="{DF2F85E9-6BAE-40EA-8F18-DAFCA3EFFB69}" srcOrd="4" destOrd="0" presId="urn:microsoft.com/office/officeart/2009/3/layout/StepUpProcess"/>
    <dgm:cxn modelId="{73FD8DEB-3FA4-428D-8D3F-4FFB6F588D0C}" type="presParOf" srcId="{DF2F85E9-6BAE-40EA-8F18-DAFCA3EFFB69}" destId="{A5E67CF4-39ED-4CC8-A27F-E45EA5D3AC44}" srcOrd="0" destOrd="0" presId="urn:microsoft.com/office/officeart/2009/3/layout/StepUpProcess"/>
    <dgm:cxn modelId="{1D96201E-2684-4A2C-ABB0-E762F06034DB}" type="presParOf" srcId="{DF2F85E9-6BAE-40EA-8F18-DAFCA3EFFB69}" destId="{F0124EB5-2136-46F3-B2F4-41A5196C24A0}" srcOrd="1" destOrd="0" presId="urn:microsoft.com/office/officeart/2009/3/layout/StepUpProcess"/>
    <dgm:cxn modelId="{24606857-F5A8-4647-9106-43600BEA9834}" type="presParOf" srcId="{DF2F85E9-6BAE-40EA-8F18-DAFCA3EFFB69}" destId="{D5E82CFA-3F05-41CB-A66C-3A904CCE06CE}" srcOrd="2" destOrd="0" presId="urn:microsoft.com/office/officeart/2009/3/layout/StepUpProcess"/>
    <dgm:cxn modelId="{07D8BB63-7C45-4577-8989-CC9573B5B902}" type="presParOf" srcId="{EB3CB291-E23A-4667-A32E-A640A76557A1}" destId="{F5574CB1-AC1C-4773-A4A7-C4CE14EF6374}" srcOrd="5" destOrd="0" presId="urn:microsoft.com/office/officeart/2009/3/layout/StepUpProcess"/>
    <dgm:cxn modelId="{C4CA2C05-C5A2-47D3-932D-7D1B0EE24BEE}" type="presParOf" srcId="{F5574CB1-AC1C-4773-A4A7-C4CE14EF6374}" destId="{14FCF07D-F999-4928-B62C-1135C3080FD1}" srcOrd="0" destOrd="0" presId="urn:microsoft.com/office/officeart/2009/3/layout/StepUpProcess"/>
    <dgm:cxn modelId="{7F15FDE7-0796-409E-8E14-33BDA45130DC}" type="presParOf" srcId="{EB3CB291-E23A-4667-A32E-A640A76557A1}" destId="{2489F161-D1CF-4A3D-8E95-6382395DC25B}" srcOrd="6" destOrd="0" presId="urn:microsoft.com/office/officeart/2009/3/layout/StepUpProcess"/>
    <dgm:cxn modelId="{A311EB17-7B3B-4E73-8877-7EDCECD2CCA9}" type="presParOf" srcId="{2489F161-D1CF-4A3D-8E95-6382395DC25B}" destId="{06EAFCDC-2041-4C37-BE64-7627BAA16382}" srcOrd="0" destOrd="0" presId="urn:microsoft.com/office/officeart/2009/3/layout/StepUpProcess"/>
    <dgm:cxn modelId="{F054D3EE-12ED-41DF-BC28-75AFF24A2011}" type="presParOf" srcId="{2489F161-D1CF-4A3D-8E95-6382395DC25B}" destId="{AFC6068B-131B-444D-AF53-A5A2A6DC9AE7}" srcOrd="1" destOrd="0" presId="urn:microsoft.com/office/officeart/2009/3/layout/StepUpProcess"/>
    <dgm:cxn modelId="{B3F265FC-C9A3-4AB3-9CED-F7D5EE371186}" type="presParOf" srcId="{2489F161-D1CF-4A3D-8E95-6382395DC25B}" destId="{F62C0D9F-BF11-4D63-A28B-80FA21343A28}" srcOrd="2" destOrd="0" presId="urn:microsoft.com/office/officeart/2009/3/layout/StepUpProcess"/>
    <dgm:cxn modelId="{41FBC4D4-7CE4-4553-BFA6-B9C39AFCA8EF}" type="presParOf" srcId="{EB3CB291-E23A-4667-A32E-A640A76557A1}" destId="{F5EC4F6A-2B4F-420C-9BEA-A14EFB832731}" srcOrd="7" destOrd="0" presId="urn:microsoft.com/office/officeart/2009/3/layout/StepUpProcess"/>
    <dgm:cxn modelId="{604F1BFC-D1C1-4B05-9E80-FEB729EF06F6}" type="presParOf" srcId="{F5EC4F6A-2B4F-420C-9BEA-A14EFB832731}" destId="{41DC2B0B-BD37-48C1-BB85-7F75AC60BB5F}" srcOrd="0" destOrd="0" presId="urn:microsoft.com/office/officeart/2009/3/layout/StepUpProcess"/>
    <dgm:cxn modelId="{C8CE4F5C-2D1E-4F23-B70E-3CA4AB9E86D1}" type="presParOf" srcId="{EB3CB291-E23A-4667-A32E-A640A76557A1}" destId="{D2C6C114-9E17-4E64-9FCF-9C4365FE25B7}" srcOrd="8" destOrd="0" presId="urn:microsoft.com/office/officeart/2009/3/layout/StepUpProcess"/>
    <dgm:cxn modelId="{28DAD026-A7ED-4EA6-BA50-86753202B1A1}" type="presParOf" srcId="{D2C6C114-9E17-4E64-9FCF-9C4365FE25B7}" destId="{BA06DEFD-3E20-41CA-8CC7-585BE7A02A00}" srcOrd="0" destOrd="0" presId="urn:microsoft.com/office/officeart/2009/3/layout/StepUpProcess"/>
    <dgm:cxn modelId="{1A762ABB-221E-44D3-9B21-B2EC055FC66D}" type="presParOf" srcId="{D2C6C114-9E17-4E64-9FCF-9C4365FE25B7}" destId="{D81336A4-814F-45EF-B582-2466B0D2E2A7}" srcOrd="1" destOrd="0" presId="urn:microsoft.com/office/officeart/2009/3/layout/StepUpProcess"/>
    <dgm:cxn modelId="{E88F6CEE-C6C3-45EE-9F3D-8FA11919EE30}" type="presParOf" srcId="{D2C6C114-9E17-4E64-9FCF-9C4365FE25B7}" destId="{BCFA6424-9974-4EEB-B832-C09AF346C75D}" srcOrd="2" destOrd="0" presId="urn:microsoft.com/office/officeart/2009/3/layout/StepUpProcess"/>
    <dgm:cxn modelId="{928991D5-E236-448E-B904-2F31DF911049}" type="presParOf" srcId="{EB3CB291-E23A-4667-A32E-A640A76557A1}" destId="{87EC2316-2C3F-46F0-AA00-FCCEEEA0024A}" srcOrd="9" destOrd="0" presId="urn:microsoft.com/office/officeart/2009/3/layout/StepUpProcess"/>
    <dgm:cxn modelId="{600CF1EF-1B01-43CF-ADAE-AE287D5D59C3}" type="presParOf" srcId="{87EC2316-2C3F-46F0-AA00-FCCEEEA0024A}" destId="{A181A8B9-C23F-4370-B8D5-098C867E73B1}" srcOrd="0" destOrd="0" presId="urn:microsoft.com/office/officeart/2009/3/layout/StepUpProcess"/>
    <dgm:cxn modelId="{A1FAB555-5F9B-4806-91CD-F73EA2518BB4}" type="presParOf" srcId="{EB3CB291-E23A-4667-A32E-A640A76557A1}" destId="{89AC5A95-3124-4BE5-B350-A0F5DBAEC7CF}" srcOrd="10" destOrd="0" presId="urn:microsoft.com/office/officeart/2009/3/layout/StepUpProcess"/>
    <dgm:cxn modelId="{D9115808-3064-4C5D-93B1-D42716F6249C}" type="presParOf" srcId="{89AC5A95-3124-4BE5-B350-A0F5DBAEC7CF}" destId="{08989E18-0C30-4E8F-889C-04A6D54A0A11}" srcOrd="0" destOrd="0" presId="urn:microsoft.com/office/officeart/2009/3/layout/StepUpProcess"/>
    <dgm:cxn modelId="{5205B166-BC72-4C51-9562-04B88EE45BDD}" type="presParOf" srcId="{89AC5A95-3124-4BE5-B350-A0F5DBAEC7CF}" destId="{B59694FE-C647-4456-9816-60C5E2AB531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1F518-1190-4883-914B-1FB66E6D3A63}">
      <dsp:nvSpPr>
        <dsp:cNvPr id="0" name=""/>
        <dsp:cNvSpPr/>
      </dsp:nvSpPr>
      <dsp:spPr>
        <a:xfrm rot="5400000">
          <a:off x="489614" y="2036196"/>
          <a:ext cx="1046314" cy="1741044"/>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B372F1-8EF3-4532-ACC6-E65E1D63ACA2}">
      <dsp:nvSpPr>
        <dsp:cNvPr id="0" name=""/>
        <dsp:cNvSpPr/>
      </dsp:nvSpPr>
      <dsp:spPr>
        <a:xfrm>
          <a:off x="314958" y="2556393"/>
          <a:ext cx="1571824" cy="137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Gets  Along With Others</a:t>
          </a:r>
          <a:endParaRPr lang="en-US" sz="2300" kern="1200" dirty="0"/>
        </a:p>
      </dsp:txBody>
      <dsp:txXfrm>
        <a:off x="314958" y="2556393"/>
        <a:ext cx="1571824" cy="1377796"/>
      </dsp:txXfrm>
    </dsp:sp>
    <dsp:sp modelId="{B746139E-4627-4CCC-9299-5653D77ED24D}">
      <dsp:nvSpPr>
        <dsp:cNvPr id="0" name=""/>
        <dsp:cNvSpPr/>
      </dsp:nvSpPr>
      <dsp:spPr>
        <a:xfrm>
          <a:off x="1590212" y="1908018"/>
          <a:ext cx="296570" cy="296570"/>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69F8C-5820-4CB5-B01D-69A648973D8F}">
      <dsp:nvSpPr>
        <dsp:cNvPr id="0" name=""/>
        <dsp:cNvSpPr/>
      </dsp:nvSpPr>
      <dsp:spPr>
        <a:xfrm rot="5400000">
          <a:off x="2413834" y="1560046"/>
          <a:ext cx="1046314" cy="1741044"/>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7A15A-3ED1-4A32-B700-36B8D6BBE441}">
      <dsp:nvSpPr>
        <dsp:cNvPr id="0" name=""/>
        <dsp:cNvSpPr/>
      </dsp:nvSpPr>
      <dsp:spPr>
        <a:xfrm>
          <a:off x="2239178" y="2080243"/>
          <a:ext cx="1571824" cy="137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Sharing Items </a:t>
          </a:r>
          <a:endParaRPr lang="en-US" sz="2300" kern="1200" dirty="0"/>
        </a:p>
      </dsp:txBody>
      <dsp:txXfrm>
        <a:off x="2239178" y="2080243"/>
        <a:ext cx="1571824" cy="1377796"/>
      </dsp:txXfrm>
    </dsp:sp>
    <dsp:sp modelId="{F6F2BEFC-1674-4E8D-98FF-DE4432BB887C}">
      <dsp:nvSpPr>
        <dsp:cNvPr id="0" name=""/>
        <dsp:cNvSpPr/>
      </dsp:nvSpPr>
      <dsp:spPr>
        <a:xfrm>
          <a:off x="3514432" y="1431868"/>
          <a:ext cx="296570" cy="296570"/>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E67CF4-39ED-4CC8-A27F-E45EA5D3AC44}">
      <dsp:nvSpPr>
        <dsp:cNvPr id="0" name=""/>
        <dsp:cNvSpPr/>
      </dsp:nvSpPr>
      <dsp:spPr>
        <a:xfrm rot="5400000">
          <a:off x="4338054" y="1083896"/>
          <a:ext cx="1046314" cy="1741044"/>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124EB5-2136-46F3-B2F4-41A5196C24A0}">
      <dsp:nvSpPr>
        <dsp:cNvPr id="0" name=""/>
        <dsp:cNvSpPr/>
      </dsp:nvSpPr>
      <dsp:spPr>
        <a:xfrm>
          <a:off x="4163398" y="1604093"/>
          <a:ext cx="1571824" cy="137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Taking Turns</a:t>
          </a:r>
          <a:endParaRPr lang="en-US" sz="2300" kern="1200" dirty="0"/>
        </a:p>
      </dsp:txBody>
      <dsp:txXfrm>
        <a:off x="4163398" y="1604093"/>
        <a:ext cx="1571824" cy="1377796"/>
      </dsp:txXfrm>
    </dsp:sp>
    <dsp:sp modelId="{D5E82CFA-3F05-41CB-A66C-3A904CCE06CE}">
      <dsp:nvSpPr>
        <dsp:cNvPr id="0" name=""/>
        <dsp:cNvSpPr/>
      </dsp:nvSpPr>
      <dsp:spPr>
        <a:xfrm>
          <a:off x="5438652" y="955718"/>
          <a:ext cx="296570" cy="296570"/>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EAFCDC-2041-4C37-BE64-7627BAA16382}">
      <dsp:nvSpPr>
        <dsp:cNvPr id="0" name=""/>
        <dsp:cNvSpPr/>
      </dsp:nvSpPr>
      <dsp:spPr>
        <a:xfrm rot="5400000">
          <a:off x="6262274" y="607745"/>
          <a:ext cx="1046314" cy="1741044"/>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6068B-131B-444D-AF53-A5A2A6DC9AE7}">
      <dsp:nvSpPr>
        <dsp:cNvPr id="0" name=""/>
        <dsp:cNvSpPr/>
      </dsp:nvSpPr>
      <dsp:spPr>
        <a:xfrm>
          <a:off x="6087618" y="1127943"/>
          <a:ext cx="1571824" cy="137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n-US" sz="2300" kern="1200" dirty="0"/>
        </a:p>
      </dsp:txBody>
      <dsp:txXfrm>
        <a:off x="6087618" y="1127943"/>
        <a:ext cx="1571824" cy="1377796"/>
      </dsp:txXfrm>
    </dsp:sp>
    <dsp:sp modelId="{F62C0D9F-BF11-4D63-A28B-80FA21343A28}">
      <dsp:nvSpPr>
        <dsp:cNvPr id="0" name=""/>
        <dsp:cNvSpPr/>
      </dsp:nvSpPr>
      <dsp:spPr>
        <a:xfrm>
          <a:off x="7362872" y="479568"/>
          <a:ext cx="296570" cy="296570"/>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6DEFD-3E20-41CA-8CC7-585BE7A02A00}">
      <dsp:nvSpPr>
        <dsp:cNvPr id="0" name=""/>
        <dsp:cNvSpPr/>
      </dsp:nvSpPr>
      <dsp:spPr>
        <a:xfrm rot="5400000">
          <a:off x="8186494" y="131595"/>
          <a:ext cx="1046314" cy="1741044"/>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336A4-814F-45EF-B582-2466B0D2E2A7}">
      <dsp:nvSpPr>
        <dsp:cNvPr id="0" name=""/>
        <dsp:cNvSpPr/>
      </dsp:nvSpPr>
      <dsp:spPr>
        <a:xfrm>
          <a:off x="8011838" y="651792"/>
          <a:ext cx="1571824" cy="137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Engage In Play</a:t>
          </a:r>
          <a:endParaRPr lang="en-US" sz="2300" kern="1200" dirty="0"/>
        </a:p>
      </dsp:txBody>
      <dsp:txXfrm>
        <a:off x="8011838" y="651792"/>
        <a:ext cx="1571824" cy="1377796"/>
      </dsp:txXfrm>
    </dsp:sp>
    <dsp:sp modelId="{BCFA6424-9974-4EEB-B832-C09AF346C75D}">
      <dsp:nvSpPr>
        <dsp:cNvPr id="0" name=""/>
        <dsp:cNvSpPr/>
      </dsp:nvSpPr>
      <dsp:spPr>
        <a:xfrm>
          <a:off x="9287092" y="3418"/>
          <a:ext cx="296570" cy="296570"/>
        </a:xfrm>
        <a:prstGeom prst="triangle">
          <a:avLst>
            <a:gd name="adj" fmla="val 10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989E18-0C30-4E8F-889C-04A6D54A0A11}">
      <dsp:nvSpPr>
        <dsp:cNvPr id="0" name=""/>
        <dsp:cNvSpPr/>
      </dsp:nvSpPr>
      <dsp:spPr>
        <a:xfrm rot="5400000">
          <a:off x="6249914" y="603710"/>
          <a:ext cx="1046314" cy="1741044"/>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9694FE-C647-4456-9816-60C5E2AB531B}">
      <dsp:nvSpPr>
        <dsp:cNvPr id="0" name=""/>
        <dsp:cNvSpPr/>
      </dsp:nvSpPr>
      <dsp:spPr>
        <a:xfrm>
          <a:off x="6142995" y="1174710"/>
          <a:ext cx="1571824" cy="137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Imitation</a:t>
          </a:r>
          <a:endParaRPr lang="en-US" sz="2300" kern="1200" dirty="0"/>
        </a:p>
      </dsp:txBody>
      <dsp:txXfrm>
        <a:off x="6142995" y="1174710"/>
        <a:ext cx="1571824" cy="137779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3/23/2013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3/23/2013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494068"/>
          </a:xfrm>
        </p:spPr>
        <p:txBody>
          <a:bodyPr/>
          <a:lstStyle/>
          <a:p>
            <a:r>
              <a:rPr lang="en-US" sz="1200" kern="1200" dirty="0" smtClean="0">
                <a:solidFill>
                  <a:schemeClr val="tx1"/>
                </a:solidFill>
                <a:effectLst/>
                <a:latin typeface="+mn-lt"/>
                <a:ea typeface="+mn-ea"/>
                <a:cs typeface="+mn-cs"/>
              </a:rPr>
              <a:t>Slide 2:	Cognitive Development</a:t>
            </a:r>
          </a:p>
          <a:p>
            <a:r>
              <a:rPr lang="en-US" sz="1200" kern="1200" dirty="0" smtClean="0">
                <a:solidFill>
                  <a:schemeClr val="tx1"/>
                </a:solidFill>
                <a:effectLst/>
                <a:latin typeface="+mn-lt"/>
                <a:ea typeface="+mn-ea"/>
                <a:cs typeface="+mn-cs"/>
              </a:rPr>
              <a:t>Neurons are present at birth, however neural pathways are developed through interaction between infant and caregivers. Even though the neurons are present, they are not connected to more complex areas of the brain. Emotional interaction and communication create these neural pathways that lead to development and learning through the adolescent years. The parent or caregivers language allows the child to receive feedback and assists them in learning to maneuver their environment. </a:t>
            </a:r>
          </a:p>
          <a:p>
            <a:r>
              <a:rPr lang="en-US" sz="1200" kern="1200" dirty="0" smtClean="0">
                <a:solidFill>
                  <a:schemeClr val="tx1"/>
                </a:solidFill>
                <a:effectLst/>
                <a:latin typeface="+mn-lt"/>
                <a:ea typeface="+mn-ea"/>
                <a:cs typeface="+mn-cs"/>
              </a:rPr>
              <a:t>Receptive and expressive are the two major divisions of language development. Receptive is the child’s hearing and beginning to understand communication that they hear. By listening to peers, caregivers and others, children learn to effective communicate their needs to their parents. Expressive communication is the language spoken by the child and the feedback or response that they receive assists them in learning how to effectively communicate with others. </a:t>
            </a:r>
          </a:p>
          <a:p>
            <a:r>
              <a:rPr lang="en-US" sz="1200" kern="1200" dirty="0" smtClean="0">
                <a:solidFill>
                  <a:schemeClr val="tx1"/>
                </a:solidFill>
                <a:effectLst/>
                <a:latin typeface="+mn-lt"/>
                <a:ea typeface="+mn-ea"/>
                <a:cs typeface="+mn-cs"/>
              </a:rPr>
              <a:t>Imagination leads to a better understanding of how to solve problems and reason through things. Children will interact with their environment and quickly notice when a specific behavior is not giving them their desired response. They can then change what they are doing to try and achieve the desired outcome. Engaging in imaginary play allows them to express their creativity and assists them in developing a better understanding about relationships, events and objects that they are still learning about. </a:t>
            </a:r>
          </a:p>
          <a:p>
            <a:endParaRPr lang="en-US" sz="1000" dirty="0"/>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3:	Physical Development</a:t>
            </a:r>
          </a:p>
          <a:p>
            <a:r>
              <a:rPr lang="en-US" sz="1200" kern="1200" dirty="0" smtClean="0">
                <a:solidFill>
                  <a:schemeClr val="tx1"/>
                </a:solidFill>
                <a:effectLst/>
                <a:latin typeface="+mn-lt"/>
                <a:ea typeface="+mn-ea"/>
                <a:cs typeface="+mn-cs"/>
              </a:rPr>
              <a:t>There are two major categories of physical development; gross motor skills and fine gross motor skills. Each division allows the child to perform and engage in very different skills and abilities child. </a:t>
            </a:r>
          </a:p>
          <a:p>
            <a:r>
              <a:rPr lang="en-US" sz="1200" u="sng" kern="1200" dirty="0" smtClean="0">
                <a:solidFill>
                  <a:schemeClr val="tx1"/>
                </a:solidFill>
                <a:effectLst/>
                <a:latin typeface="+mn-lt"/>
                <a:ea typeface="+mn-ea"/>
                <a:cs typeface="+mn-cs"/>
              </a:rPr>
              <a:t>Gross Motor Skills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large muscles of the arms and legs develop to allow skills such as walking/running, throwing, kicking and lifting. This is important to the child’s balance and ability to coordinate their movements. Along with better coordination, these children’s reaction time and body awareness are developing at a quick rate. Reaction time is especially important for those children engaging in sports or other activities that require them to respond to an external stimulus. </a:t>
            </a:r>
          </a:p>
          <a:p>
            <a:r>
              <a:rPr lang="en-US" sz="1200" u="sng" kern="1200" dirty="0" smtClean="0">
                <a:solidFill>
                  <a:schemeClr val="tx1"/>
                </a:solidFill>
                <a:effectLst/>
                <a:latin typeface="+mn-lt"/>
                <a:ea typeface="+mn-ea"/>
                <a:cs typeface="+mn-cs"/>
              </a:rPr>
              <a:t>Fine Motor Skills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small muscles of the legs and arms begin developing and increase the child’s ability to engage in independent activities. The ability to turn the wrist, grasp and release objects assists them in eating, dressing themselves and independent toileting. With the development of the fine motor skills, children would not be able to progress on activities that require independent activity or behaviors. </a:t>
            </a:r>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3</a:t>
            </a:fld>
            <a:endParaRPr lang="en-US"/>
          </a:p>
        </p:txBody>
      </p:sp>
    </p:spTree>
    <p:extLst>
      <p:ext uri="{BB962C8B-B14F-4D97-AF65-F5344CB8AC3E}">
        <p14:creationId xmlns:p14="http://schemas.microsoft.com/office/powerpoint/2010/main" val="391214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4:	Social Development</a:t>
            </a:r>
          </a:p>
          <a:p>
            <a:r>
              <a:rPr lang="en-US" sz="1200" u="sng" kern="1200" dirty="0" smtClean="0">
                <a:solidFill>
                  <a:schemeClr val="tx1"/>
                </a:solidFill>
                <a:effectLst/>
                <a:latin typeface="+mn-lt"/>
                <a:ea typeface="+mn-ea"/>
                <a:cs typeface="+mn-cs"/>
              </a:rPr>
              <a:t>Getting Along With Others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early childhood, children are unable to understand the social need to share or get along with others.</a:t>
            </a:r>
          </a:p>
          <a:p>
            <a:r>
              <a:rPr lang="en-US" sz="1200" kern="1200" dirty="0" smtClean="0">
                <a:solidFill>
                  <a:schemeClr val="tx1"/>
                </a:solidFill>
                <a:effectLst/>
                <a:latin typeface="+mn-lt"/>
                <a:ea typeface="+mn-ea"/>
                <a:cs typeface="+mn-cs"/>
              </a:rPr>
              <a:t>By preschool age, they have been exposed to other children are learning to engage in play with others and understand kindness/friendship.</a:t>
            </a:r>
          </a:p>
          <a:p>
            <a:r>
              <a:rPr lang="en-US" sz="1200" u="sng" kern="1200" dirty="0" smtClean="0">
                <a:solidFill>
                  <a:schemeClr val="tx1"/>
                </a:solidFill>
                <a:effectLst/>
                <a:latin typeface="+mn-lt"/>
                <a:ea typeface="+mn-ea"/>
                <a:cs typeface="+mn-cs"/>
              </a:rPr>
              <a:t>Sharing Items &amp; Taking Turns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Sharing toys and play area is required as children come to preschool age. </a:t>
            </a:r>
          </a:p>
          <a:p>
            <a:r>
              <a:rPr lang="en-US" sz="1200" kern="1200" dirty="0" smtClean="0">
                <a:solidFill>
                  <a:schemeClr val="tx1"/>
                </a:solidFill>
                <a:effectLst/>
                <a:latin typeface="+mn-lt"/>
                <a:ea typeface="+mn-ea"/>
                <a:cs typeface="+mn-cs"/>
              </a:rPr>
              <a:t>They learn and begin to accept that they must share toys and items with siblings, friends and peers. </a:t>
            </a:r>
          </a:p>
          <a:p>
            <a:r>
              <a:rPr lang="en-US" sz="1200" kern="1200" dirty="0" smtClean="0">
                <a:solidFill>
                  <a:schemeClr val="tx1"/>
                </a:solidFill>
                <a:effectLst/>
                <a:latin typeface="+mn-lt"/>
                <a:ea typeface="+mn-ea"/>
                <a:cs typeface="+mn-cs"/>
              </a:rPr>
              <a:t>Some children have more difficulty at this stage, however have the ability to share their toys/items.</a:t>
            </a:r>
          </a:p>
          <a:p>
            <a:r>
              <a:rPr lang="en-US" sz="1200" u="sng" kern="1200" dirty="0" smtClean="0">
                <a:solidFill>
                  <a:schemeClr val="tx1"/>
                </a:solidFill>
                <a:effectLst/>
                <a:latin typeface="+mn-lt"/>
                <a:ea typeface="+mn-ea"/>
                <a:cs typeface="+mn-cs"/>
              </a:rPr>
              <a:t>Imitation &amp; Engage in Play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Children learn by watching others, whether it be at play, intellectually or mere information seeking. </a:t>
            </a:r>
          </a:p>
          <a:p>
            <a:r>
              <a:rPr lang="en-US" sz="1200" kern="1200" dirty="0" smtClean="0">
                <a:solidFill>
                  <a:schemeClr val="tx1"/>
                </a:solidFill>
                <a:effectLst/>
                <a:latin typeface="+mn-lt"/>
                <a:ea typeface="+mn-ea"/>
                <a:cs typeface="+mn-cs"/>
              </a:rPr>
              <a:t>As children engage in play, they watch other children and develop new ways of doing things. </a:t>
            </a:r>
          </a:p>
          <a:p>
            <a:r>
              <a:rPr lang="en-US" sz="1200" kern="1200" dirty="0" smtClean="0">
                <a:solidFill>
                  <a:schemeClr val="tx1"/>
                </a:solidFill>
                <a:effectLst/>
                <a:latin typeface="+mn-lt"/>
                <a:ea typeface="+mn-ea"/>
                <a:cs typeface="+mn-cs"/>
              </a:rPr>
              <a:t>It is common for a child, during this stage to imitate their peers, in attempts to find themselves and develop their own self-worth/esteem.</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4</a:t>
            </a:fld>
            <a:endParaRPr lang="en-US"/>
          </a:p>
        </p:txBody>
      </p:sp>
    </p:spTree>
    <p:extLst>
      <p:ext uri="{BB962C8B-B14F-4D97-AF65-F5344CB8AC3E}">
        <p14:creationId xmlns:p14="http://schemas.microsoft.com/office/powerpoint/2010/main" val="5365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5: Intellectual Development</a:t>
            </a:r>
          </a:p>
          <a:p>
            <a:r>
              <a:rPr lang="en-US" sz="1200" u="sng" kern="1200" dirty="0" smtClean="0">
                <a:solidFill>
                  <a:schemeClr val="tx1"/>
                </a:solidFill>
                <a:effectLst/>
                <a:latin typeface="+mn-lt"/>
                <a:ea typeface="+mn-ea"/>
                <a:cs typeface="+mn-cs"/>
              </a:rPr>
              <a:t>Learn By Asking Questions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Preschool aged children often ask a great deal of “why and what” questions. While it can seem constant, asking questions actually allows the child to learn. </a:t>
            </a:r>
          </a:p>
          <a:p>
            <a:r>
              <a:rPr lang="en-US" sz="1200" kern="1200" dirty="0" smtClean="0">
                <a:solidFill>
                  <a:schemeClr val="tx1"/>
                </a:solidFill>
                <a:effectLst/>
                <a:latin typeface="+mn-lt"/>
                <a:ea typeface="+mn-ea"/>
                <a:cs typeface="+mn-cs"/>
              </a:rPr>
              <a:t>Asking a great deal of questions assists the child in developing ideas, ways of looking at things, and learning in general. The inquisitive nature allows them to develop an understanding of how things work and what they should be doing as well. </a:t>
            </a:r>
          </a:p>
          <a:p>
            <a:r>
              <a:rPr lang="en-US" sz="1200" u="sng" kern="1200" dirty="0" smtClean="0">
                <a:solidFill>
                  <a:schemeClr val="tx1"/>
                </a:solidFill>
                <a:effectLst/>
                <a:latin typeface="+mn-lt"/>
                <a:ea typeface="+mn-ea"/>
                <a:cs typeface="+mn-cs"/>
              </a:rPr>
              <a:t>Distinguish Size, Weight and Color &amp; Classifying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children become more aware of differences and their own environment, they begin noticing differences in size, weight and colors of toys, other individuals and general items. </a:t>
            </a:r>
          </a:p>
          <a:p>
            <a:r>
              <a:rPr lang="en-US" sz="1200" kern="1200" dirty="0" smtClean="0">
                <a:solidFill>
                  <a:schemeClr val="tx1"/>
                </a:solidFill>
                <a:effectLst/>
                <a:latin typeface="+mn-lt"/>
                <a:ea typeface="+mn-ea"/>
                <a:cs typeface="+mn-cs"/>
              </a:rPr>
              <a:t>Children have learned their colors and are able to classify toys or other items by their differences at this time. They can also identify differences between themselves and peers based on gender, race, size, age and so on. This commonly leads to more questions and curiosity about the differences and expectations.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5</a:t>
            </a:fld>
            <a:endParaRPr lang="en-US"/>
          </a:p>
        </p:txBody>
      </p:sp>
    </p:spTree>
    <p:extLst>
      <p:ext uri="{BB962C8B-B14F-4D97-AF65-F5344CB8AC3E}">
        <p14:creationId xmlns:p14="http://schemas.microsoft.com/office/powerpoint/2010/main" val="1439250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6: Thinking &amp; Learning Characteristics</a:t>
            </a:r>
          </a:p>
          <a:p>
            <a:r>
              <a:rPr lang="en-US" sz="1200" u="sng" kern="1200" dirty="0" smtClean="0">
                <a:solidFill>
                  <a:schemeClr val="tx1"/>
                </a:solidFill>
                <a:effectLst/>
                <a:latin typeface="+mn-lt"/>
                <a:ea typeface="+mn-ea"/>
                <a:cs typeface="+mn-cs"/>
              </a:rPr>
              <a:t>High Levels of Curiosity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Children typically ask physiological questions based on why people are doing the things their doing, question names of things, relationships and the basics of activities. They do this because they are learning. They have a high drive for information and by asking questions they absorb a great deal of information that assists in the building of intelligence. </a:t>
            </a:r>
          </a:p>
          <a:p>
            <a:r>
              <a:rPr lang="en-US" sz="1200" u="sng" kern="1200" dirty="0" smtClean="0">
                <a:solidFill>
                  <a:schemeClr val="tx1"/>
                </a:solidFill>
                <a:effectLst/>
                <a:latin typeface="+mn-lt"/>
                <a:ea typeface="+mn-ea"/>
                <a:cs typeface="+mn-cs"/>
              </a:rPr>
              <a:t>Awareness of Time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Children during the preschool years become able to tell the difference between night and day. They can also associate activities that occur during these times. They may associate dark with bath and bed time and afternoon with playing outside. They become more aware of the changes in their environment and learn what to expect at those times. </a:t>
            </a:r>
          </a:p>
          <a:p>
            <a:r>
              <a:rPr lang="en-US" sz="1200" u="sng" kern="1200" dirty="0" smtClean="0">
                <a:solidFill>
                  <a:schemeClr val="tx1"/>
                </a:solidFill>
                <a:effectLst/>
                <a:latin typeface="+mn-lt"/>
                <a:ea typeface="+mn-ea"/>
                <a:cs typeface="+mn-cs"/>
              </a:rPr>
              <a:t>Hands on Learning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Hands on learning is just as it sounds, children learn most by manipulating toys, blocks, crayons, pencils, scissors or anything else. They learn by listening, but are highly motivated by hands on experience. Examples would be, explaining to the child, how to cut a straight line with scissors. They may understand the concept, however will not be able to achieve the task until they perform the task hands on.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6</a:t>
            </a:fld>
            <a:endParaRPr lang="en-US"/>
          </a:p>
        </p:txBody>
      </p:sp>
    </p:spTree>
    <p:extLst>
      <p:ext uri="{BB962C8B-B14F-4D97-AF65-F5344CB8AC3E}">
        <p14:creationId xmlns:p14="http://schemas.microsoft.com/office/powerpoint/2010/main" val="189001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5138305"/>
          </a:xfrm>
        </p:spPr>
        <p:txBody>
          <a:bodyPr/>
          <a:lstStyle/>
          <a:p>
            <a:r>
              <a:rPr lang="en-US" sz="1200" kern="1200" dirty="0" smtClean="0">
                <a:solidFill>
                  <a:schemeClr val="tx1"/>
                </a:solidFill>
                <a:effectLst/>
                <a:latin typeface="+mn-lt"/>
                <a:ea typeface="+mn-ea"/>
                <a:cs typeface="+mn-cs"/>
              </a:rPr>
              <a:t>Slide 7: Developmental Milestones </a:t>
            </a:r>
          </a:p>
          <a:p>
            <a:r>
              <a:rPr lang="en-US" sz="1200" u="sng" kern="1200" dirty="0" smtClean="0">
                <a:solidFill>
                  <a:schemeClr val="tx1"/>
                </a:solidFill>
                <a:effectLst/>
                <a:latin typeface="+mn-lt"/>
                <a:ea typeface="+mn-ea"/>
                <a:cs typeface="+mn-cs"/>
              </a:rPr>
              <a:t>Age 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Children are highly adventurous, they are typically getting into things because they are curious about their surroundings. This can be a difficult stage for parents, but the child is truly learning with each item they pick up, cabinet they open or door they close. Along with an adventurous spirit they can use simple phrases to communicate with others, and follow very simple instructions. At this point, however their understanding and capability is limited to a one step set of instructions. For example, they would understand to wipe their mouth with a napkin, but to instruct them to wipe their mouth, clean their fork and throw away their plate, would not be successful. Independent dressing and improved motor skills, such as walking, running, balancing and self-dressing are present. </a:t>
            </a:r>
          </a:p>
          <a:p>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Age 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age three, children are very active and require a great deal of movement. Engaging in movements such as climbing, walking and running helps them build their muscles and also helps with coordination. They can form short sentences and are able to tell short stories. At this time, many children make up stories and this is a combination of their cognitive developments and imagination. They are improving sequence in events and also improving their ability to communicate effectively with others. By this time they are independently using scissors, pencils, eating utensils and have developed the ability to skip and jump with appropriate coordination and balance. </a:t>
            </a:r>
          </a:p>
          <a:p>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Age 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four years of age, children are generally socially active with other children. They have learned that it is socially acceptable to interact, share and communicate with one another. They are able to balance and become very aware of their surroundings. Typically they have entered some type of school by this age and are mastering their alphabet, printing skills, as well as recognition. Most children can recite their alphabet at this point. They are able to follow instructions and are learning to incorporate multi step directions with success. Four year olds like to help and commonly ask to help with household chores such as sorting laundry, sweeping or wiping down their toys. They enjoy having responsibility because it makes them feel good about their abilities and what they can accomplish. </a:t>
            </a:r>
          </a:p>
          <a:p>
            <a:r>
              <a:rPr lang="en-US" sz="1200" kern="1200" dirty="0" smtClean="0">
                <a:solidFill>
                  <a:schemeClr val="tx1"/>
                </a:solidFill>
                <a:effectLst/>
                <a:latin typeface="+mn-lt"/>
                <a:ea typeface="+mn-ea"/>
                <a:cs typeface="+mn-cs"/>
              </a:rPr>
              <a:t> </a:t>
            </a:r>
          </a:p>
          <a:p>
            <a:endParaRPr lang="en-US" sz="1000" dirty="0"/>
          </a:p>
        </p:txBody>
      </p:sp>
      <p:sp>
        <p:nvSpPr>
          <p:cNvPr id="4" name="Slide Number Placeholder 3"/>
          <p:cNvSpPr>
            <a:spLocks noGrp="1"/>
          </p:cNvSpPr>
          <p:nvPr>
            <p:ph type="sldNum" sz="quarter" idx="10"/>
          </p:nvPr>
        </p:nvSpPr>
        <p:spPr/>
        <p:txBody>
          <a:bodyPr/>
          <a:lstStyle/>
          <a:p>
            <a:fld id="{935E2820-AFE1-45FA-949E-17BDB534E1DC}" type="slidenum">
              <a:rPr lang="en-US" smtClean="0"/>
              <a:t>7</a:t>
            </a:fld>
            <a:endParaRPr lang="en-US"/>
          </a:p>
        </p:txBody>
      </p:sp>
    </p:spTree>
    <p:extLst>
      <p:ext uri="{BB962C8B-B14F-4D97-AF65-F5344CB8AC3E}">
        <p14:creationId xmlns:p14="http://schemas.microsoft.com/office/powerpoint/2010/main" val="2097517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8</a:t>
            </a:fld>
            <a:endParaRPr lang="en-US"/>
          </a:p>
        </p:txBody>
      </p:sp>
    </p:spTree>
    <p:extLst>
      <p:ext uri="{BB962C8B-B14F-4D97-AF65-F5344CB8AC3E}">
        <p14:creationId xmlns:p14="http://schemas.microsoft.com/office/powerpoint/2010/main" val="30027838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3/23/2013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3/23/2013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3/23/2013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3/23/2013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3/23/2013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3/23/2013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3/23/2013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3/23/2013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3/23/2013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3/23/2013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3/23/2013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extLst>
      <p:ext uri="{BB962C8B-B14F-4D97-AF65-F5344CB8AC3E}">
        <p14:creationId xmlns:p14="http://schemas.microsoft.com/office/powerpoint/2010/main" val="63930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900">
                <a:solidFill>
                  <a:schemeClr val="bg1"/>
                </a:solidFill>
              </a:defRPr>
            </a:lvl1pPr>
          </a:lstStyle>
          <a:p>
            <a:fld id="{9D3B9702-7FBF-4720-8670-571C5E7EEDDE}" type="datetime1">
              <a:rPr lang="en-US"/>
              <a:t>3/23/2013</a:t>
            </a:fld>
            <a:endParaRPr/>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900">
                <a:solidFill>
                  <a:schemeClr val="bg1"/>
                </a:solidFill>
              </a:defRPr>
            </a:lvl1pPr>
          </a:lstStyle>
          <a:p>
            <a:endParaRPr/>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050" b="1">
                <a:solidFill>
                  <a:schemeClr val="accent2"/>
                </a:solidFill>
              </a:defRPr>
            </a:lvl1pPr>
          </a:lstStyle>
          <a:p>
            <a:fld id="{8FDBFFB2-86D9-4B8F-A59A-553A60B94BBE}" type="slidenum">
              <a:rPr/>
              <a:pPr/>
              <a:t>‹#›</a:t>
            </a:fld>
            <a:endParaRPr/>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IveP3b3_Ga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1.WMF"/><Relationship Id="rId5" Type="http://schemas.openxmlformats.org/officeDocument/2006/relationships/diagramQuickStyle" Target="../diagrams/quickStyle1.xml"/><Relationship Id="rId10" Type="http://schemas.openxmlformats.org/officeDocument/2006/relationships/image" Target="../media/image10.WMF"/><Relationship Id="rId4" Type="http://schemas.openxmlformats.org/officeDocument/2006/relationships/diagramLayout" Target="../diagrams/layout1.xml"/><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53" y="574964"/>
            <a:ext cx="9268691" cy="2793906"/>
          </a:xfrm>
        </p:spPr>
        <p:txBody>
          <a:bodyPr>
            <a:normAutofit/>
          </a:bodyPr>
          <a:lstStyle/>
          <a:p>
            <a:pPr algn="ctr"/>
            <a:r>
              <a:rPr lang="en-US" dirty="0" smtClean="0"/>
              <a:t>Child Development Domains</a:t>
            </a:r>
            <a:br>
              <a:rPr lang="en-US" dirty="0" smtClean="0"/>
            </a:br>
            <a:endParaRPr lang="en-US" dirty="0"/>
          </a:p>
        </p:txBody>
      </p:sp>
      <p:sp>
        <p:nvSpPr>
          <p:cNvPr id="3" name="Subtitle 2"/>
          <p:cNvSpPr>
            <a:spLocks noGrp="1"/>
          </p:cNvSpPr>
          <p:nvPr>
            <p:ph type="subTitle" idx="1"/>
          </p:nvPr>
        </p:nvSpPr>
        <p:spPr>
          <a:xfrm>
            <a:off x="1217613" y="2836661"/>
            <a:ext cx="7091361" cy="838200"/>
          </a:xfrm>
        </p:spPr>
        <p:txBody>
          <a:bodyPr/>
          <a:lstStyle/>
          <a:p>
            <a:pPr algn="ctr"/>
            <a:r>
              <a:rPr lang="en-US" dirty="0" smtClean="0"/>
              <a:t>Pre-School </a:t>
            </a:r>
            <a:r>
              <a:rPr lang="en-US" dirty="0"/>
              <a:t>Aged </a:t>
            </a:r>
            <a:r>
              <a:rPr lang="en-US" dirty="0" smtClean="0"/>
              <a:t>Children</a:t>
            </a:r>
          </a:p>
          <a:p>
            <a:pPr algn="ctr"/>
            <a:r>
              <a:rPr lang="en-US" dirty="0" smtClean="0"/>
              <a:t>Age 2 Through Age 4</a:t>
            </a:r>
            <a:endParaRPr lang="en-US" dirty="0"/>
          </a:p>
        </p:txBody>
      </p:sp>
      <p:sp>
        <p:nvSpPr>
          <p:cNvPr id="4" name="TextBox 3"/>
          <p:cNvSpPr txBox="1"/>
          <p:nvPr/>
        </p:nvSpPr>
        <p:spPr>
          <a:xfrm>
            <a:off x="2753591" y="5683827"/>
            <a:ext cx="3082254" cy="646331"/>
          </a:xfrm>
          <a:prstGeom prst="rect">
            <a:avLst/>
          </a:prstGeom>
          <a:noFill/>
        </p:spPr>
        <p:txBody>
          <a:bodyPr wrap="none" rtlCol="0">
            <a:spAutoFit/>
          </a:bodyPr>
          <a:lstStyle/>
          <a:p>
            <a:r>
              <a:rPr lang="en-US" dirty="0" smtClean="0"/>
              <a:t>Created By:  </a:t>
            </a:r>
            <a:r>
              <a:rPr lang="en-US" dirty="0">
                <a:solidFill>
                  <a:schemeClr val="accent2"/>
                </a:solidFill>
              </a:rPr>
              <a:t>Student </a:t>
            </a:r>
            <a:r>
              <a:rPr lang="en-US" dirty="0" smtClean="0">
                <a:solidFill>
                  <a:schemeClr val="accent2"/>
                </a:solidFill>
              </a:rPr>
              <a:t>Name</a:t>
            </a:r>
          </a:p>
          <a:p>
            <a:pPr algn="ctr"/>
            <a:r>
              <a:rPr lang="en-US" dirty="0" smtClean="0"/>
              <a:t>March 22, 2013</a:t>
            </a:r>
            <a:endParaRPr lang="en-US" dirty="0"/>
          </a:p>
        </p:txBody>
      </p:sp>
    </p:spTree>
    <p:extLst>
      <p:ext uri="{BB962C8B-B14F-4D97-AF65-F5344CB8AC3E}">
        <p14:creationId xmlns:p14="http://schemas.microsoft.com/office/powerpoint/2010/main" val="3578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314" y="138810"/>
            <a:ext cx="9372600" cy="769542"/>
          </a:xfrm>
        </p:spPr>
        <p:txBody>
          <a:bodyPr/>
          <a:lstStyle/>
          <a:p>
            <a:r>
              <a:rPr lang="fr-FR" dirty="0" smtClean="0"/>
              <a:t>Cognitive </a:t>
            </a:r>
            <a:r>
              <a:rPr lang="fr-FR" dirty="0" err="1" smtClean="0"/>
              <a:t>Development</a:t>
            </a:r>
            <a:endParaRPr lang="en-US" dirty="0"/>
          </a:p>
        </p:txBody>
      </p:sp>
      <p:sp>
        <p:nvSpPr>
          <p:cNvPr id="3" name="Content Placeholder 2"/>
          <p:cNvSpPr>
            <a:spLocks noGrp="1"/>
          </p:cNvSpPr>
          <p:nvPr>
            <p:ph idx="1"/>
          </p:nvPr>
        </p:nvSpPr>
        <p:spPr>
          <a:xfrm>
            <a:off x="405607" y="1151466"/>
            <a:ext cx="9372600" cy="4468550"/>
          </a:xfrm>
        </p:spPr>
        <p:txBody>
          <a:bodyPr/>
          <a:lstStyle/>
          <a:p>
            <a:endParaRPr lang="en-US" sz="2200" dirty="0" smtClean="0"/>
          </a:p>
          <a:p>
            <a:r>
              <a:rPr lang="en-US" sz="2200" dirty="0" smtClean="0"/>
              <a:t>Rapidly Developing Neural Connections</a:t>
            </a:r>
          </a:p>
          <a:p>
            <a:r>
              <a:rPr lang="en-US" sz="2200" dirty="0" smtClean="0"/>
              <a:t>Receptive &amp; Expressive Language Development</a:t>
            </a:r>
          </a:p>
          <a:p>
            <a:r>
              <a:rPr lang="en-US" sz="2200" dirty="0" smtClean="0"/>
              <a:t>Increased Imagination</a:t>
            </a:r>
          </a:p>
          <a:p>
            <a:r>
              <a:rPr lang="en-US" sz="2200" dirty="0" smtClean="0"/>
              <a:t>Reasoning &amp; Problem Solving Increases</a:t>
            </a:r>
          </a:p>
          <a:p>
            <a:pPr marL="45720" indent="0">
              <a:buNone/>
            </a:pPr>
            <a:endParaRPr lang="en-US" dirty="0" smtClean="0"/>
          </a:p>
        </p:txBody>
      </p:sp>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0204" y="781878"/>
            <a:ext cx="3818710" cy="28757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ight Arrow 5">
            <a:hlinkClick r:id="rId3"/>
          </p:cNvPr>
          <p:cNvSpPr/>
          <p:nvPr/>
        </p:nvSpPr>
        <p:spPr>
          <a:xfrm>
            <a:off x="8778531" y="2219739"/>
            <a:ext cx="802055" cy="45256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p:nvSpPr>
        <p:spPr>
          <a:xfrm>
            <a:off x="7782119" y="3801231"/>
            <a:ext cx="2606611" cy="800219"/>
          </a:xfrm>
          <a:prstGeom prst="rect">
            <a:avLst/>
          </a:prstGeom>
          <a:noFill/>
        </p:spPr>
        <p:txBody>
          <a:bodyPr wrap="none" rtlCol="0">
            <a:spAutoFit/>
          </a:bodyPr>
          <a:lstStyle/>
          <a:p>
            <a:pPr algn="ctr"/>
            <a:r>
              <a:rPr lang="en-US" sz="1400" dirty="0" smtClean="0"/>
              <a:t>Early Childhood Video by:</a:t>
            </a:r>
          </a:p>
          <a:p>
            <a:pPr algn="ctr"/>
            <a:r>
              <a:rPr lang="en-US" sz="1400" dirty="0" smtClean="0"/>
              <a:t>Shawn Murphy</a:t>
            </a:r>
          </a:p>
          <a:p>
            <a:endParaRPr lang="en-US" dirty="0" smtClean="0"/>
          </a:p>
        </p:txBody>
      </p:sp>
    </p:spTree>
    <p:extLst>
      <p:ext uri="{BB962C8B-B14F-4D97-AF65-F5344CB8AC3E}">
        <p14:creationId xmlns:p14="http://schemas.microsoft.com/office/powerpoint/2010/main" val="208392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851" y="283028"/>
            <a:ext cx="9372600" cy="609600"/>
          </a:xfrm>
        </p:spPr>
        <p:txBody>
          <a:bodyPr/>
          <a:lstStyle/>
          <a:p>
            <a:pPr algn="ctr"/>
            <a:r>
              <a:rPr lang="en-US" dirty="0" smtClean="0"/>
              <a:t>Physical Development</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2320745"/>
              </p:ext>
            </p:extLst>
          </p:nvPr>
        </p:nvGraphicFramePr>
        <p:xfrm>
          <a:off x="2264229" y="1058332"/>
          <a:ext cx="8991222" cy="4027635"/>
        </p:xfrm>
        <a:graphic>
          <a:graphicData uri="http://schemas.openxmlformats.org/drawingml/2006/table">
            <a:tbl>
              <a:tblPr firstRow="1" bandRow="1">
                <a:tableStyleId>{C4B1156A-380E-4F78-BDF5-A606A8083BF9}</a:tableStyleId>
              </a:tblPr>
              <a:tblGrid>
                <a:gridCol w="4495611"/>
                <a:gridCol w="4495611"/>
              </a:tblGrid>
              <a:tr h="692305">
                <a:tc>
                  <a:txBody>
                    <a:bodyPr/>
                    <a:lstStyle/>
                    <a:p>
                      <a:r>
                        <a:rPr lang="en-US" sz="2000" dirty="0" smtClean="0">
                          <a:solidFill>
                            <a:schemeClr val="tx1"/>
                          </a:solidFill>
                        </a:rPr>
                        <a:t>Gross Motor Skill Development</a:t>
                      </a:r>
                      <a:endParaRPr lang="en-US" sz="2000" dirty="0">
                        <a:solidFill>
                          <a:schemeClr val="tx1"/>
                        </a:solidFill>
                      </a:endParaRPr>
                    </a:p>
                  </a:txBody>
                  <a:tcPr/>
                </a:tc>
                <a:tc>
                  <a:txBody>
                    <a:bodyPr/>
                    <a:lstStyle/>
                    <a:p>
                      <a:r>
                        <a:rPr lang="en-US" sz="2000" dirty="0" smtClean="0">
                          <a:solidFill>
                            <a:schemeClr val="tx1"/>
                          </a:solidFill>
                        </a:rPr>
                        <a:t>Fine Gross</a:t>
                      </a:r>
                      <a:r>
                        <a:rPr lang="en-US" sz="2000" baseline="0" dirty="0" smtClean="0">
                          <a:solidFill>
                            <a:schemeClr val="tx1"/>
                          </a:solidFill>
                        </a:rPr>
                        <a:t> Motor Skill Development</a:t>
                      </a:r>
                      <a:endParaRPr lang="en-US" sz="2000" dirty="0">
                        <a:solidFill>
                          <a:schemeClr val="tx1"/>
                        </a:solidFill>
                      </a:endParaRPr>
                    </a:p>
                  </a:txBody>
                  <a:tcPr/>
                </a:tc>
              </a:tr>
              <a:tr h="692305">
                <a:tc>
                  <a:txBody>
                    <a:bodyPr/>
                    <a:lstStyle/>
                    <a:p>
                      <a:r>
                        <a:rPr lang="en-US" sz="2000" dirty="0" smtClean="0">
                          <a:solidFill>
                            <a:schemeClr val="tx1"/>
                          </a:solidFill>
                        </a:rPr>
                        <a:t>Large</a:t>
                      </a:r>
                      <a:r>
                        <a:rPr lang="en-US" sz="2000" baseline="0" dirty="0" smtClean="0">
                          <a:solidFill>
                            <a:schemeClr val="tx1"/>
                          </a:solidFill>
                        </a:rPr>
                        <a:t> Muscle Development Allows</a:t>
                      </a:r>
                      <a:endParaRPr lang="en-US" sz="2000" dirty="0">
                        <a:solidFill>
                          <a:schemeClr val="tx1"/>
                        </a:solidFill>
                      </a:endParaRPr>
                    </a:p>
                  </a:txBody>
                  <a:tcPr/>
                </a:tc>
                <a:tc>
                  <a:txBody>
                    <a:bodyPr/>
                    <a:lstStyle/>
                    <a:p>
                      <a:r>
                        <a:rPr lang="en-US" sz="2000" dirty="0" smtClean="0">
                          <a:solidFill>
                            <a:schemeClr val="tx1"/>
                          </a:solidFill>
                        </a:rPr>
                        <a:t>Small Muscle Development Allows</a:t>
                      </a:r>
                      <a:endParaRPr lang="en-US" sz="2000" dirty="0">
                        <a:solidFill>
                          <a:schemeClr val="tx1"/>
                        </a:solidFill>
                      </a:endParaRPr>
                    </a:p>
                  </a:txBody>
                  <a:tcPr/>
                </a:tc>
              </a:tr>
              <a:tr h="387691">
                <a:tc>
                  <a:txBody>
                    <a:bodyPr/>
                    <a:lstStyle/>
                    <a:p>
                      <a:r>
                        <a:rPr lang="en-US" sz="2000" dirty="0" smtClean="0">
                          <a:solidFill>
                            <a:schemeClr val="tx1"/>
                          </a:solidFill>
                        </a:rPr>
                        <a:t>Walking</a:t>
                      </a:r>
                      <a:r>
                        <a:rPr lang="en-US" sz="2000" baseline="0" dirty="0" smtClean="0">
                          <a:solidFill>
                            <a:schemeClr val="tx1"/>
                          </a:solidFill>
                        </a:rPr>
                        <a:t> and Running</a:t>
                      </a:r>
                      <a:endParaRPr lang="en-US" sz="2000" dirty="0">
                        <a:solidFill>
                          <a:schemeClr val="tx1"/>
                        </a:solidFill>
                      </a:endParaRPr>
                    </a:p>
                  </a:txBody>
                  <a:tcPr/>
                </a:tc>
                <a:tc>
                  <a:txBody>
                    <a:bodyPr/>
                    <a:lstStyle/>
                    <a:p>
                      <a:r>
                        <a:rPr lang="en-US" sz="2000" dirty="0" smtClean="0">
                          <a:solidFill>
                            <a:schemeClr val="tx1"/>
                          </a:solidFill>
                        </a:rPr>
                        <a:t>Independent</a:t>
                      </a:r>
                      <a:r>
                        <a:rPr lang="en-US" sz="2000" baseline="0" dirty="0" smtClean="0">
                          <a:solidFill>
                            <a:schemeClr val="tx1"/>
                          </a:solidFill>
                        </a:rPr>
                        <a:t> Toileting/Bathing</a:t>
                      </a:r>
                      <a:endParaRPr lang="en-US" sz="2000" dirty="0">
                        <a:solidFill>
                          <a:schemeClr val="tx1"/>
                        </a:solidFill>
                      </a:endParaRPr>
                    </a:p>
                  </a:txBody>
                  <a:tcPr/>
                </a:tc>
              </a:tr>
              <a:tr h="387691">
                <a:tc>
                  <a:txBody>
                    <a:bodyPr/>
                    <a:lstStyle/>
                    <a:p>
                      <a:r>
                        <a:rPr lang="en-US" sz="2000" dirty="0" smtClean="0">
                          <a:solidFill>
                            <a:schemeClr val="tx1"/>
                          </a:solidFill>
                        </a:rPr>
                        <a:t>Throwing, Kicking, and</a:t>
                      </a:r>
                      <a:r>
                        <a:rPr lang="en-US" sz="2000" baseline="0" dirty="0" smtClean="0">
                          <a:solidFill>
                            <a:schemeClr val="tx1"/>
                          </a:solidFill>
                        </a:rPr>
                        <a:t> Lifting</a:t>
                      </a:r>
                      <a:endParaRPr lang="en-US" sz="2000" dirty="0">
                        <a:solidFill>
                          <a:schemeClr val="tx1"/>
                        </a:solidFill>
                      </a:endParaRPr>
                    </a:p>
                  </a:txBody>
                  <a:tcPr/>
                </a:tc>
                <a:tc>
                  <a:txBody>
                    <a:bodyPr/>
                    <a:lstStyle/>
                    <a:p>
                      <a:r>
                        <a:rPr lang="en-US" sz="2000" dirty="0" smtClean="0">
                          <a:solidFill>
                            <a:schemeClr val="tx1"/>
                          </a:solidFill>
                        </a:rPr>
                        <a:t>Button Own Buttons, Zip Pants</a:t>
                      </a:r>
                      <a:endParaRPr lang="en-US" sz="2000" dirty="0">
                        <a:solidFill>
                          <a:schemeClr val="tx1"/>
                        </a:solidFill>
                      </a:endParaRPr>
                    </a:p>
                  </a:txBody>
                  <a:tcPr/>
                </a:tc>
              </a:tr>
              <a:tr h="387691">
                <a:tc>
                  <a:txBody>
                    <a:bodyPr/>
                    <a:lstStyle/>
                    <a:p>
                      <a:r>
                        <a:rPr lang="en-US" sz="2000" dirty="0" smtClean="0">
                          <a:solidFill>
                            <a:schemeClr val="tx1"/>
                          </a:solidFill>
                        </a:rPr>
                        <a:t>Increased Body Awareness</a:t>
                      </a:r>
                      <a:endParaRPr lang="en-US" sz="2000" dirty="0">
                        <a:solidFill>
                          <a:schemeClr val="tx1"/>
                        </a:solidFill>
                      </a:endParaRPr>
                    </a:p>
                  </a:txBody>
                  <a:tcPr/>
                </a:tc>
                <a:tc>
                  <a:txBody>
                    <a:bodyPr/>
                    <a:lstStyle/>
                    <a:p>
                      <a:r>
                        <a:rPr lang="en-US" sz="2000" dirty="0" smtClean="0">
                          <a:solidFill>
                            <a:schemeClr val="tx1"/>
                          </a:solidFill>
                        </a:rPr>
                        <a:t>Grasp</a:t>
                      </a:r>
                      <a:r>
                        <a:rPr lang="en-US" sz="2000" baseline="0" dirty="0" smtClean="0">
                          <a:solidFill>
                            <a:schemeClr val="tx1"/>
                          </a:solidFill>
                        </a:rPr>
                        <a:t> and Release Objects</a:t>
                      </a:r>
                      <a:endParaRPr lang="en-US" sz="2000" dirty="0">
                        <a:solidFill>
                          <a:schemeClr val="tx1"/>
                        </a:solidFill>
                      </a:endParaRPr>
                    </a:p>
                  </a:txBody>
                  <a:tcPr/>
                </a:tc>
              </a:tr>
              <a:tr h="387691">
                <a:tc>
                  <a:txBody>
                    <a:bodyPr/>
                    <a:lstStyle/>
                    <a:p>
                      <a:r>
                        <a:rPr lang="en-US" sz="2000" dirty="0" smtClean="0">
                          <a:solidFill>
                            <a:schemeClr val="tx1"/>
                          </a:solidFill>
                        </a:rPr>
                        <a:t>Improved</a:t>
                      </a:r>
                      <a:r>
                        <a:rPr lang="en-US" sz="2000" baseline="0" dirty="0" smtClean="0">
                          <a:solidFill>
                            <a:schemeClr val="tx1"/>
                          </a:solidFill>
                        </a:rPr>
                        <a:t> Reaction Time</a:t>
                      </a:r>
                      <a:endParaRPr lang="en-US" sz="2000" dirty="0">
                        <a:solidFill>
                          <a:schemeClr val="tx1"/>
                        </a:solidFill>
                      </a:endParaRPr>
                    </a:p>
                  </a:txBody>
                  <a:tcPr/>
                </a:tc>
                <a:tc>
                  <a:txBody>
                    <a:bodyPr/>
                    <a:lstStyle/>
                    <a:p>
                      <a:r>
                        <a:rPr lang="en-US" sz="2000" dirty="0" smtClean="0">
                          <a:solidFill>
                            <a:schemeClr val="tx1"/>
                          </a:solidFill>
                        </a:rPr>
                        <a:t>Turn Wrist</a:t>
                      </a:r>
                      <a:endParaRPr lang="en-US" sz="2000" dirty="0">
                        <a:solidFill>
                          <a:schemeClr val="tx1"/>
                        </a:solidFill>
                      </a:endParaRPr>
                    </a:p>
                  </a:txBody>
                  <a:tcPr/>
                </a:tc>
              </a:tr>
              <a:tr h="692305">
                <a:tc>
                  <a:txBody>
                    <a:bodyPr/>
                    <a:lstStyle/>
                    <a:p>
                      <a:r>
                        <a:rPr lang="en-US" sz="2000" dirty="0" smtClean="0">
                          <a:solidFill>
                            <a:schemeClr val="tx1"/>
                          </a:solidFill>
                        </a:rPr>
                        <a:t>Better Balance &amp; Strength</a:t>
                      </a:r>
                      <a:endParaRPr lang="en-US" sz="2000" dirty="0">
                        <a:solidFill>
                          <a:schemeClr val="tx1"/>
                        </a:solidFill>
                      </a:endParaRPr>
                    </a:p>
                  </a:txBody>
                  <a:tcPr/>
                </a:tc>
                <a:tc>
                  <a:txBody>
                    <a:bodyPr/>
                    <a:lstStyle/>
                    <a:p>
                      <a:r>
                        <a:rPr lang="en-US" sz="2000" dirty="0" smtClean="0">
                          <a:solidFill>
                            <a:schemeClr val="tx1"/>
                          </a:solidFill>
                        </a:rPr>
                        <a:t>Independent</a:t>
                      </a:r>
                      <a:r>
                        <a:rPr lang="en-US" sz="2000" baseline="0" dirty="0" smtClean="0">
                          <a:solidFill>
                            <a:schemeClr val="tx1"/>
                          </a:solidFill>
                        </a:rPr>
                        <a:t> Eating/Use of Utensils</a:t>
                      </a:r>
                      <a:endParaRPr lang="en-US" sz="2000" dirty="0">
                        <a:solidFill>
                          <a:schemeClr val="tx1"/>
                        </a:solidFill>
                      </a:endParaRPr>
                    </a:p>
                  </a:txBody>
                  <a:tcPr/>
                </a:tc>
              </a:tr>
              <a:tr h="332306">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6616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9144" y="-152400"/>
            <a:ext cx="11084455" cy="1200416"/>
          </a:xfrm>
        </p:spPr>
        <p:txBody>
          <a:bodyPr/>
          <a:lstStyle/>
          <a:p>
            <a:pPr algn="ctr"/>
            <a:r>
              <a:rPr lang="en-US" dirty="0" smtClean="0"/>
              <a:t>Social Development</a:t>
            </a:r>
            <a:endParaRPr lang="en-US" dirty="0"/>
          </a:p>
        </p:txBody>
      </p:sp>
      <p:graphicFrame>
        <p:nvGraphicFramePr>
          <p:cNvPr id="15" name="Content Placeholder 14" descr="Step Up Process" title="SmartArt"/>
          <p:cNvGraphicFramePr>
            <a:graphicFrameLocks noGrp="1"/>
          </p:cNvGraphicFramePr>
          <p:nvPr>
            <p:ph idx="1"/>
            <p:extLst>
              <p:ext uri="{D42A27DB-BD31-4B8C-83A1-F6EECF244321}">
                <p14:modId xmlns:p14="http://schemas.microsoft.com/office/powerpoint/2010/main" val="3855095270"/>
              </p:ext>
            </p:extLst>
          </p:nvPr>
        </p:nvGraphicFramePr>
        <p:xfrm>
          <a:off x="1574801" y="1488283"/>
          <a:ext cx="11650133" cy="393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32171" y="1405430"/>
            <a:ext cx="1828799" cy="13064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88583" y="2484656"/>
            <a:ext cx="1339377" cy="12802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85311" y="621809"/>
            <a:ext cx="1368955" cy="12098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634650" y="881008"/>
            <a:ext cx="1289167" cy="15179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793057" y="2043764"/>
            <a:ext cx="1068183" cy="13362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6250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675" y="0"/>
            <a:ext cx="7086873" cy="595893"/>
          </a:xfrm>
        </p:spPr>
        <p:txBody>
          <a:bodyPr>
            <a:normAutofit/>
          </a:bodyPr>
          <a:lstStyle/>
          <a:p>
            <a:r>
              <a:rPr lang="en-US" sz="3400" dirty="0" smtClean="0"/>
              <a:t>Intellectual Development</a:t>
            </a:r>
            <a:endParaRPr lang="en-US" sz="3400" dirty="0"/>
          </a:p>
        </p:txBody>
      </p:sp>
      <p:sp>
        <p:nvSpPr>
          <p:cNvPr id="3" name="Text Placeholder 2"/>
          <p:cNvSpPr>
            <a:spLocks noGrp="1"/>
          </p:cNvSpPr>
          <p:nvPr>
            <p:ph type="body" idx="1"/>
          </p:nvPr>
        </p:nvSpPr>
        <p:spPr>
          <a:xfrm>
            <a:off x="4189141" y="1068179"/>
            <a:ext cx="6400801" cy="3791688"/>
          </a:xfrm>
        </p:spPr>
        <p:txBody>
          <a:bodyPr>
            <a:normAutofit/>
          </a:bodyPr>
          <a:lstStyle/>
          <a:p>
            <a:pPr marL="342900" indent="-342900">
              <a:lnSpc>
                <a:spcPct val="160000"/>
              </a:lnSpc>
              <a:buFont typeface="Arial" panose="020B0604020202020204" pitchFamily="34" charset="0"/>
              <a:buChar char="•"/>
            </a:pPr>
            <a:r>
              <a:rPr lang="en-US" sz="2400" dirty="0" smtClean="0">
                <a:solidFill>
                  <a:schemeClr val="tx1"/>
                </a:solidFill>
              </a:rPr>
              <a:t>Learn By Asking Questions</a:t>
            </a:r>
          </a:p>
          <a:p>
            <a:pPr marL="342900" indent="-342900">
              <a:lnSpc>
                <a:spcPct val="160000"/>
              </a:lnSpc>
              <a:buFont typeface="Arial" panose="020B0604020202020204" pitchFamily="34" charset="0"/>
              <a:buChar char="•"/>
            </a:pPr>
            <a:r>
              <a:rPr lang="en-US" sz="2400" dirty="0" smtClean="0">
                <a:solidFill>
                  <a:schemeClr val="tx1"/>
                </a:solidFill>
              </a:rPr>
              <a:t>Able To Distinguish Size, Weight &amp; Color</a:t>
            </a:r>
          </a:p>
          <a:p>
            <a:pPr marL="342900" indent="-342900">
              <a:lnSpc>
                <a:spcPct val="160000"/>
              </a:lnSpc>
              <a:buFont typeface="Arial" panose="020B0604020202020204" pitchFamily="34" charset="0"/>
              <a:buChar char="•"/>
            </a:pPr>
            <a:r>
              <a:rPr lang="en-US" sz="2400" dirty="0" smtClean="0">
                <a:solidFill>
                  <a:schemeClr val="tx1"/>
                </a:solidFill>
              </a:rPr>
              <a:t>Classification Skills Are Developing</a:t>
            </a:r>
          </a:p>
          <a:p>
            <a:pPr marL="342900" indent="-342900">
              <a:lnSpc>
                <a:spcPct val="160000"/>
              </a:lnSpc>
              <a:buFont typeface="Arial" panose="020B0604020202020204" pitchFamily="34" charset="0"/>
              <a:buChar char="•"/>
            </a:pPr>
            <a:r>
              <a:rPr lang="en-US" sz="2400" dirty="0" smtClean="0">
                <a:solidFill>
                  <a:schemeClr val="tx1"/>
                </a:solidFill>
              </a:rPr>
              <a:t>Develop Language Through Rhymes &amp; Silly Words</a:t>
            </a:r>
          </a:p>
          <a:p>
            <a:endParaRPr lang="en-US" dirty="0"/>
          </a:p>
        </p:txBody>
      </p:sp>
    </p:spTree>
    <p:extLst>
      <p:ext uri="{BB962C8B-B14F-4D97-AF65-F5344CB8AC3E}">
        <p14:creationId xmlns:p14="http://schemas.microsoft.com/office/powerpoint/2010/main" val="24357442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grpId="0" nodeType="withEffect">
                                  <p:stCondLst>
                                    <p:cond delay="0"/>
                                  </p:stCondLst>
                                  <p:childTnLst>
                                    <p:set>
                                      <p:cBhvr rctx="PPT">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par>
                                <p:cTn id="14" presetID="9" presetClass="emph" presetSubtype="0" grpId="0" nodeType="withEffect">
                                  <p:stCondLst>
                                    <p:cond delay="0"/>
                                  </p:stCondLst>
                                  <p:childTnLst>
                                    <p:set>
                                      <p:cBhvr rctx="PPT">
                                        <p:cTn id="15" dur="indefinite"/>
                                        <p:tgtEl>
                                          <p:spTgt spid="3">
                                            <p:txEl>
                                              <p:pRg st="3" end="3"/>
                                            </p:txEl>
                                          </p:spTgt>
                                        </p:tgtEl>
                                        <p:attrNameLst>
                                          <p:attrName>style.opacity</p:attrName>
                                        </p:attrNameLst>
                                      </p:cBhvr>
                                      <p:to>
                                        <p:strVal val="0.5"/>
                                      </p:to>
                                    </p:set>
                                    <p:animEffect filter="image" prLst="opacity: 0.5">
                                      <p:cBhvr rctx="IE">
                                        <p:cTn id="16"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505" y="0"/>
            <a:ext cx="11531599" cy="706362"/>
          </a:xfrm>
        </p:spPr>
        <p:txBody>
          <a:bodyPr>
            <a:normAutofit/>
          </a:bodyPr>
          <a:lstStyle/>
          <a:p>
            <a:pPr algn="ctr"/>
            <a:r>
              <a:rPr lang="en-US" sz="3400" dirty="0" smtClean="0"/>
              <a:t>Thinking &amp; Learning Characteristics</a:t>
            </a:r>
            <a:endParaRPr lang="en-US" sz="3400" dirty="0"/>
          </a:p>
        </p:txBody>
      </p:sp>
      <p:sp>
        <p:nvSpPr>
          <p:cNvPr id="5" name="TextBox 4"/>
          <p:cNvSpPr txBox="1"/>
          <p:nvPr/>
        </p:nvSpPr>
        <p:spPr>
          <a:xfrm>
            <a:off x="4377263" y="1221855"/>
            <a:ext cx="6985003" cy="503214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200" dirty="0" smtClean="0"/>
              <a:t>High Level Of Curiosity</a:t>
            </a:r>
          </a:p>
          <a:p>
            <a:pPr marL="800100" lvl="1" indent="-342900">
              <a:lnSpc>
                <a:spcPct val="150000"/>
              </a:lnSpc>
              <a:buFont typeface="Arial" panose="020B0604020202020204" pitchFamily="34" charset="0"/>
              <a:buChar char="•"/>
            </a:pPr>
            <a:r>
              <a:rPr lang="en-US" sz="2200" dirty="0" smtClean="0"/>
              <a:t>Questions Environment</a:t>
            </a:r>
          </a:p>
          <a:p>
            <a:pPr marL="342900" indent="-342900">
              <a:lnSpc>
                <a:spcPct val="150000"/>
              </a:lnSpc>
              <a:buFont typeface="Arial" panose="020B0604020202020204" pitchFamily="34" charset="0"/>
              <a:buChar char="•"/>
            </a:pPr>
            <a:r>
              <a:rPr lang="en-US" sz="2200" dirty="0" smtClean="0"/>
              <a:t>Develops Awareness Of Time</a:t>
            </a:r>
          </a:p>
          <a:p>
            <a:pPr marL="800100" lvl="1" indent="-342900">
              <a:lnSpc>
                <a:spcPct val="150000"/>
              </a:lnSpc>
              <a:buFont typeface="Arial" panose="020B0604020202020204" pitchFamily="34" charset="0"/>
              <a:buChar char="•"/>
            </a:pPr>
            <a:r>
              <a:rPr lang="en-US" sz="2200" dirty="0" smtClean="0"/>
              <a:t>Realizes Sleep, Play &amp; Meal Time</a:t>
            </a:r>
          </a:p>
          <a:p>
            <a:pPr marL="342900" indent="-342900">
              <a:lnSpc>
                <a:spcPct val="150000"/>
              </a:lnSpc>
              <a:buFont typeface="Arial" panose="020B0604020202020204" pitchFamily="34" charset="0"/>
              <a:buChar char="•"/>
            </a:pPr>
            <a:r>
              <a:rPr lang="en-US" sz="2200" dirty="0" smtClean="0"/>
              <a:t>Hands On Learning</a:t>
            </a:r>
          </a:p>
          <a:p>
            <a:pPr marL="800100" lvl="1" indent="-342900">
              <a:lnSpc>
                <a:spcPct val="150000"/>
              </a:lnSpc>
              <a:buFont typeface="Arial" panose="020B0604020202020204" pitchFamily="34" charset="0"/>
              <a:buChar char="•"/>
            </a:pPr>
            <a:r>
              <a:rPr lang="en-US" sz="2200" dirty="0" smtClean="0"/>
              <a:t>Learns By Engaging</a:t>
            </a:r>
          </a:p>
          <a:p>
            <a:pPr marL="342900" indent="-342900">
              <a:lnSpc>
                <a:spcPct val="150000"/>
              </a:lnSpc>
              <a:buFont typeface="Arial" panose="020B0604020202020204" pitchFamily="34" charset="0"/>
              <a:buChar char="•"/>
            </a:pPr>
            <a:r>
              <a:rPr lang="en-US" sz="2200" dirty="0" smtClean="0"/>
              <a:t>Recognize Color, Shapes &amp; Texture</a:t>
            </a:r>
          </a:p>
          <a:p>
            <a:pPr marL="342900"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endParaRPr lang="en-US" sz="2400" dirty="0"/>
          </a:p>
          <a:p>
            <a:pPr lvl="1"/>
            <a:endParaRPr lang="en-US" sz="2400" dirty="0" smtClean="0"/>
          </a:p>
          <a:p>
            <a:endParaRPr lang="en-US" dirty="0"/>
          </a:p>
        </p:txBody>
      </p:sp>
    </p:spTree>
    <p:extLst>
      <p:ext uri="{BB962C8B-B14F-4D97-AF65-F5344CB8AC3E}">
        <p14:creationId xmlns:p14="http://schemas.microsoft.com/office/powerpoint/2010/main" val="427456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270" y="-152400"/>
            <a:ext cx="9372600" cy="870857"/>
          </a:xfrm>
        </p:spPr>
        <p:txBody>
          <a:bodyPr/>
          <a:lstStyle/>
          <a:p>
            <a:pPr algn="ctr"/>
            <a:r>
              <a:rPr lang="en-US" dirty="0" smtClean="0"/>
              <a:t>Developmental Milestones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47904425"/>
              </p:ext>
            </p:extLst>
          </p:nvPr>
        </p:nvGraphicFramePr>
        <p:xfrm>
          <a:off x="2188029" y="838064"/>
          <a:ext cx="9349239" cy="4131189"/>
        </p:xfrm>
        <a:graphic>
          <a:graphicData uri="http://schemas.openxmlformats.org/drawingml/2006/table">
            <a:tbl>
              <a:tblPr firstRow="1" firstCol="1" bandRow="1">
                <a:tableStyleId>{E269D01E-BC32-4049-B463-5C60D7B0CCD2}</a:tableStyleId>
              </a:tblPr>
              <a:tblGrid>
                <a:gridCol w="3177320"/>
                <a:gridCol w="2893087"/>
                <a:gridCol w="3278832"/>
              </a:tblGrid>
              <a:tr h="279211">
                <a:tc>
                  <a:txBody>
                    <a:bodyPr/>
                    <a:lstStyle/>
                    <a:p>
                      <a:pPr marL="0" marR="0" algn="ctr">
                        <a:lnSpc>
                          <a:spcPct val="107000"/>
                        </a:lnSpc>
                        <a:spcBef>
                          <a:spcPts val="0"/>
                        </a:spcBef>
                        <a:spcAft>
                          <a:spcPts val="0"/>
                        </a:spcAft>
                      </a:pPr>
                      <a:r>
                        <a:rPr lang="en-US" sz="1800" dirty="0">
                          <a:effectLst/>
                        </a:rPr>
                        <a:t>Age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ctr">
                        <a:lnSpc>
                          <a:spcPct val="107000"/>
                        </a:lnSpc>
                        <a:spcBef>
                          <a:spcPts val="0"/>
                        </a:spcBef>
                        <a:spcAft>
                          <a:spcPts val="0"/>
                        </a:spcAft>
                      </a:pPr>
                      <a:r>
                        <a:rPr lang="en-US" sz="1800">
                          <a:effectLst/>
                        </a:rPr>
                        <a:t>Age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ctr">
                        <a:lnSpc>
                          <a:spcPct val="107000"/>
                        </a:lnSpc>
                        <a:spcBef>
                          <a:spcPts val="0"/>
                        </a:spcBef>
                        <a:spcAft>
                          <a:spcPts val="0"/>
                        </a:spcAft>
                      </a:pPr>
                      <a:r>
                        <a:rPr lang="en-US" sz="1800" dirty="0">
                          <a:effectLst/>
                        </a:rPr>
                        <a:t>Age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496572">
                <a:tc>
                  <a:txBody>
                    <a:bodyPr/>
                    <a:lstStyle/>
                    <a:p>
                      <a:pPr marL="0" marR="0" algn="l">
                        <a:lnSpc>
                          <a:spcPct val="107000"/>
                        </a:lnSpc>
                        <a:spcBef>
                          <a:spcPts val="0"/>
                        </a:spcBef>
                        <a:spcAft>
                          <a:spcPts val="0"/>
                        </a:spcAft>
                      </a:pPr>
                      <a:r>
                        <a:rPr lang="en-US" sz="1800">
                          <a:effectLst/>
                        </a:rPr>
                        <a:t>Adventurous</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High Motor Drive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Able To Engage In Conversation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558422">
                <a:tc>
                  <a:txBody>
                    <a:bodyPr/>
                    <a:lstStyle/>
                    <a:p>
                      <a:pPr marL="0" marR="0" algn="l">
                        <a:lnSpc>
                          <a:spcPct val="107000"/>
                        </a:lnSpc>
                        <a:spcBef>
                          <a:spcPts val="0"/>
                        </a:spcBef>
                        <a:spcAft>
                          <a:spcPts val="0"/>
                        </a:spcAft>
                      </a:pPr>
                      <a:r>
                        <a:rPr lang="en-US" sz="1800" dirty="0">
                          <a:effectLst/>
                        </a:rPr>
                        <a:t>Asks Why &amp; What About Environment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Form Short Sentences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Inquisitive About Environment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496572">
                <a:tc>
                  <a:txBody>
                    <a:bodyPr/>
                    <a:lstStyle/>
                    <a:p>
                      <a:pPr marL="0" marR="0" algn="l">
                        <a:lnSpc>
                          <a:spcPct val="107000"/>
                        </a:lnSpc>
                        <a:spcBef>
                          <a:spcPts val="0"/>
                        </a:spcBef>
                        <a:spcAft>
                          <a:spcPts val="0"/>
                        </a:spcAft>
                      </a:pPr>
                      <a:r>
                        <a:rPr lang="en-US" sz="1800">
                          <a:effectLst/>
                        </a:rPr>
                        <a:t>Uses Simple Phrases</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Express Simple Stories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Good Balance/Gait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496572">
                <a:tc>
                  <a:txBody>
                    <a:bodyPr/>
                    <a:lstStyle/>
                    <a:p>
                      <a:pPr marL="0" marR="0" algn="l">
                        <a:lnSpc>
                          <a:spcPct val="107000"/>
                        </a:lnSpc>
                        <a:spcBef>
                          <a:spcPts val="0"/>
                        </a:spcBef>
                        <a:spcAft>
                          <a:spcPts val="0"/>
                        </a:spcAft>
                      </a:pPr>
                      <a:r>
                        <a:rPr lang="en-US" sz="1800">
                          <a:effectLst/>
                        </a:rPr>
                        <a:t>Follow Simple Directions</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dirty="0">
                          <a:effectLst/>
                        </a:rPr>
                        <a:t>Wash &amp; Dry Face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dirty="0">
                          <a:effectLst/>
                        </a:rPr>
                        <a:t>Recognize &amp; Print Letters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496572">
                <a:tc>
                  <a:txBody>
                    <a:bodyPr/>
                    <a:lstStyle/>
                    <a:p>
                      <a:pPr marL="0" marR="0" algn="l">
                        <a:lnSpc>
                          <a:spcPct val="107000"/>
                        </a:lnSpc>
                        <a:spcBef>
                          <a:spcPts val="0"/>
                        </a:spcBef>
                        <a:spcAft>
                          <a:spcPts val="0"/>
                        </a:spcAft>
                      </a:pPr>
                      <a:r>
                        <a:rPr lang="en-US" sz="1800">
                          <a:effectLst/>
                        </a:rPr>
                        <a:t>Ride A Tricycle</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Independent Self Dress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dirty="0">
                          <a:effectLst/>
                        </a:rPr>
                        <a:t>Enjoys Social Interaction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558422">
                <a:tc>
                  <a:txBody>
                    <a:bodyPr/>
                    <a:lstStyle/>
                    <a:p>
                      <a:pPr marL="0" marR="0" algn="l">
                        <a:lnSpc>
                          <a:spcPct val="107000"/>
                        </a:lnSpc>
                        <a:spcBef>
                          <a:spcPts val="0"/>
                        </a:spcBef>
                        <a:spcAft>
                          <a:spcPts val="0"/>
                        </a:spcAft>
                      </a:pPr>
                      <a:r>
                        <a:rPr lang="en-US" sz="1800" dirty="0">
                          <a:effectLst/>
                        </a:rPr>
                        <a:t>Run/Jump/Balance On One Foot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Independent With Scissors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Follow Directions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r h="558422">
                <a:tc>
                  <a:txBody>
                    <a:bodyPr/>
                    <a:lstStyle/>
                    <a:p>
                      <a:pPr marL="0" marR="0" algn="l">
                        <a:lnSpc>
                          <a:spcPct val="107000"/>
                        </a:lnSpc>
                        <a:spcBef>
                          <a:spcPts val="0"/>
                        </a:spcBef>
                        <a:spcAft>
                          <a:spcPts val="0"/>
                        </a:spcAft>
                      </a:pPr>
                      <a:r>
                        <a:rPr lang="en-US" sz="1800" dirty="0">
                          <a:effectLst/>
                        </a:rPr>
                        <a:t>Button/Unbutton Clothes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a:effectLst/>
                        </a:rPr>
                        <a:t>Skip/Jump With Coordination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c>
                  <a:txBody>
                    <a:bodyPr/>
                    <a:lstStyle/>
                    <a:p>
                      <a:pPr marL="0" marR="0" algn="l">
                        <a:lnSpc>
                          <a:spcPct val="107000"/>
                        </a:lnSpc>
                        <a:spcBef>
                          <a:spcPts val="0"/>
                        </a:spcBef>
                        <a:spcAft>
                          <a:spcPts val="0"/>
                        </a:spcAft>
                      </a:pPr>
                      <a:r>
                        <a:rPr lang="en-US" sz="1800" dirty="0">
                          <a:effectLst/>
                        </a:rPr>
                        <a:t>Enjoys Having Responsibility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684" marR="57684" marT="0" marB="0"/>
                </a:tc>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6473" y="5638800"/>
            <a:ext cx="952297" cy="110127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8769" y="5312229"/>
            <a:ext cx="1234691" cy="142784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3461" y="5116286"/>
            <a:ext cx="1404128" cy="1623784"/>
          </a:xfrm>
          <a:prstGeom prst="rect">
            <a:avLst/>
          </a:prstGeom>
        </p:spPr>
      </p:pic>
    </p:spTree>
    <p:extLst>
      <p:ext uri="{BB962C8B-B14F-4D97-AF65-F5344CB8AC3E}">
        <p14:creationId xmlns:p14="http://schemas.microsoft.com/office/powerpoint/2010/main" val="170201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829" y="435429"/>
            <a:ext cx="10570027" cy="5791199"/>
          </a:xfrm>
        </p:spPr>
        <p:txBody>
          <a:bodyPr>
            <a:normAutofit fontScale="90000"/>
          </a:bodyPr>
          <a:lstStyle/>
          <a:p>
            <a:pPr>
              <a:lnSpc>
                <a:spcPct val="200000"/>
              </a:lnSpc>
            </a:pPr>
            <a:r>
              <a:rPr lang="en-US" sz="1800" dirty="0" smtClean="0"/>
              <a:t>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                                   </a:t>
            </a:r>
            <a:r>
              <a:rPr lang="en-US" sz="2700" dirty="0" smtClean="0"/>
              <a:t>References</a:t>
            </a:r>
            <a:r>
              <a:rPr lang="en-US" sz="1800" dirty="0" smtClean="0"/>
              <a:t/>
            </a:r>
            <a:br>
              <a:rPr lang="en-US" sz="1800" dirty="0" smtClean="0"/>
            </a:br>
            <a:r>
              <a:rPr lang="en-US" sz="1800" dirty="0"/>
              <a:t/>
            </a:r>
            <a:br>
              <a:rPr lang="en-US" sz="1800" dirty="0"/>
            </a:br>
            <a:r>
              <a:rPr lang="en-US" sz="1800" dirty="0" smtClean="0"/>
              <a:t>National </a:t>
            </a:r>
            <a:r>
              <a:rPr lang="en-US" sz="1800" dirty="0"/>
              <a:t>Network for Child Care - NNCC. </a:t>
            </a:r>
            <a:r>
              <a:rPr lang="en-US" sz="1800" dirty="0" err="1"/>
              <a:t>Malley</a:t>
            </a:r>
            <a:r>
              <a:rPr lang="en-US" sz="1800" dirty="0"/>
              <a:t>, C. (2004). </a:t>
            </a:r>
            <a:br>
              <a:rPr lang="en-US" sz="1800" dirty="0"/>
            </a:br>
            <a:r>
              <a:rPr lang="en-US" sz="1800" dirty="0"/>
              <a:t>	“Preschooler development”. (</a:t>
            </a:r>
            <a:r>
              <a:rPr lang="en-US" sz="1800" i="1" dirty="0"/>
              <a:t>Family Day Care Facts</a:t>
            </a:r>
            <a:r>
              <a:rPr lang="en-US" sz="1800" dirty="0"/>
              <a:t> series). </a:t>
            </a:r>
            <a:br>
              <a:rPr lang="en-US" sz="1800" dirty="0"/>
            </a:br>
            <a:r>
              <a:rPr lang="en-US" sz="1800" dirty="0"/>
              <a:t>	Amherst, MA: University of Massachusetts.</a:t>
            </a:r>
            <a:br>
              <a:rPr lang="en-US" sz="1800" dirty="0"/>
            </a:br>
            <a:r>
              <a:rPr lang="en-US" sz="1800" dirty="0"/>
              <a:t> </a:t>
            </a:r>
            <a:r>
              <a:rPr lang="en-US" sz="1800" dirty="0" smtClean="0"/>
              <a:t>Shawn </a:t>
            </a:r>
            <a:r>
              <a:rPr lang="en-US" sz="1800" dirty="0"/>
              <a:t>Murphy Early Childhood Cognitive Video. (2011). Retrieved </a:t>
            </a:r>
            <a:br>
              <a:rPr lang="en-US" sz="1800" dirty="0"/>
            </a:br>
            <a:r>
              <a:rPr lang="en-US" sz="1800" dirty="0"/>
              <a:t>	March 23, 2013, from   </a:t>
            </a:r>
            <a:br>
              <a:rPr lang="en-US" sz="1800" dirty="0"/>
            </a:br>
            <a:r>
              <a:rPr lang="en-US" sz="1800" dirty="0"/>
              <a:t>	</a:t>
            </a:r>
            <a:r>
              <a:rPr lang="en-US" sz="1800" u="sng" dirty="0"/>
              <a:t>http://</a:t>
            </a:r>
            <a:r>
              <a:rPr lang="en-US" sz="1800" u="sng" dirty="0" smtClean="0"/>
              <a:t>www.youtube.com/watch?v=IveP3b3_Gas</a:t>
            </a:r>
            <a:br>
              <a:rPr lang="en-US" sz="1800" u="sng" dirty="0" smtClean="0"/>
            </a:br>
            <a:r>
              <a:rPr lang="en-US" sz="1800" dirty="0"/>
              <a:t/>
            </a:r>
            <a:br>
              <a:rPr lang="en-US" sz="1800" dirty="0"/>
            </a:br>
            <a:r>
              <a:rPr lang="en-US" sz="1800" dirty="0"/>
              <a:t> </a:t>
            </a:r>
            <a:br>
              <a:rPr lang="en-US" sz="1800" dirty="0"/>
            </a:br>
            <a:endParaRPr lang="en-US" sz="1800" dirty="0"/>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hildren Happy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7909083B-3485-49E7-BBE7-EFD488C62F99}" vid="{B57F6697-5DA8-422E-86BF-20B69A74A1E0}"/>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2224F2-88E2-4E19-8BE2-5AB2030F71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0</TotalTime>
  <Words>674</Words>
  <Application>Microsoft Office PowerPoint</Application>
  <PresentationFormat>Widescreen</PresentationFormat>
  <Paragraphs>130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Euphemia</vt:lpstr>
      <vt:lpstr>Times New Roman</vt:lpstr>
      <vt:lpstr>Wingdings</vt:lpstr>
      <vt:lpstr>Children Happy 16x9</vt:lpstr>
      <vt:lpstr>Child Development Domains </vt:lpstr>
      <vt:lpstr>Cognitive Development</vt:lpstr>
      <vt:lpstr>Physical Development</vt:lpstr>
      <vt:lpstr>Social Development</vt:lpstr>
      <vt:lpstr>Intellectual Development</vt:lpstr>
      <vt:lpstr>Thinking &amp; Learning Characteristics</vt:lpstr>
      <vt:lpstr>Developmental Milestones</vt:lpstr>
      <vt:lpstr>                                                                  References  National Network for Child Care - NNCC. Malley, C. (2004).   “Preschooler development”. (Family Day Care Facts series).   Amherst, MA: University of Massachusetts.  Shawn Murphy Early Childhood Cognitive Video. (2011). Retrieved   March 23, 2013, from     http://www.youtube.com/watch?v=IveP3b3_Gas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2013-03-22T16:26:44Z</dcterms:created>
  <dcterms:modified xsi:type="dcterms:W3CDTF">2013-03-24T04:56:43Z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TC034618839991</vt:lpwstr>
  </property>
</Properties>
</file>