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1137207-treatment" TargetMode="External"/><Relationship Id="rId2" Type="http://schemas.openxmlformats.org/officeDocument/2006/relationships/hyperlink" Target="http://www.enurse-careplan.com/2010/08/nursing-care-plan-ncp-subdural-hematom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urosurgery.ucla.edu/body.cfm?id=102" TargetMode="External"/><Relationship Id="rId4" Type="http://schemas.openxmlformats.org/officeDocument/2006/relationships/hyperlink" Target="http://wps.prenhall.com/wps/media/objects/737/755395/subdermal_hematom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Definition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880755"/>
            <a:ext cx="9905999" cy="3910446"/>
          </a:xfrm>
        </p:spPr>
        <p:txBody>
          <a:bodyPr/>
          <a:lstStyle/>
          <a:p>
            <a:r>
              <a:rPr lang="en-US" dirty="0" smtClean="0"/>
              <a:t>Blood that collects outside of the chamber of the brain (WebMD, 2013)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dura</a:t>
            </a:r>
            <a:r>
              <a:rPr lang="en-US" dirty="0" smtClean="0"/>
              <a:t> and arachnoid layers of the brain are where the blood collection is concentrated (WebMD, 2013)</a:t>
            </a:r>
          </a:p>
          <a:p>
            <a:pPr lvl="2"/>
            <a:r>
              <a:rPr lang="en-US" dirty="0" smtClean="0"/>
              <a:t>When this condition occurs, it often leads to increased pressure and swelling in the area of the brain (WebMD, 2013)</a:t>
            </a:r>
          </a:p>
          <a:p>
            <a:pPr lvl="2"/>
            <a:r>
              <a:rPr lang="en-US" dirty="0" smtClean="0"/>
              <a:t>If pressure is too high, there is an increased risk of severe trauma or death (WebMD, 2013)</a:t>
            </a:r>
          </a:p>
          <a:p>
            <a:r>
              <a:rPr lang="en-US" dirty="0" smtClean="0"/>
              <a:t>This condition typically occurs when a head injury is severe (WebMD, 2013)</a:t>
            </a:r>
          </a:p>
        </p:txBody>
      </p:sp>
    </p:spTree>
    <p:extLst>
      <p:ext uri="{BB962C8B-B14F-4D97-AF65-F5344CB8AC3E}">
        <p14:creationId xmlns:p14="http://schemas.microsoft.com/office/powerpoint/2010/main" val="186575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Causes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642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Subdural hematomas are caused by several different types of events, including head injuries, which may occur with car accidents, blows to the head, and falls (WebMD, 2013)</a:t>
            </a:r>
          </a:p>
          <a:p>
            <a:pPr lvl="1"/>
            <a:r>
              <a:rPr lang="en-US" dirty="0" smtClean="0"/>
              <a:t>Chronic subdural hematomas also occur in some patients, including the elderly, who may be asymptomatic for a period of time (WebMD, 2013)</a:t>
            </a:r>
          </a:p>
          <a:p>
            <a:r>
              <a:rPr lang="en-US" dirty="0" smtClean="0"/>
              <a:t>Other causes include blood disorders, particularly when patients are required to take blood thinners for their condition (WebMD, 2013) </a:t>
            </a:r>
          </a:p>
          <a:p>
            <a:pPr lvl="1"/>
            <a:r>
              <a:rPr lang="en-US" dirty="0" smtClean="0"/>
              <a:t>This patient population may face a greater risk of subdural hematoma when head injuries are less severe (WebMD, 2013)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230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Symptoms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3" y="1589809"/>
            <a:ext cx="9905999" cy="4852555"/>
          </a:xfrm>
        </p:spPr>
        <p:txBody>
          <a:bodyPr/>
          <a:lstStyle/>
          <a:p>
            <a:r>
              <a:rPr lang="en-US" dirty="0" smtClean="0"/>
              <a:t>The most common symptoms of a subdural hematoma include the following:</a:t>
            </a:r>
          </a:p>
          <a:p>
            <a:pPr lvl="1"/>
            <a:r>
              <a:rPr lang="en-US" sz="2400" dirty="0" smtClean="0"/>
              <a:t>Headaches</a:t>
            </a:r>
          </a:p>
          <a:p>
            <a:pPr lvl="1"/>
            <a:r>
              <a:rPr lang="en-US" sz="2400" dirty="0" smtClean="0"/>
              <a:t>Dizziness</a:t>
            </a:r>
          </a:p>
          <a:p>
            <a:pPr lvl="1"/>
            <a:r>
              <a:rPr lang="en-US" sz="2400" dirty="0" smtClean="0"/>
              <a:t>Seizures</a:t>
            </a:r>
          </a:p>
          <a:p>
            <a:pPr lvl="1"/>
            <a:r>
              <a:rPr lang="en-US" sz="2400" dirty="0" smtClean="0"/>
              <a:t>Nausea and Vomiting</a:t>
            </a:r>
          </a:p>
          <a:p>
            <a:pPr lvl="1"/>
            <a:r>
              <a:rPr lang="en-US" sz="2400" dirty="0" smtClean="0"/>
              <a:t>Mental Confusion</a:t>
            </a:r>
          </a:p>
          <a:p>
            <a:pPr lvl="1"/>
            <a:r>
              <a:rPr lang="en-US" sz="2400" dirty="0" smtClean="0"/>
              <a:t>Lethargy</a:t>
            </a:r>
          </a:p>
          <a:p>
            <a:pPr lvl="1"/>
            <a:r>
              <a:rPr lang="en-US" sz="2400" dirty="0" smtClean="0"/>
              <a:t>Drowsiness</a:t>
            </a:r>
          </a:p>
          <a:p>
            <a:pPr lvl="1"/>
            <a:r>
              <a:rPr lang="en-US" sz="2400" dirty="0" smtClean="0"/>
              <a:t>(WebMD, 2013)</a:t>
            </a:r>
          </a:p>
        </p:txBody>
      </p:sp>
    </p:spTree>
    <p:extLst>
      <p:ext uri="{BB962C8B-B14F-4D97-AF65-F5344CB8AC3E}">
        <p14:creationId xmlns:p14="http://schemas.microsoft.com/office/powerpoint/2010/main" val="360051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Acute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87236"/>
            <a:ext cx="9905999" cy="45096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Acute subdural hematomas are caused when veins that are typically located on the brain are stretched and damaged by pressure in this area, thereby leading to a blood clot (UCLA, 2013) </a:t>
            </a:r>
          </a:p>
          <a:p>
            <a:r>
              <a:rPr lang="en-US" dirty="0" smtClean="0"/>
              <a:t>The most common diagnostic tool is the CT scan (UCLA, 2013)</a:t>
            </a:r>
          </a:p>
          <a:p>
            <a:r>
              <a:rPr lang="en-US" dirty="0" smtClean="0"/>
              <a:t>Many patients also register on the Glasgow Coma Scale (UCLA, 2013)</a:t>
            </a:r>
          </a:p>
          <a:p>
            <a:r>
              <a:rPr lang="en-US" dirty="0" smtClean="0"/>
              <a:t>With this condition, treatment in the form of surgical intervention is required quickly upon diagnosis (UCLA, 2013)</a:t>
            </a:r>
          </a:p>
          <a:p>
            <a:r>
              <a:rPr lang="en-US" dirty="0" smtClean="0"/>
              <a:t>This condition leads to limited recovery in many patients, and the mortality rate is between 50-90 percent (UCLA, 2013) </a:t>
            </a:r>
          </a:p>
        </p:txBody>
      </p:sp>
    </p:spTree>
    <p:extLst>
      <p:ext uri="{BB962C8B-B14F-4D97-AF65-F5344CB8AC3E}">
        <p14:creationId xmlns:p14="http://schemas.microsoft.com/office/powerpoint/2010/main" val="2590389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Treatment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87235"/>
            <a:ext cx="9905999" cy="4374573"/>
          </a:xfrm>
        </p:spPr>
        <p:txBody>
          <a:bodyPr/>
          <a:lstStyle/>
          <a:p>
            <a:r>
              <a:rPr lang="en-US" dirty="0" smtClean="0"/>
              <a:t>Treatment for a subdural hematoma must be immediate due to the urgency of the condition (Meagher et.al, 2013)</a:t>
            </a:r>
          </a:p>
          <a:p>
            <a:pPr lvl="1"/>
            <a:r>
              <a:rPr lang="en-US" dirty="0" smtClean="0"/>
              <a:t>Surgery is commonly required for acute subdural hematomas; however, the extent of the damage is difficult to determine due to underlying brain injury (Meagher et.al, 2013)</a:t>
            </a:r>
          </a:p>
          <a:p>
            <a:pPr lvl="1"/>
            <a:r>
              <a:rPr lang="en-US" dirty="0" smtClean="0"/>
              <a:t>Medications are also provided to patients to prevent further clotting in many cases, as well as the reduction of intracranial pressure (Meagher et.al, 2013)</a:t>
            </a:r>
          </a:p>
          <a:p>
            <a:pPr lvl="2"/>
            <a:r>
              <a:rPr lang="en-US" dirty="0" smtClean="0"/>
              <a:t>The most common medication that is administered is </a:t>
            </a:r>
            <a:r>
              <a:rPr lang="en-US" dirty="0" err="1" smtClean="0"/>
              <a:t>mannitol</a:t>
            </a:r>
            <a:r>
              <a:rPr lang="en-US" dirty="0" smtClean="0"/>
              <a:t> (Meagher et.al, 2013)</a:t>
            </a:r>
          </a:p>
          <a:p>
            <a:pPr lvl="1"/>
            <a:r>
              <a:rPr lang="en-US" dirty="0" smtClean="0"/>
              <a:t>For chronic subdural hematomas, treatments are more difficult to determine because many patients have hematomas that remain stable for long periods of time (Meagher et.al, 2013)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7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Nursing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76845"/>
            <a:ext cx="9905999" cy="4014356"/>
          </a:xfrm>
        </p:spPr>
        <p:txBody>
          <a:bodyPr/>
          <a:lstStyle/>
          <a:p>
            <a:r>
              <a:rPr lang="en-US" dirty="0" smtClean="0"/>
              <a:t>During the nursing assessment,  airway, circulation, breathing status, and other factors must be evaluated (</a:t>
            </a:r>
            <a:r>
              <a:rPr lang="en-US" dirty="0" err="1" smtClean="0"/>
              <a:t>eNurse</a:t>
            </a:r>
            <a:r>
              <a:rPr lang="en-US" dirty="0" smtClean="0"/>
              <a:t> Care Plan)</a:t>
            </a:r>
          </a:p>
          <a:p>
            <a:r>
              <a:rPr lang="en-US" dirty="0" smtClean="0"/>
              <a:t>Questions regarding the nature of the injury must also be addressed (</a:t>
            </a:r>
            <a:r>
              <a:rPr lang="en-US" dirty="0" err="1" smtClean="0"/>
              <a:t>eNurse</a:t>
            </a:r>
            <a:r>
              <a:rPr lang="en-US" dirty="0" smtClean="0"/>
              <a:t> Care Plan)</a:t>
            </a:r>
          </a:p>
          <a:p>
            <a:r>
              <a:rPr lang="en-US" dirty="0" smtClean="0"/>
              <a:t>An external examination of the entire head is required to identify any lacerations and other concerns (</a:t>
            </a:r>
            <a:r>
              <a:rPr lang="en-US" dirty="0" err="1" smtClean="0"/>
              <a:t>eNurse</a:t>
            </a:r>
            <a:r>
              <a:rPr lang="en-US" dirty="0" smtClean="0"/>
              <a:t> Care Plan)</a:t>
            </a:r>
          </a:p>
          <a:p>
            <a:r>
              <a:rPr lang="en-US" dirty="0" smtClean="0"/>
              <a:t>If the patient is conscious, nurses must be aware of any periods of unnecessary stress that may cause further </a:t>
            </a:r>
            <a:r>
              <a:rPr lang="en-US" dirty="0" err="1" smtClean="0"/>
              <a:t>degredation</a:t>
            </a:r>
            <a:r>
              <a:rPr lang="en-US" dirty="0" smtClean="0"/>
              <a:t> (</a:t>
            </a:r>
            <a:r>
              <a:rPr lang="en-US" dirty="0" err="1" smtClean="0"/>
              <a:t>eNurse</a:t>
            </a:r>
            <a:r>
              <a:rPr lang="en-US" dirty="0" smtClean="0"/>
              <a:t> Care Plan)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9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Nursing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56064"/>
            <a:ext cx="9905999" cy="4530436"/>
          </a:xfrm>
        </p:spPr>
        <p:txBody>
          <a:bodyPr>
            <a:normAutofit/>
          </a:bodyPr>
          <a:lstStyle/>
          <a:p>
            <a:r>
              <a:rPr lang="en-US" dirty="0" smtClean="0"/>
              <a:t>Patients with a diagnosis of subdural hematoma require specific nursing care and treatment that must coordinated under the direction of the neurological/surgical team</a:t>
            </a:r>
          </a:p>
          <a:p>
            <a:r>
              <a:rPr lang="en-US" dirty="0" smtClean="0"/>
              <a:t>A staple respiratory rate must be maintained, accompanied by the appropriate level of cerebral perfusion (Prentice Hall)</a:t>
            </a:r>
          </a:p>
          <a:p>
            <a:r>
              <a:rPr lang="en-US" dirty="0" smtClean="0"/>
              <a:t>Vital signs must also be maintained and the patient’s neurological state must be stabilized (Prentice Hall)</a:t>
            </a:r>
          </a:p>
          <a:p>
            <a:r>
              <a:rPr lang="en-US" dirty="0" smtClean="0"/>
              <a:t>Routine neurological evaluations must be conducted on these patients at approximately 2 hour intervals (Prentice Hall)</a:t>
            </a:r>
          </a:p>
        </p:txBody>
      </p:sp>
    </p:spTree>
    <p:extLst>
      <p:ext uri="{BB962C8B-B14F-4D97-AF65-F5344CB8AC3E}">
        <p14:creationId xmlns:p14="http://schemas.microsoft.com/office/powerpoint/2010/main" val="119419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35282"/>
            <a:ext cx="9905999" cy="4561609"/>
          </a:xfrm>
        </p:spPr>
        <p:txBody>
          <a:bodyPr/>
          <a:lstStyle/>
          <a:p>
            <a:r>
              <a:rPr lang="en-US" dirty="0" smtClean="0"/>
              <a:t>Subdural hematomas are a serious condition and may be identified in acute and chronic forms</a:t>
            </a:r>
          </a:p>
          <a:p>
            <a:pPr lvl="1"/>
            <a:r>
              <a:rPr lang="en-US" sz="2400" dirty="0" smtClean="0"/>
              <a:t>Acute subdural hematomas require emergency care and treatment, including surgery to reduce swelling on the brain and to reduce the risk of long-term damage</a:t>
            </a:r>
          </a:p>
          <a:p>
            <a:pPr lvl="2"/>
            <a:r>
              <a:rPr lang="en-US" sz="2200" dirty="0" smtClean="0"/>
              <a:t>Nonetheless, the mortality rate for acute subdural hematomas is not favorable</a:t>
            </a:r>
          </a:p>
          <a:p>
            <a:pPr lvl="1"/>
            <a:r>
              <a:rPr lang="en-US" sz="2400" dirty="0" smtClean="0"/>
              <a:t>Nursing care and treatment must address the common factors associated with this condition and its consequences for patients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235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Subdural hematoma: 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14500"/>
            <a:ext cx="9905999" cy="407670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eNurse</a:t>
            </a:r>
            <a:r>
              <a:rPr lang="en-US" dirty="0" smtClean="0"/>
              <a:t> Care Plan. Nursing care plan/NCP subdural hematoma. Retrieved from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www.enurse-careplan.com/2010/08/nursing-care-plan-ncp-subdural-hematoma.html</a:t>
            </a:r>
            <a:endParaRPr lang="en-US" dirty="0"/>
          </a:p>
          <a:p>
            <a:r>
              <a:rPr lang="en-US" dirty="0" smtClean="0"/>
              <a:t>Meagher, R.J., </a:t>
            </a:r>
            <a:r>
              <a:rPr lang="en-US" dirty="0" err="1" smtClean="0"/>
              <a:t>Lutsep</a:t>
            </a:r>
            <a:r>
              <a:rPr lang="en-US" dirty="0" smtClean="0"/>
              <a:t>, H.L., and Young, W.F. (2013). Subdural hematoma treatment &amp; management. </a:t>
            </a:r>
            <a:r>
              <a:rPr lang="en-US" dirty="0"/>
              <a:t>Retrieved from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emedicine.medscape.com/article/1137207-treatment</a:t>
            </a:r>
            <a:endParaRPr lang="en-US" dirty="0" smtClean="0"/>
          </a:p>
          <a:p>
            <a:r>
              <a:rPr lang="en-US" dirty="0" smtClean="0"/>
              <a:t>Prentice Hall. Nursing care plan: a client with a subdural hematoma (continued). </a:t>
            </a:r>
            <a:r>
              <a:rPr lang="en-US" dirty="0"/>
              <a:t>Retrieved from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wps.prenhall.com/wps/media/objects/737/755395/subdermal_hematoma.pdf</a:t>
            </a:r>
            <a:endParaRPr lang="en-US" dirty="0" smtClean="0"/>
          </a:p>
          <a:p>
            <a:r>
              <a:rPr lang="en-US" dirty="0" smtClean="0"/>
              <a:t>UCLA (2013). Acute subdural hematomas. </a:t>
            </a:r>
            <a:r>
              <a:rPr lang="en-US" dirty="0"/>
              <a:t>Retrieved from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neurosurgery.ucla.edu/body.cfm?id=102</a:t>
            </a:r>
            <a:endParaRPr lang="en-US" dirty="0" smtClean="0"/>
          </a:p>
          <a:p>
            <a:r>
              <a:rPr lang="en-US" dirty="0" smtClean="0"/>
              <a:t>WebMD (2013). Subdural hematoma. </a:t>
            </a:r>
            <a:r>
              <a:rPr lang="en-US"/>
              <a:t>Retrieved from http://www.webmd.com/brain/subdural-hematoma-symptoms-causes-treatments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90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72</TotalTime>
  <Words>821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Circuit</vt:lpstr>
      <vt:lpstr>Subdural hematoma: Definition</vt:lpstr>
      <vt:lpstr>Subdural hematoma: Causes</vt:lpstr>
      <vt:lpstr>Subdural hematoma: Symptoms</vt:lpstr>
      <vt:lpstr>Subdural hematoma: Acute </vt:lpstr>
      <vt:lpstr>Subdural hematoma: Treatment</vt:lpstr>
      <vt:lpstr>Subdural hematoma: Nursing Care</vt:lpstr>
      <vt:lpstr>Subdural hematoma: Nursing care</vt:lpstr>
      <vt:lpstr>Subdural hematoma: Summary</vt:lpstr>
      <vt:lpstr>Subdural hematoma: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Subdural hematoma: Definition</dc:title>
  <cp:lastModifiedBy>lele44094</cp:lastModifiedBy>
  <cp:revision>4</cp:revision>
  <dcterms:created xsi:type="dcterms:W3CDTF">2013-05-25T17:39:32Z</dcterms:created>
  <dcterms:modified xsi:type="dcterms:W3CDTF">2013-05-25T18:51:58Z</dcterms:modified>
</cp:coreProperties>
</file>