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1" autoAdjust="0"/>
    <p:restoredTop sz="78286" autoAdjust="0"/>
  </p:normalViewPr>
  <p:slideViewPr>
    <p:cSldViewPr>
      <p:cViewPr varScale="1">
        <p:scale>
          <a:sx n="68" d="100"/>
          <a:sy n="68" d="100"/>
        </p:scale>
        <p:origin x="-21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52951C-7590-40D3-976C-CDB4541875A1}" type="datetimeFigureOut">
              <a:rPr lang="en-US" smtClean="0"/>
              <a:pPr/>
              <a:t>10/6/2013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F26B9B-255C-4B3D-97DE-A354AEE73D3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F26B9B-255C-4B3D-97DE-A354AEE73D3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importance of teams has been growing because</a:t>
            </a:r>
            <a:r>
              <a:rPr lang="en-US" baseline="0" dirty="0" smtClean="0"/>
              <a:t> organizations are faced with more intense competitive landscape than ever and they have realized teams can be instrumental in improving competitiveness. Organizations have also been becoming leaner to become more flexible and the new organizational structures also promote the concept of teams, often consisting of members from different departments or possessing different expertise. Organizations have also observed that individuals are more productive when they work together rather than on their own and the collective output of individuals working together exceeds their individual contributions.</a:t>
            </a:r>
          </a:p>
          <a:p>
            <a:endParaRPr lang="en-US" baseline="0" dirty="0" smtClean="0"/>
          </a:p>
          <a:p>
            <a:r>
              <a:rPr lang="en-US" baseline="0" dirty="0" smtClean="0"/>
              <a:t>Teams help improve work productivity because different team members bring different ideas and perspectives to the table. Teams are especially helpful in promoting innovation and creativity. Teams also perform better because individual members support each other when the going gets tough or when the organization is faced with a difficult task. </a:t>
            </a:r>
          </a:p>
          <a:p>
            <a:endParaRPr lang="en-US" baseline="0" dirty="0" smtClean="0"/>
          </a:p>
          <a:p>
            <a:r>
              <a:rPr lang="en-US" baseline="0" dirty="0" smtClean="0"/>
              <a:t>Teams also help reduce waste by reducing the possibility of employees performing similar tasks or working on conflicting goals. Teams also promote cooperation among employees rather than competition which mans organizational interests are promoted at the expense of individual agendas.</a:t>
            </a:r>
          </a:p>
          <a:p>
            <a:endParaRPr lang="en-US" baseline="0" dirty="0" smtClean="0"/>
          </a:p>
          <a:p>
            <a:r>
              <a:rPr lang="en-US" baseline="0" dirty="0" smtClean="0"/>
              <a:t>Teams also reduce the need for monitoring and supervision because teams perform several tasks such as leading themselves, setting accountability for team members, and monitoring their progress. Teams also increase the probability that everyone is working towards common objectives because they often communicate with each other and are aware of each other’s responsibilities.</a:t>
            </a:r>
            <a:endParaRPr lang="en-US" dirty="0"/>
          </a:p>
        </p:txBody>
      </p:sp>
      <p:sp>
        <p:nvSpPr>
          <p:cNvPr id="4" name="Slide Number Placeholder 3"/>
          <p:cNvSpPr>
            <a:spLocks noGrp="1"/>
          </p:cNvSpPr>
          <p:nvPr>
            <p:ph type="sldNum" sz="quarter" idx="10"/>
          </p:nvPr>
        </p:nvSpPr>
        <p:spPr/>
        <p:txBody>
          <a:bodyPr/>
          <a:lstStyle/>
          <a:p>
            <a:fld id="{83F26B9B-255C-4B3D-97DE-A354AEE73D3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Conflicts are inevitable in teams and are desirable to a certain extent because they prevent the possibility of groupthink and increase the possibility that different ideas are considered and carefully explored. The key is to engage in constructive conflicts rather than personal agendas.</a:t>
            </a:r>
          </a:p>
          <a:p>
            <a:endParaRPr lang="en-US" baseline="0" dirty="0" smtClean="0"/>
          </a:p>
          <a:p>
            <a:r>
              <a:rPr lang="en-US" baseline="0" dirty="0" smtClean="0"/>
              <a:t>Conflicts arise due to several factors. One factor is difference in personalities which may also mean different working styles. Similarly, individual team members may also have conflicting interests and would try to promote actions that maximize their personal gains. The conflicts also arise due to lack of leadership or poor leadership which allow conflicts to turn into personal issues and distract the team from more important things. Similarly, unclear guidelines also lead to conflicts as different team members may have different ideas or understanding of team objectives. Inadequate resources may also lead to team conflicts as team members may compete for limited resources or have different opinions regarding the allocation of scarce resources.</a:t>
            </a:r>
          </a:p>
          <a:p>
            <a:endParaRPr lang="en-US" baseline="0" dirty="0" smtClean="0"/>
          </a:p>
          <a:p>
            <a:r>
              <a:rPr lang="en-US" baseline="0" dirty="0" smtClean="0"/>
              <a:t>There are several factors that increase the probability of conflicts. One is lack of time as it may lead to stress or resentment if team members are perceived to not be taking their work seriously. Similarly, lack of communication may lead to misunderstandings and the resentment would only grow over time. Work overload also increases the possibility of conflicts if some members believe they are unfairly shouldering greater burden than others. Confusion about individual roles also increases the possibility of conflicts as individual understandings and expectations would be different from team members.   </a:t>
            </a:r>
            <a:endParaRPr lang="en-US" dirty="0"/>
          </a:p>
        </p:txBody>
      </p:sp>
      <p:sp>
        <p:nvSpPr>
          <p:cNvPr id="4" name="Slide Number Placeholder 3"/>
          <p:cNvSpPr>
            <a:spLocks noGrp="1"/>
          </p:cNvSpPr>
          <p:nvPr>
            <p:ph type="sldNum" sz="quarter" idx="10"/>
          </p:nvPr>
        </p:nvSpPr>
        <p:spPr/>
        <p:txBody>
          <a:bodyPr/>
          <a:lstStyle/>
          <a:p>
            <a:fld id="{83F26B9B-255C-4B3D-97DE-A354AEE73D3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three major factors that increase team effectiveness</a:t>
            </a:r>
          </a:p>
          <a:p>
            <a:endParaRPr lang="en-US" dirty="0" smtClean="0"/>
          </a:p>
          <a:p>
            <a:r>
              <a:rPr lang="en-US" dirty="0" smtClean="0"/>
              <a:t>The first factor is team size which should be fewer than</a:t>
            </a:r>
            <a:r>
              <a:rPr lang="en-US" baseline="0" dirty="0" smtClean="0"/>
              <a:t> 10 and ideally 5-6. This ensures that team members are able to interact with each other efficiently and control and monitoring also remains manageable. Similarly, smaller team sizes also reduce the possibility of social loafing in which some members may become free riders.</a:t>
            </a:r>
          </a:p>
          <a:p>
            <a:endParaRPr lang="en-US" baseline="0" dirty="0" smtClean="0"/>
          </a:p>
          <a:p>
            <a:r>
              <a:rPr lang="en-US" baseline="0" dirty="0" smtClean="0"/>
              <a:t>Gender diversity also increases team effectiveness because it results in more diverse range of ideas and perspectives. It also creates an environment of fairness and equity and keeps members’ morale high. Research shows this is especially true in technology-intensive environment and, thus, applies to most work places today.</a:t>
            </a:r>
          </a:p>
          <a:p>
            <a:endParaRPr lang="en-US" baseline="0" dirty="0" smtClean="0"/>
          </a:p>
          <a:p>
            <a:r>
              <a:rPr lang="en-US" baseline="0" dirty="0" smtClean="0"/>
              <a:t>Level of cohesion is also important because this improves working relationship among team members and ensures they pool their resources together towards common goals and objectives. Team cohesion also improves team members’ loyalty and dedication which means they put teams’ interests over individual interests. Teams with high levels of cohesion also benefit from trust which motivates team members to openly share information with each other. Cohesive teams also have higher level of accountability to ensure each member performs the roles and responsibilities assigned to him/her</a:t>
            </a:r>
            <a:endParaRPr lang="en-US" dirty="0"/>
          </a:p>
        </p:txBody>
      </p:sp>
      <p:sp>
        <p:nvSpPr>
          <p:cNvPr id="4" name="Slide Number Placeholder 3"/>
          <p:cNvSpPr>
            <a:spLocks noGrp="1"/>
          </p:cNvSpPr>
          <p:nvPr>
            <p:ph type="sldNum" sz="quarter" idx="10"/>
          </p:nvPr>
        </p:nvSpPr>
        <p:spPr/>
        <p:txBody>
          <a:bodyPr/>
          <a:lstStyle/>
          <a:p>
            <a:fld id="{83F26B9B-255C-4B3D-97DE-A354AEE73D3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Advancements in information technology have increased the number of online teams which often</a:t>
            </a:r>
            <a:r>
              <a:rPr lang="en-US" baseline="0" dirty="0" smtClean="0"/>
              <a:t> present different challenges because of their different characteristics. Factors that make it more challenging to manage online teams include team members in different time zones, communication delays, unequal access to technology, lack of trust among team members, and communication misunderstandings. One cannot help but notice that many of these conflicts arise due to cultural differences as different cultures have different working and communication styles. Online teams are also at a disadvantage because some team members never interact with each other in-person and they have little opportunities to develop personal relationships or get to know each other on personal level.</a:t>
            </a:r>
          </a:p>
          <a:p>
            <a:endParaRPr lang="en-US" baseline="0" dirty="0" smtClean="0"/>
          </a:p>
          <a:p>
            <a:r>
              <a:rPr lang="en-US" baseline="0" dirty="0" smtClean="0"/>
              <a:t>The most effective solution to the challenges presented by online teams is an effective leader who can keep the team in the right direction so that individual members remain focused on the bigger picture. Effective team leaders also understand the strengths of team members and capitalize on them. Similarly, they work to ensure team members’ weaknesses do not become a liability. They are also effective communicators and have strong cross-cultural skills which helps them resolve conflicts among team members. Similarly, they ensure all members are aware of team goals and objectives. They also help promote trust among team members over time by successfully managing conflict and encouraging team members to share more information and ideas.</a:t>
            </a:r>
            <a:endParaRPr lang="en-US" dirty="0"/>
          </a:p>
        </p:txBody>
      </p:sp>
      <p:sp>
        <p:nvSpPr>
          <p:cNvPr id="4" name="Slide Number Placeholder 3"/>
          <p:cNvSpPr>
            <a:spLocks noGrp="1"/>
          </p:cNvSpPr>
          <p:nvPr>
            <p:ph type="sldNum" sz="quarter" idx="10"/>
          </p:nvPr>
        </p:nvSpPr>
        <p:spPr/>
        <p:txBody>
          <a:bodyPr/>
          <a:lstStyle/>
          <a:p>
            <a:fld id="{83F26B9B-255C-4B3D-97DE-A354AEE73D3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Teams</a:t>
            </a:r>
            <a:r>
              <a:rPr lang="en-US" baseline="0" dirty="0" smtClean="0"/>
              <a:t> are becoming more popular because they improve organizational efficiency through diverse ideas and perspectives. As a result, organizations become more creative, innovative, and flexible</a:t>
            </a:r>
          </a:p>
          <a:p>
            <a:endParaRPr lang="en-US" baseline="0" dirty="0" smtClean="0"/>
          </a:p>
          <a:p>
            <a:r>
              <a:rPr lang="en-US" baseline="0" dirty="0" smtClean="0"/>
              <a:t>Teams also reduce the probability of conflicting goals as well as wasteful duplication of resources.</a:t>
            </a:r>
          </a:p>
          <a:p>
            <a:endParaRPr lang="en-US" baseline="0" dirty="0" smtClean="0"/>
          </a:p>
          <a:p>
            <a:r>
              <a:rPr lang="en-US" baseline="0" dirty="0" smtClean="0"/>
              <a:t>Conflicts are part of teams and the goal should be to maintain them at constructive levels rather than becoming personal issues. Conflicts should focus on issues at hands and not personal attributes or traits of team members</a:t>
            </a:r>
          </a:p>
          <a:p>
            <a:endParaRPr lang="en-US" baseline="0" dirty="0" smtClean="0"/>
          </a:p>
          <a:p>
            <a:r>
              <a:rPr lang="en-US" baseline="0" dirty="0" smtClean="0"/>
              <a:t>Three factors that significantly increase the effectiveness of teams are smaller team sizes, gender diversity, and high levels of team cohesiveness. These factors help improve sense of fairness and equity in the team and also promote working relationship among team members</a:t>
            </a:r>
          </a:p>
          <a:p>
            <a:endParaRPr lang="en-US" baseline="0" dirty="0" smtClean="0"/>
          </a:p>
          <a:p>
            <a:r>
              <a:rPr lang="en-US" baseline="0" dirty="0" smtClean="0"/>
              <a:t>Online teams have different circumstances and characteristics, thus, an effective leader significantly increases the prospects of online team successfully achieving their objectives</a:t>
            </a:r>
          </a:p>
        </p:txBody>
      </p:sp>
      <p:sp>
        <p:nvSpPr>
          <p:cNvPr id="4" name="Slide Number Placeholder 3"/>
          <p:cNvSpPr>
            <a:spLocks noGrp="1"/>
          </p:cNvSpPr>
          <p:nvPr>
            <p:ph type="sldNum" sz="quarter" idx="10"/>
          </p:nvPr>
        </p:nvSpPr>
        <p:spPr/>
        <p:txBody>
          <a:bodyPr/>
          <a:lstStyle/>
          <a:p>
            <a:fld id="{83F26B9B-255C-4B3D-97DE-A354AEE73D3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F26B9B-255C-4B3D-97DE-A354AEE73D3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10/6/2013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10/6/2013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10/6/2013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10/6/2013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10/6/2013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arch.proquest.com/docview/204412034?accountid=45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Team Effectiveness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Name</a:t>
            </a:r>
          </a:p>
          <a:p>
            <a:r>
              <a:rPr lang="en-US" dirty="0" smtClean="0"/>
              <a:t>Course</a:t>
            </a:r>
          </a:p>
          <a:p>
            <a:r>
              <a:rPr lang="en-US" dirty="0" smtClean="0"/>
              <a:t>Instructor</a:t>
            </a:r>
          </a:p>
          <a:p>
            <a:r>
              <a:rPr lang="en-US" dirty="0" smtClean="0"/>
              <a:t>Date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to="" calcmode="lin" valueType="num">
                                      <p:cBhvr>
                                        <p:cTn id="13" dur="1" fill="hold"/>
                                        <p:tgtEl>
                                          <p:spTgt spid="3">
                                            <p:txEl>
                                              <p:pRg st="1" end="1"/>
                                            </p:txEl>
                                          </p:spTgt>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to="" calcmode="lin" valueType="num">
                                      <p:cBhvr>
                                        <p:cTn id="16" dur="1" fill="hold"/>
                                        <p:tgtEl>
                                          <p:spTgt spid="3">
                                            <p:txEl>
                                              <p:pRg st="2" end="2"/>
                                            </p:txEl>
                                          </p:spTgt>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to="" calcmode="lin" valueType="num">
                                      <p:cBhvr>
                                        <p:cTn id="19"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en-US" dirty="0" smtClean="0"/>
              <a:t>Introduction</a:t>
            </a:r>
            <a:endParaRPr lang="en-US" dirty="0"/>
          </a:p>
        </p:txBody>
      </p:sp>
      <p:sp>
        <p:nvSpPr>
          <p:cNvPr id="3" name="Content Placeholder 2"/>
          <p:cNvSpPr>
            <a:spLocks noGrp="1"/>
          </p:cNvSpPr>
          <p:nvPr>
            <p:ph idx="1"/>
          </p:nvPr>
        </p:nvSpPr>
        <p:spPr>
          <a:xfrm>
            <a:off x="304800" y="1143000"/>
            <a:ext cx="7696200" cy="5312736"/>
          </a:xfrm>
        </p:spPr>
        <p:txBody>
          <a:bodyPr/>
          <a:lstStyle/>
          <a:p>
            <a:r>
              <a:rPr lang="en-US" dirty="0" smtClean="0"/>
              <a:t>Teams: An integral part of today’s workplaces</a:t>
            </a:r>
          </a:p>
          <a:p>
            <a:pPr lvl="1"/>
            <a:r>
              <a:rPr lang="en-US" sz="1800" dirty="0" smtClean="0"/>
              <a:t>Leaner organizational structures</a:t>
            </a:r>
          </a:p>
          <a:p>
            <a:pPr lvl="1"/>
            <a:r>
              <a:rPr lang="en-US" sz="1800" dirty="0" smtClean="0"/>
              <a:t>Team members achieve more working together than individually (</a:t>
            </a:r>
            <a:r>
              <a:rPr lang="en-US" sz="1800" dirty="0" err="1" smtClean="0"/>
              <a:t>Zappulla</a:t>
            </a:r>
            <a:r>
              <a:rPr lang="en-US" sz="1800" dirty="0" smtClean="0"/>
              <a:t>, 2003)</a:t>
            </a:r>
          </a:p>
          <a:p>
            <a:pPr lvl="1"/>
            <a:endParaRPr lang="en-US" dirty="0" smtClean="0"/>
          </a:p>
          <a:p>
            <a:r>
              <a:rPr lang="en-US" dirty="0" smtClean="0"/>
              <a:t>Teams help improve organizational performance</a:t>
            </a:r>
          </a:p>
          <a:p>
            <a:pPr lvl="1"/>
            <a:r>
              <a:rPr lang="en-US" sz="1800" dirty="0" smtClean="0"/>
              <a:t>Fresh ideas and unique perspectives</a:t>
            </a:r>
          </a:p>
          <a:p>
            <a:pPr lvl="1"/>
            <a:r>
              <a:rPr lang="en-US" sz="1800" dirty="0" smtClean="0"/>
              <a:t>Team members benefit from support system</a:t>
            </a:r>
          </a:p>
          <a:p>
            <a:pPr lvl="1"/>
            <a:r>
              <a:rPr lang="en-US" sz="1800" dirty="0" smtClean="0"/>
              <a:t>Wasteful competition among workers is reduced</a:t>
            </a:r>
          </a:p>
          <a:p>
            <a:pPr lvl="1"/>
            <a:r>
              <a:rPr lang="en-US" sz="1800" dirty="0" smtClean="0"/>
              <a:t>Teams take responsibility for leadership and accountability</a:t>
            </a:r>
          </a:p>
          <a:p>
            <a:pPr lvl="1"/>
            <a:r>
              <a:rPr lang="en-US" sz="1800" dirty="0" smtClean="0"/>
              <a:t>Increased probability that everyone is on the same page</a:t>
            </a:r>
          </a:p>
          <a:p>
            <a:pPr lvl="1"/>
            <a:endParaRPr lang="en-US" sz="1800" dirty="0" smtClean="0"/>
          </a:p>
          <a:p>
            <a:endParaRPr lang="en-US" sz="2100"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to="" calcmode="lin" valueType="num">
                                      <p:cBhvr>
                                        <p:cTn id="42" dur="1" fill="hold"/>
                                        <p:tgtEl>
                                          <p:spTgt spid="3">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to="" calcmode="lin" valueType="num">
                                      <p:cBhvr>
                                        <p:cTn id="47" dur="1" fill="hold"/>
                                        <p:tgtEl>
                                          <p:spTgt spid="3">
                                            <p:txEl>
                                              <p:pRg st="8" end="8"/>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to="" calcmode="lin" valueType="num">
                                      <p:cBhvr>
                                        <p:cTn id="52" dur="1" fill="hold"/>
                                        <p:tgtEl>
                                          <p:spTgt spid="3">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en-US" dirty="0" smtClean="0"/>
              <a:t>Conflicts</a:t>
            </a:r>
            <a:endParaRPr lang="en-US" dirty="0"/>
          </a:p>
        </p:txBody>
      </p:sp>
      <p:sp>
        <p:nvSpPr>
          <p:cNvPr id="3" name="Content Placeholder 2"/>
          <p:cNvSpPr>
            <a:spLocks noGrp="1"/>
          </p:cNvSpPr>
          <p:nvPr>
            <p:ph idx="1"/>
          </p:nvPr>
        </p:nvSpPr>
        <p:spPr>
          <a:xfrm>
            <a:off x="304800" y="990600"/>
            <a:ext cx="7696200" cy="5465136"/>
          </a:xfrm>
        </p:spPr>
        <p:txBody>
          <a:bodyPr>
            <a:normAutofit fontScale="92500" lnSpcReduction="10000"/>
          </a:bodyPr>
          <a:lstStyle/>
          <a:p>
            <a:r>
              <a:rPr lang="en-US" sz="2400" dirty="0" smtClean="0"/>
              <a:t>Conflict management essential to effective teams</a:t>
            </a:r>
          </a:p>
          <a:p>
            <a:pPr lvl="1"/>
            <a:r>
              <a:rPr lang="en-US" sz="2000" dirty="0" smtClean="0"/>
              <a:t>Differences inevitable to a certain degree</a:t>
            </a:r>
          </a:p>
          <a:p>
            <a:pPr lvl="2"/>
            <a:r>
              <a:rPr lang="en-US" sz="1800" dirty="0" smtClean="0"/>
              <a:t>Key is to prevent differences from turning into major conflicts/personal issues </a:t>
            </a:r>
          </a:p>
          <a:p>
            <a:pPr lvl="2"/>
            <a:endParaRPr lang="en-US" sz="1200" dirty="0" smtClean="0"/>
          </a:p>
          <a:p>
            <a:r>
              <a:rPr lang="en-US" sz="2400" dirty="0" smtClean="0"/>
              <a:t>Factors that lead to conflicts (</a:t>
            </a:r>
            <a:r>
              <a:rPr lang="en-US" sz="2400" dirty="0" err="1" smtClean="0"/>
              <a:t>Zappulla</a:t>
            </a:r>
            <a:r>
              <a:rPr lang="en-US" sz="2400" dirty="0" smtClean="0"/>
              <a:t>, 2003)</a:t>
            </a:r>
          </a:p>
          <a:p>
            <a:pPr lvl="1"/>
            <a:r>
              <a:rPr lang="en-US" sz="2100" dirty="0" smtClean="0"/>
              <a:t>Personality differences</a:t>
            </a:r>
          </a:p>
          <a:p>
            <a:pPr lvl="1"/>
            <a:r>
              <a:rPr lang="en-US" sz="2100" dirty="0" smtClean="0"/>
              <a:t>Self interests</a:t>
            </a:r>
          </a:p>
          <a:p>
            <a:pPr lvl="1"/>
            <a:r>
              <a:rPr lang="en-US" sz="2100" dirty="0" smtClean="0"/>
              <a:t>Poor leadership</a:t>
            </a:r>
          </a:p>
          <a:p>
            <a:pPr lvl="1"/>
            <a:r>
              <a:rPr lang="en-US" sz="2100" dirty="0" smtClean="0"/>
              <a:t>Unclear guidelines</a:t>
            </a:r>
          </a:p>
          <a:p>
            <a:pPr lvl="1"/>
            <a:r>
              <a:rPr lang="en-US" sz="2100" dirty="0" smtClean="0"/>
              <a:t>Inadequate resources</a:t>
            </a:r>
          </a:p>
          <a:p>
            <a:pPr lvl="1"/>
            <a:endParaRPr lang="en-US" sz="2100" dirty="0" smtClean="0"/>
          </a:p>
          <a:p>
            <a:r>
              <a:rPr lang="en-US" sz="2400" dirty="0" smtClean="0"/>
              <a:t>Factors that increase the probability of conflicts</a:t>
            </a:r>
          </a:p>
          <a:p>
            <a:pPr lvl="1"/>
            <a:r>
              <a:rPr lang="en-US" sz="2100" dirty="0" smtClean="0"/>
              <a:t>Lack of time</a:t>
            </a:r>
          </a:p>
          <a:p>
            <a:pPr lvl="1"/>
            <a:r>
              <a:rPr lang="en-US" sz="2100" dirty="0" smtClean="0"/>
              <a:t>Lack of communication</a:t>
            </a:r>
          </a:p>
          <a:p>
            <a:pPr lvl="1"/>
            <a:r>
              <a:rPr lang="en-US" sz="2100" dirty="0" smtClean="0"/>
              <a:t>Work overload</a:t>
            </a:r>
          </a:p>
          <a:p>
            <a:pPr lvl="1"/>
            <a:r>
              <a:rPr lang="en-US" sz="2100" dirty="0" smtClean="0"/>
              <a:t>Confusion regarding individual role</a:t>
            </a:r>
          </a:p>
          <a:p>
            <a:pPr lvl="1"/>
            <a:endParaRPr lang="en-US" sz="1500" dirty="0" smtClean="0"/>
          </a:p>
          <a:p>
            <a:pPr lvl="1"/>
            <a:endParaRPr lang="en-US" sz="1500" dirty="0" smtClean="0"/>
          </a:p>
          <a:p>
            <a:endParaRPr lang="en-US" sz="2100"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to="" calcmode="lin" valueType="num">
                                      <p:cBhvr>
                                        <p:cTn id="42" dur="1" fill="hold"/>
                                        <p:tgtEl>
                                          <p:spTgt spid="3">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to="" calcmode="lin" valueType="num">
                                      <p:cBhvr>
                                        <p:cTn id="47" dur="1" fill="hold"/>
                                        <p:tgtEl>
                                          <p:spTgt spid="3">
                                            <p:txEl>
                                              <p:pRg st="8" end="8"/>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to="" calcmode="lin" valueType="num">
                                      <p:cBhvr>
                                        <p:cTn id="52" dur="1" fill="hold"/>
                                        <p:tgtEl>
                                          <p:spTgt spid="3">
                                            <p:txEl>
                                              <p:pRg st="9" end="9"/>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to="" calcmode="lin" valueType="num">
                                      <p:cBhvr>
                                        <p:cTn id="57" dur="1" fill="hold"/>
                                        <p:tgtEl>
                                          <p:spTgt spid="3">
                                            <p:txEl>
                                              <p:pRg st="11" end="11"/>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 to="" calcmode="lin" valueType="num">
                                      <p:cBhvr>
                                        <p:cTn id="62" dur="1" fill="hold"/>
                                        <p:tgtEl>
                                          <p:spTgt spid="3">
                                            <p:txEl>
                                              <p:pRg st="12" end="12"/>
                                            </p:txEl>
                                          </p:spTgt>
                                        </p:tgtEl>
                                        <p:attrNameLst>
                                          <p:attrName/>
                                        </p:attrNameLst>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to="" calcmode="lin" valueType="num">
                                      <p:cBhvr>
                                        <p:cTn id="67" dur="1" fill="hold"/>
                                        <p:tgtEl>
                                          <p:spTgt spid="3">
                                            <p:txEl>
                                              <p:pRg st="13" end="13"/>
                                            </p:txEl>
                                          </p:spTgt>
                                        </p:tgtEl>
                                        <p:attrNameLst>
                                          <p:attrName/>
                                        </p:attrNameLst>
                                      </p:cBhvr>
                                    </p:anim>
                                  </p:childTnLst>
                                </p:cTn>
                              </p:par>
                            </p:childTnLst>
                          </p:cTn>
                        </p:par>
                      </p:childTnLst>
                    </p:cTn>
                  </p:par>
                  <p:par>
                    <p:cTn id="68" fill="hold">
                      <p:stCondLst>
                        <p:cond delay="indefinite"/>
                      </p:stCondLst>
                      <p:childTnLst>
                        <p:par>
                          <p:cTn id="69" fill="hold">
                            <p:stCondLst>
                              <p:cond delay="0"/>
                            </p:stCondLst>
                            <p:childTnLst>
                              <p:par>
                                <p:cTn id="70" presetID="24" presetClass="entr" presetSubtype="0" fill="hold" grpId="0"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 to="" calcmode="lin" valueType="num">
                                      <p:cBhvr>
                                        <p:cTn id="72" dur="1" fill="hold"/>
                                        <p:tgtEl>
                                          <p:spTgt spid="3">
                                            <p:txEl>
                                              <p:pRg st="14" end="14"/>
                                            </p:txEl>
                                          </p:spTgt>
                                        </p:tgtEl>
                                        <p:attrNameLst>
                                          <p:attrName/>
                                        </p:attrNameLst>
                                      </p:cBhvr>
                                    </p:anim>
                                  </p:childTnLst>
                                </p:cTn>
                              </p:par>
                            </p:childTnLst>
                          </p:cTn>
                        </p:par>
                      </p:childTnLst>
                    </p:cTn>
                  </p:par>
                  <p:par>
                    <p:cTn id="73" fill="hold">
                      <p:stCondLst>
                        <p:cond delay="indefinite"/>
                      </p:stCondLst>
                      <p:childTnLst>
                        <p:par>
                          <p:cTn id="74" fill="hold">
                            <p:stCondLst>
                              <p:cond delay="0"/>
                            </p:stCondLst>
                            <p:childTnLst>
                              <p:par>
                                <p:cTn id="75" presetID="24" presetClass="entr" presetSubtype="0"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 to="" calcmode="lin" valueType="num">
                                      <p:cBhvr>
                                        <p:cTn id="77" dur="1" fill="hold"/>
                                        <p:tgtEl>
                                          <p:spTgt spid="3">
                                            <p:txEl>
                                              <p:pRg st="15" end="1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en-US" dirty="0" smtClean="0"/>
              <a:t>Team effectiveness</a:t>
            </a:r>
            <a:endParaRPr lang="en-US" dirty="0"/>
          </a:p>
        </p:txBody>
      </p:sp>
      <p:sp>
        <p:nvSpPr>
          <p:cNvPr id="3" name="Content Placeholder 2"/>
          <p:cNvSpPr>
            <a:spLocks noGrp="1"/>
          </p:cNvSpPr>
          <p:nvPr>
            <p:ph idx="1"/>
          </p:nvPr>
        </p:nvSpPr>
        <p:spPr>
          <a:xfrm>
            <a:off x="304800" y="990600"/>
            <a:ext cx="7696200" cy="5465136"/>
          </a:xfrm>
        </p:spPr>
        <p:txBody>
          <a:bodyPr>
            <a:normAutofit/>
          </a:bodyPr>
          <a:lstStyle/>
          <a:p>
            <a:pPr>
              <a:buNone/>
            </a:pPr>
            <a:r>
              <a:rPr lang="en-US" sz="2400" dirty="0" smtClean="0"/>
              <a:t>Factors that determine team effectiveness</a:t>
            </a:r>
          </a:p>
          <a:p>
            <a:r>
              <a:rPr lang="en-US" sz="2000" dirty="0" smtClean="0"/>
              <a:t>Team Size</a:t>
            </a:r>
          </a:p>
          <a:p>
            <a:pPr lvl="1"/>
            <a:r>
              <a:rPr lang="en-US" sz="1800" dirty="0" smtClean="0"/>
              <a:t>Appropriate team size is fewer than 10 members, ideally 5-6 members </a:t>
            </a:r>
            <a:r>
              <a:rPr lang="en-US" sz="1800" dirty="0" smtClean="0"/>
              <a:t>(</a:t>
            </a:r>
            <a:r>
              <a:rPr lang="en-US" sz="1800" dirty="0" smtClean="0"/>
              <a:t>Thompson, L., </a:t>
            </a:r>
            <a:r>
              <a:rPr lang="en-US" sz="1800" dirty="0" err="1" smtClean="0"/>
              <a:t>Aranda</a:t>
            </a:r>
            <a:r>
              <a:rPr lang="en-US" sz="1800" dirty="0" smtClean="0"/>
              <a:t>, E., &amp; Robbins, S. P</a:t>
            </a:r>
            <a:r>
              <a:rPr lang="en-US" sz="1800" dirty="0" smtClean="0"/>
              <a:t>., 2001)</a:t>
            </a:r>
            <a:endParaRPr lang="en-US" sz="1800" dirty="0" smtClean="0"/>
          </a:p>
          <a:p>
            <a:pPr lvl="2"/>
            <a:r>
              <a:rPr lang="en-US" sz="1800" dirty="0" smtClean="0"/>
              <a:t>Smaller team size minimizes the possibility of social loafing</a:t>
            </a:r>
          </a:p>
          <a:p>
            <a:pPr lvl="2"/>
            <a:endParaRPr lang="en-US" sz="1800" dirty="0" smtClean="0"/>
          </a:p>
          <a:p>
            <a:r>
              <a:rPr lang="en-US" sz="2000" dirty="0" smtClean="0"/>
              <a:t>Gender Diversity</a:t>
            </a:r>
          </a:p>
          <a:p>
            <a:pPr lvl="1"/>
            <a:r>
              <a:rPr lang="en-US" sz="1800" dirty="0" smtClean="0"/>
              <a:t>Gender diversity directly correlated to team performance (</a:t>
            </a:r>
            <a:r>
              <a:rPr lang="en-US" sz="1800" dirty="0" err="1" smtClean="0"/>
              <a:t>Deeter-Schmelz</a:t>
            </a:r>
            <a:r>
              <a:rPr lang="en-US" sz="1800" dirty="0" smtClean="0"/>
              <a:t> et al., 2002) </a:t>
            </a:r>
          </a:p>
          <a:p>
            <a:pPr lvl="2"/>
            <a:r>
              <a:rPr lang="en-US" sz="1800" dirty="0" smtClean="0"/>
              <a:t>Especially relevant in technology-intensive work environment</a:t>
            </a:r>
          </a:p>
          <a:p>
            <a:pPr lvl="2"/>
            <a:endParaRPr lang="en-US" sz="1800" dirty="0" smtClean="0"/>
          </a:p>
          <a:p>
            <a:r>
              <a:rPr lang="en-US" sz="2000" dirty="0" smtClean="0"/>
              <a:t>Level of Cohesion</a:t>
            </a:r>
          </a:p>
          <a:p>
            <a:pPr lvl="1"/>
            <a:r>
              <a:rPr lang="en-US" sz="1800" dirty="0" smtClean="0"/>
              <a:t>Cohesive teams perform better (</a:t>
            </a:r>
            <a:r>
              <a:rPr lang="en-US" sz="1800" dirty="0" err="1" smtClean="0"/>
              <a:t>Deeter-Schmelz</a:t>
            </a:r>
            <a:r>
              <a:rPr lang="en-US" sz="1800" dirty="0" smtClean="0"/>
              <a:t> et al., 2002) </a:t>
            </a:r>
          </a:p>
          <a:p>
            <a:pPr lvl="2"/>
            <a:r>
              <a:rPr lang="en-US" sz="1500" dirty="0" smtClean="0"/>
              <a:t>Unity among team members in terms of goals and objectives</a:t>
            </a:r>
          </a:p>
          <a:p>
            <a:pPr lvl="2"/>
            <a:r>
              <a:rPr lang="en-US" sz="1500" dirty="0" smtClean="0"/>
              <a:t>Dedication and loyalty to the team</a:t>
            </a:r>
          </a:p>
          <a:p>
            <a:pPr lvl="2"/>
            <a:r>
              <a:rPr lang="en-US" sz="1500" dirty="0" smtClean="0"/>
              <a:t>Greater trust, information sharing, and level of accountability</a:t>
            </a:r>
          </a:p>
          <a:p>
            <a:pPr lvl="2"/>
            <a:endParaRPr lang="en-US" sz="1800" dirty="0" smtClean="0"/>
          </a:p>
          <a:p>
            <a:pPr lvl="1"/>
            <a:endParaRPr lang="en-US" sz="1500" dirty="0" smtClean="0"/>
          </a:p>
          <a:p>
            <a:endParaRPr lang="en-US" sz="2100"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to="" calcmode="lin" valueType="num">
                                      <p:cBhvr>
                                        <p:cTn id="27" dur="1" fill="hold"/>
                                        <p:tgtEl>
                                          <p:spTgt spid="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to="" calcmode="lin" valueType="num">
                                      <p:cBhvr>
                                        <p:cTn id="42" dur="1" fill="hold"/>
                                        <p:tgtEl>
                                          <p:spTgt spid="3">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to="" calcmode="lin" valueType="num">
                                      <p:cBhvr>
                                        <p:cTn id="47" dur="1" fill="hold"/>
                                        <p:tgtEl>
                                          <p:spTgt spid="3">
                                            <p:txEl>
                                              <p:pRg st="9" end="9"/>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 to="" calcmode="lin" valueType="num">
                                      <p:cBhvr>
                                        <p:cTn id="52" dur="1" fill="hold"/>
                                        <p:tgtEl>
                                          <p:spTgt spid="3">
                                            <p:txEl>
                                              <p:pRg st="10" end="10"/>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to="" calcmode="lin" valueType="num">
                                      <p:cBhvr>
                                        <p:cTn id="57" dur="1" fill="hold"/>
                                        <p:tgtEl>
                                          <p:spTgt spid="3">
                                            <p:txEl>
                                              <p:pRg st="11" end="11"/>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 to="" calcmode="lin" valueType="num">
                                      <p:cBhvr>
                                        <p:cTn id="62" dur="1" fill="hold"/>
                                        <p:tgtEl>
                                          <p:spTgt spid="3">
                                            <p:txEl>
                                              <p:pRg st="12" end="12"/>
                                            </p:txEl>
                                          </p:spTgt>
                                        </p:tgtEl>
                                        <p:attrNameLst>
                                          <p:attrName/>
                                        </p:attrNameLst>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to="" calcmode="lin" valueType="num">
                                      <p:cBhvr>
                                        <p:cTn id="67" dur="1" fill="hold"/>
                                        <p:tgtEl>
                                          <p:spTgt spid="3">
                                            <p:txEl>
                                              <p:pRg st="13" end="1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20040"/>
            <a:ext cx="7848600" cy="518160"/>
          </a:xfrm>
        </p:spPr>
        <p:txBody>
          <a:bodyPr>
            <a:normAutofit/>
          </a:bodyPr>
          <a:lstStyle/>
          <a:p>
            <a:pPr algn="ctr"/>
            <a:r>
              <a:rPr lang="en-US" sz="2400" dirty="0" smtClean="0"/>
              <a:t>Team effectiveness in an online setting</a:t>
            </a:r>
            <a:endParaRPr lang="en-US" sz="2400" dirty="0"/>
          </a:p>
        </p:txBody>
      </p:sp>
      <p:sp>
        <p:nvSpPr>
          <p:cNvPr id="3" name="Content Placeholder 2"/>
          <p:cNvSpPr>
            <a:spLocks noGrp="1"/>
          </p:cNvSpPr>
          <p:nvPr>
            <p:ph idx="1"/>
          </p:nvPr>
        </p:nvSpPr>
        <p:spPr>
          <a:xfrm>
            <a:off x="304800" y="990600"/>
            <a:ext cx="7696200" cy="5465136"/>
          </a:xfrm>
        </p:spPr>
        <p:txBody>
          <a:bodyPr>
            <a:normAutofit/>
          </a:bodyPr>
          <a:lstStyle/>
          <a:p>
            <a:r>
              <a:rPr lang="en-US" sz="2400" dirty="0" smtClean="0"/>
              <a:t>Managing online teams is challenging (Chen, Wu, Yank, and </a:t>
            </a:r>
            <a:r>
              <a:rPr lang="en-US" sz="2400" dirty="0" err="1" smtClean="0"/>
              <a:t>Tsou</a:t>
            </a:r>
            <a:r>
              <a:rPr lang="en-US" sz="2400" dirty="0" smtClean="0"/>
              <a:t> (2008)</a:t>
            </a:r>
          </a:p>
          <a:p>
            <a:pPr lvl="1"/>
            <a:r>
              <a:rPr lang="en-US" sz="1800" dirty="0" smtClean="0"/>
              <a:t>Team members in different time zones</a:t>
            </a:r>
          </a:p>
          <a:p>
            <a:pPr lvl="1"/>
            <a:r>
              <a:rPr lang="en-US" sz="1500" dirty="0" smtClean="0"/>
              <a:t>Communication delays</a:t>
            </a:r>
          </a:p>
          <a:p>
            <a:pPr lvl="1"/>
            <a:r>
              <a:rPr lang="en-US" sz="1500" dirty="0" smtClean="0"/>
              <a:t>Unequal access to technology</a:t>
            </a:r>
          </a:p>
          <a:p>
            <a:pPr lvl="1"/>
            <a:r>
              <a:rPr lang="en-US" sz="1500" dirty="0" smtClean="0"/>
              <a:t>Lack of trust among team members</a:t>
            </a:r>
          </a:p>
          <a:p>
            <a:pPr lvl="1"/>
            <a:r>
              <a:rPr lang="en-US" sz="1500" dirty="0" smtClean="0"/>
              <a:t>Communication misunderstandings</a:t>
            </a:r>
          </a:p>
          <a:p>
            <a:pPr lvl="1"/>
            <a:endParaRPr lang="en-US" sz="1500" dirty="0" smtClean="0"/>
          </a:p>
          <a:p>
            <a:r>
              <a:rPr lang="en-US" sz="2400" dirty="0" smtClean="0"/>
              <a:t>Online teams need effective leaders (Chen, Wu, Yank, and </a:t>
            </a:r>
            <a:r>
              <a:rPr lang="en-US" sz="2400" dirty="0" err="1" smtClean="0"/>
              <a:t>Tsou</a:t>
            </a:r>
            <a:r>
              <a:rPr lang="en-US" sz="2400" dirty="0" smtClean="0"/>
              <a:t> (2008)</a:t>
            </a:r>
          </a:p>
          <a:p>
            <a:pPr lvl="1"/>
            <a:r>
              <a:rPr lang="en-US" sz="1800" dirty="0" smtClean="0"/>
              <a:t>Keep the team in the right direction</a:t>
            </a:r>
          </a:p>
          <a:p>
            <a:pPr lvl="1"/>
            <a:r>
              <a:rPr lang="en-US" sz="1800" dirty="0" smtClean="0"/>
              <a:t>Capitalize on team strengths and manage weaknesses</a:t>
            </a:r>
          </a:p>
          <a:p>
            <a:pPr lvl="1"/>
            <a:r>
              <a:rPr lang="en-US" sz="1800" dirty="0" smtClean="0"/>
              <a:t>Help resolve conflicts among team members</a:t>
            </a:r>
          </a:p>
          <a:p>
            <a:pPr lvl="1"/>
            <a:r>
              <a:rPr lang="en-US" sz="1800" dirty="0" smtClean="0"/>
              <a:t>Help establish and communicate team goals and objectives</a:t>
            </a:r>
          </a:p>
          <a:p>
            <a:pPr lvl="1"/>
            <a:r>
              <a:rPr lang="en-US" sz="1800" dirty="0" smtClean="0"/>
              <a:t>Help promote trust among team members</a:t>
            </a:r>
          </a:p>
          <a:p>
            <a:pPr lvl="1"/>
            <a:endParaRPr lang="en-US" sz="1500" dirty="0" smtClean="0"/>
          </a:p>
          <a:p>
            <a:pPr lvl="1"/>
            <a:endParaRPr lang="en-US" sz="1500" dirty="0" smtClean="0"/>
          </a:p>
          <a:p>
            <a:endParaRPr lang="en-US" sz="2100"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to="" calcmode="lin" valueType="num">
                                      <p:cBhvr>
                                        <p:cTn id="27" dur="1" fill="hold"/>
                                        <p:tgtEl>
                                          <p:spTgt spid="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to="" calcmode="lin" valueType="num">
                                      <p:cBhvr>
                                        <p:cTn id="32" dur="1" fill="hold"/>
                                        <p:tgtEl>
                                          <p:spTgt spid="3">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to="" calcmode="lin" valueType="num">
                                      <p:cBhvr>
                                        <p:cTn id="37" dur="1" fill="hold"/>
                                        <p:tgtEl>
                                          <p:spTgt spid="3">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to="" calcmode="lin" valueType="num">
                                      <p:cBhvr>
                                        <p:cTn id="42" dur="1" fill="hold"/>
                                        <p:tgtEl>
                                          <p:spTgt spid="3">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to="" calcmode="lin" valueType="num">
                                      <p:cBhvr>
                                        <p:cTn id="47" dur="1" fill="hold"/>
                                        <p:tgtEl>
                                          <p:spTgt spid="3">
                                            <p:txEl>
                                              <p:pRg st="8" end="8"/>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to="" calcmode="lin" valueType="num">
                                      <p:cBhvr>
                                        <p:cTn id="52" dur="1" fill="hold"/>
                                        <p:tgtEl>
                                          <p:spTgt spid="3">
                                            <p:txEl>
                                              <p:pRg st="9" end="9"/>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to="" calcmode="lin" valueType="num">
                                      <p:cBhvr>
                                        <p:cTn id="57" dur="1" fill="hold"/>
                                        <p:tgtEl>
                                          <p:spTgt spid="3">
                                            <p:txEl>
                                              <p:pRg st="10" end="10"/>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 to="" calcmode="lin" valueType="num">
                                      <p:cBhvr>
                                        <p:cTn id="62" dur="1" fill="hold"/>
                                        <p:tgtEl>
                                          <p:spTgt spid="3">
                                            <p:txEl>
                                              <p:pRg st="11" end="11"/>
                                            </p:txEl>
                                          </p:spTgt>
                                        </p:tgtEl>
                                        <p:attrNameLst>
                                          <p:attrName/>
                                        </p:attrNameLst>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to="" calcmode="lin" valueType="num">
                                      <p:cBhvr>
                                        <p:cTn id="67" dur="1" fill="hold"/>
                                        <p:tgtEl>
                                          <p:spTgt spid="3">
                                            <p:txEl>
                                              <p:pRg st="12" end="1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20040"/>
            <a:ext cx="7848600" cy="518160"/>
          </a:xfrm>
        </p:spPr>
        <p:txBody>
          <a:bodyPr>
            <a:normAutofit/>
          </a:bodyPr>
          <a:lstStyle/>
          <a:p>
            <a:pPr algn="ctr"/>
            <a:r>
              <a:rPr lang="en-US" sz="2400" dirty="0" smtClean="0"/>
              <a:t>Conclusions</a:t>
            </a:r>
            <a:endParaRPr lang="en-US" sz="2400" dirty="0"/>
          </a:p>
        </p:txBody>
      </p:sp>
      <p:sp>
        <p:nvSpPr>
          <p:cNvPr id="3" name="Content Placeholder 2"/>
          <p:cNvSpPr>
            <a:spLocks noGrp="1"/>
          </p:cNvSpPr>
          <p:nvPr>
            <p:ph idx="1"/>
          </p:nvPr>
        </p:nvSpPr>
        <p:spPr>
          <a:xfrm>
            <a:off x="304800" y="990600"/>
            <a:ext cx="7696200" cy="5465136"/>
          </a:xfrm>
        </p:spPr>
        <p:txBody>
          <a:bodyPr>
            <a:normAutofit lnSpcReduction="10000"/>
          </a:bodyPr>
          <a:lstStyle/>
          <a:p>
            <a:pPr marL="0" indent="0">
              <a:buNone/>
            </a:pPr>
            <a:r>
              <a:rPr lang="en-US" sz="2400" dirty="0" smtClean="0"/>
              <a:t>Teams improve organizational efficiency through diverse ideas and perspectives</a:t>
            </a:r>
          </a:p>
          <a:p>
            <a:pPr marL="0" indent="0"/>
            <a:endParaRPr lang="en-US" sz="2400" dirty="0" smtClean="0"/>
          </a:p>
          <a:p>
            <a:pPr marL="0" indent="0">
              <a:buNone/>
            </a:pPr>
            <a:r>
              <a:rPr lang="en-US" sz="2400" dirty="0" smtClean="0"/>
              <a:t>Teams result in individuals working towards common goals and reduce waste of resources</a:t>
            </a:r>
          </a:p>
          <a:p>
            <a:pPr marL="0" indent="0"/>
            <a:endParaRPr lang="en-US" sz="2400" dirty="0" smtClean="0"/>
          </a:p>
          <a:p>
            <a:pPr marL="0" indent="0">
              <a:buNone/>
            </a:pPr>
            <a:r>
              <a:rPr lang="en-US" sz="2400" dirty="0" smtClean="0"/>
              <a:t>Conflicts are inevitable and desirable to a certain degree</a:t>
            </a:r>
          </a:p>
          <a:p>
            <a:pPr marL="237744" lvl="2" indent="0"/>
            <a:r>
              <a:rPr lang="en-US" sz="1800" dirty="0" smtClean="0"/>
              <a:t>The key is to prevent them from turning into personal agendas</a:t>
            </a:r>
          </a:p>
          <a:p>
            <a:pPr marL="0" indent="0"/>
            <a:endParaRPr lang="en-US" sz="2400" dirty="0" smtClean="0"/>
          </a:p>
          <a:p>
            <a:pPr marL="0" indent="0">
              <a:buNone/>
            </a:pPr>
            <a:r>
              <a:rPr lang="en-US" sz="2400" dirty="0" smtClean="0"/>
              <a:t>Team size, gender diversity, and team cohesion play huge roles in determining team effectiveness</a:t>
            </a:r>
          </a:p>
          <a:p>
            <a:pPr marL="0" indent="0"/>
            <a:endParaRPr lang="en-US" sz="2400" dirty="0" smtClean="0"/>
          </a:p>
          <a:p>
            <a:pPr marL="0" indent="0">
              <a:buNone/>
            </a:pPr>
            <a:r>
              <a:rPr lang="en-US" sz="2400" dirty="0" smtClean="0"/>
              <a:t>Online teams require effective leaders to succeed</a:t>
            </a:r>
          </a:p>
          <a:p>
            <a:endParaRPr lang="en-US" sz="2100" dirty="0" smtClean="0"/>
          </a:p>
          <a:p>
            <a:endParaRPr lang="en-US" sz="1800" dirty="0" smtClean="0"/>
          </a:p>
          <a:p>
            <a:pPr lvl="1"/>
            <a:endParaRPr lang="en-US" sz="1500" dirty="0" smtClean="0"/>
          </a:p>
          <a:p>
            <a:pPr lvl="1"/>
            <a:endParaRPr lang="en-US" sz="1500" dirty="0" smtClean="0"/>
          </a:p>
          <a:p>
            <a:endParaRPr lang="en-US" sz="2100"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to="" calcmode="lin" valueType="num">
                                      <p:cBhvr>
                                        <p:cTn id="32" dur="1" fill="hold"/>
                                        <p:tgtEl>
                                          <p:spTgt spid="3">
                                            <p:txEl>
                                              <p:pRg st="7" end="7"/>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to="" calcmode="lin" valueType="num">
                                      <p:cBhvr>
                                        <p:cTn id="37" dur="1" fill="hold"/>
                                        <p:tgtEl>
                                          <p:spTgt spid="3">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Chen, C. C., Wu, J., Yang, S. C., &amp; </a:t>
            </a:r>
            <a:r>
              <a:rPr lang="en-US" dirty="0" err="1" smtClean="0"/>
              <a:t>Tsou</a:t>
            </a:r>
            <a:r>
              <a:rPr lang="en-US" dirty="0" smtClean="0"/>
              <a:t>, H.-Y. (2008). Importance of diversified leadership roles in improving team effectiveness in a virtual collaboration learning environment. </a:t>
            </a:r>
            <a:r>
              <a:rPr lang="en-US" i="1" dirty="0" smtClean="0"/>
              <a:t>Educational Technology &amp; Society, 1</a:t>
            </a:r>
            <a:r>
              <a:rPr lang="en-US" dirty="0" smtClean="0"/>
              <a:t>(11), 304-321. Retrieved from </a:t>
            </a:r>
            <a:r>
              <a:rPr lang="en-US" dirty="0" smtClean="0">
                <a:hlinkClick r:id="rId3"/>
              </a:rPr>
              <a:t>http://search.proquest.com/docview/1287035518?accountid=458</a:t>
            </a:r>
          </a:p>
          <a:p>
            <a:endParaRPr lang="en-US" dirty="0" smtClean="0"/>
          </a:p>
          <a:p>
            <a:r>
              <a:rPr lang="en-US" dirty="0" err="1" smtClean="0"/>
              <a:t>Deeter-Schmelz</a:t>
            </a:r>
            <a:r>
              <a:rPr lang="en-US" dirty="0" smtClean="0"/>
              <a:t>, D., Kennedy, K. N., &amp; Ramsey, R. P. (2002). Enriching Our Understanding of Student Team Effectiveness.</a:t>
            </a:r>
            <a:r>
              <a:rPr lang="en-US" i="1" dirty="0" smtClean="0"/>
              <a:t> Journal of Marketing Education, 24</a:t>
            </a:r>
            <a:r>
              <a:rPr lang="en-US" dirty="0" smtClean="0"/>
              <a:t>(2), 114-124. Retrieved from </a:t>
            </a:r>
            <a:r>
              <a:rPr lang="en-US" dirty="0" smtClean="0">
                <a:hlinkClick r:id="rId3"/>
              </a:rPr>
              <a:t>http://search.proquest.com/docview/204412034?accountid=458</a:t>
            </a:r>
            <a:endParaRPr lang="en-US" dirty="0" smtClean="0"/>
          </a:p>
          <a:p>
            <a:endParaRPr lang="en-US" dirty="0" smtClean="0"/>
          </a:p>
          <a:p>
            <a:r>
              <a:rPr lang="en-US" dirty="0" smtClean="0"/>
              <a:t>Thompson, L., </a:t>
            </a:r>
            <a:r>
              <a:rPr lang="en-US" dirty="0" err="1" smtClean="0"/>
              <a:t>Aranda</a:t>
            </a:r>
            <a:r>
              <a:rPr lang="en-US" dirty="0" smtClean="0"/>
              <a:t>, E., &amp; Robbins, S. P. (2001). </a:t>
            </a:r>
            <a:r>
              <a:rPr lang="en-US" i="1" dirty="0" smtClean="0"/>
              <a:t>Tools for Teams: Building Teams in the Workplace</a:t>
            </a:r>
            <a:r>
              <a:rPr lang="en-US" dirty="0" smtClean="0"/>
              <a:t>. Boston: Pearson Custom Publishing</a:t>
            </a:r>
          </a:p>
          <a:p>
            <a:endParaRPr lang="en-US" dirty="0" smtClean="0"/>
          </a:p>
          <a:p>
            <a:r>
              <a:rPr lang="en-US" dirty="0" err="1" smtClean="0"/>
              <a:t>Zappulla</a:t>
            </a:r>
            <a:r>
              <a:rPr lang="en-US" dirty="0" smtClean="0"/>
              <a:t>, P. (2003). Issues in the development of leadership teams. </a:t>
            </a:r>
            <a:r>
              <a:rPr lang="en-US" i="1" dirty="0" smtClean="0"/>
              <a:t>Management In Education (Education Publishing Worldwide Ltd)</a:t>
            </a:r>
            <a:r>
              <a:rPr lang="en-US" dirty="0" smtClean="0"/>
              <a:t>, 29-34.</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to="" calcmode="lin" valueType="num">
                                      <p:cBhvr>
                                        <p:cTn id="13" dur="1" fill="hold"/>
                                        <p:tgtEl>
                                          <p:spTgt spid="3">
                                            <p:txEl>
                                              <p:pRg st="2" end="2"/>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 to="" calcmode="lin" valueType="num">
                                      <p:cBhvr>
                                        <p:cTn id="18" dur="1" fill="hold"/>
                                        <p:tgtEl>
                                          <p:spTgt spid="3">
                                            <p:txEl>
                                              <p:pRg st="4" end="4"/>
                                            </p:txEl>
                                          </p:spTgt>
                                        </p:tgtEl>
                                        <p:attrNameLst>
                                          <p:attrName/>
                                        </p:attrNameLst>
                                      </p:cBhvr>
                                    </p:anim>
                                  </p:childTnLst>
                                </p:cTn>
                              </p:par>
                              <p:par>
                                <p:cTn id="19" presetID="24"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to="" calcmode="lin" valueType="num">
                                      <p:cBhvr>
                                        <p:cTn id="21"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0</TotalTime>
  <Words>1685</Words>
  <Application>Microsoft Office PowerPoint</Application>
  <PresentationFormat>On-screen Show (4:3)</PresentationFormat>
  <Paragraphs>130</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Team Effectiveness</vt:lpstr>
      <vt:lpstr>Introduction</vt:lpstr>
      <vt:lpstr>Conflicts</vt:lpstr>
      <vt:lpstr>Team effectiveness</vt:lpstr>
      <vt:lpstr>Team effectiveness in an online setting</vt:lpstr>
      <vt:lpstr>Conclusions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2013-10-06T04:26:06Z</dcterms:created>
  <dcterms:modified xsi:type="dcterms:W3CDTF">2013-10-06T05:18:02Z</dcterms:modified>
</cp:coreProperties>
</file>