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154" autoAdjust="0"/>
  </p:normalViewPr>
  <p:slideViewPr>
    <p:cSldViewPr>
      <p:cViewPr>
        <p:scale>
          <a:sx n="70" d="100"/>
          <a:sy n="70" d="100"/>
        </p:scale>
        <p:origin x="-1386" y="15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55B6A9-D26D-4D2A-94CE-2B233E0EDA4D}" type="datetimeFigureOut">
              <a:rPr lang="en-US" smtClean="0"/>
              <a:t>10/4/2013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21D9A6-504F-4671-B61A-C0C6655DC73E}"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Scientology was founded by Lafayette Ronald Hubbard, often referred to as L. Ron Hubbard. A colorful and controversial figure, L. Ron Hubbard made many claims about his life experiences which have been subsequently proven untrue. Hubbard’s service with the U.S. Navy during World War II is case in point, and one of many examples that could be given: despite his claims of heroic status in many adventures, his service record is one of ignominy and incompetence (</a:t>
            </a:r>
            <a:r>
              <a:rPr lang="en-US" sz="1200" kern="1200" dirty="0" err="1" smtClean="0">
                <a:solidFill>
                  <a:schemeClr val="tx1"/>
                </a:solidFill>
                <a:latin typeface="+mn-lt"/>
                <a:ea typeface="+mn-ea"/>
                <a:cs typeface="+mn-cs"/>
              </a:rPr>
              <a:t>Reitman</a:t>
            </a:r>
            <a:r>
              <a:rPr lang="en-US" sz="1200" kern="1200" dirty="0" smtClean="0">
                <a:solidFill>
                  <a:schemeClr val="tx1"/>
                </a:solidFill>
                <a:latin typeface="+mn-lt"/>
                <a:ea typeface="+mn-ea"/>
                <a:cs typeface="+mn-cs"/>
              </a:rPr>
              <a:t>, 2011, p. 11; Urban, 2011, p. 32). </a:t>
            </a:r>
          </a:p>
          <a:p>
            <a:endParaRPr lang="en-US" dirty="0" smtClean="0"/>
          </a:p>
          <a:p>
            <a:r>
              <a:rPr lang="en-US" sz="1200" kern="1200" dirty="0" smtClean="0">
                <a:solidFill>
                  <a:schemeClr val="tx1"/>
                </a:solidFill>
                <a:latin typeface="+mn-lt"/>
                <a:ea typeface="+mn-ea"/>
                <a:cs typeface="+mn-cs"/>
              </a:rPr>
              <a:t>Another example is Hubbard’s claims about his academic credentials of “’nuclear physicist’” and “’engineer’”, when in fact he earned an F in his one and only physics course, and a D in mathematics (Urban, 2011, p. 32). </a:t>
            </a:r>
            <a:endParaRPr lang="en-US" dirty="0" smtClean="0"/>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However, he was a successful pulp fiction writer, churning out stories in the science fiction, fantasy, detective, and western genres (</a:t>
            </a:r>
            <a:r>
              <a:rPr lang="en-US" sz="1200" kern="1200" dirty="0" err="1" smtClean="0">
                <a:solidFill>
                  <a:schemeClr val="tx1"/>
                </a:solidFill>
                <a:latin typeface="+mn-lt"/>
                <a:ea typeface="+mn-ea"/>
                <a:cs typeface="+mn-cs"/>
              </a:rPr>
              <a:t>Reitman</a:t>
            </a:r>
            <a:r>
              <a:rPr lang="en-US" sz="1200" kern="1200" dirty="0" smtClean="0">
                <a:solidFill>
                  <a:schemeClr val="tx1"/>
                </a:solidFill>
                <a:latin typeface="+mn-lt"/>
                <a:ea typeface="+mn-ea"/>
                <a:cs typeface="+mn-cs"/>
              </a:rPr>
              <a:t>, 2011, p. 9). Hubbard wrote for </a:t>
            </a:r>
            <a:r>
              <a:rPr lang="en-US" sz="1200" i="1" kern="1200" dirty="0" smtClean="0">
                <a:solidFill>
                  <a:schemeClr val="tx1"/>
                </a:solidFill>
                <a:latin typeface="+mn-lt"/>
                <a:ea typeface="+mn-ea"/>
                <a:cs typeface="+mn-cs"/>
              </a:rPr>
              <a:t>Astounding Science Fiction </a:t>
            </a:r>
            <a:r>
              <a:rPr lang="en-US" sz="1200" kern="1200" dirty="0" smtClean="0">
                <a:solidFill>
                  <a:schemeClr val="tx1"/>
                </a:solidFill>
                <a:latin typeface="+mn-lt"/>
                <a:ea typeface="+mn-ea"/>
                <a:cs typeface="+mn-cs"/>
              </a:rPr>
              <a:t>magazine during that publication’s now-iconic golden age under editor John W. Campbell (pp. 9-10).   </a:t>
            </a:r>
            <a:endParaRPr lang="en-US" dirty="0" smtClean="0"/>
          </a:p>
          <a:p>
            <a:endParaRPr lang="en-US" dirty="0"/>
          </a:p>
        </p:txBody>
      </p:sp>
      <p:sp>
        <p:nvSpPr>
          <p:cNvPr id="4" name="Slide Number Placeholder 3"/>
          <p:cNvSpPr>
            <a:spLocks noGrp="1"/>
          </p:cNvSpPr>
          <p:nvPr>
            <p:ph type="sldNum" sz="quarter" idx="10"/>
          </p:nvPr>
        </p:nvSpPr>
        <p:spPr/>
        <p:txBody>
          <a:bodyPr/>
          <a:lstStyle/>
          <a:p>
            <a:fld id="{6121D9A6-504F-4671-B61A-C0C6655DC73E}" type="slidenum">
              <a:rPr lang="en-US" smtClean="0"/>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Scientology is open about some aspects of its overarching objectives, however. Hubbard himself billed the organization’s goal as that of producing “clears”: a “clear” is one who has completed rounds of treatment designed to “optimize” the brain (Bainbridge &amp; Stark, 1980, pp. 128-129). Again, this concept is grounded in Hubbard’s claim that the mind works much like a computer, and is therefore much simpler than is recognized by legitimate science: the idea is that the mind has become compromised by the traumatic “</a:t>
            </a:r>
            <a:r>
              <a:rPr lang="en-US" sz="1200" kern="1200" dirty="0" err="1" smtClean="0">
                <a:solidFill>
                  <a:schemeClr val="tx1"/>
                </a:solidFill>
                <a:latin typeface="+mn-lt"/>
                <a:ea typeface="+mn-ea"/>
                <a:cs typeface="+mn-cs"/>
              </a:rPr>
              <a:t>engrams</a:t>
            </a:r>
            <a:r>
              <a:rPr lang="en-US" sz="1200" kern="1200" dirty="0" smtClean="0">
                <a:solidFill>
                  <a:schemeClr val="tx1"/>
                </a:solidFill>
                <a:latin typeface="+mn-lt"/>
                <a:ea typeface="+mn-ea"/>
                <a:cs typeface="+mn-cs"/>
              </a:rPr>
              <a:t>”, and must be “cleared” if it is to be truly healthy (pp. 128-129). </a:t>
            </a:r>
          </a:p>
          <a:p>
            <a:r>
              <a:rPr lang="en-US" sz="1200" kern="1200" dirty="0" smtClean="0">
                <a:solidFill>
                  <a:schemeClr val="tx1"/>
                </a:solidFill>
                <a:latin typeface="+mn-lt"/>
                <a:ea typeface="+mn-ea"/>
                <a:cs typeface="+mn-cs"/>
              </a:rPr>
              <a:t>The differences Hubbard claimed for the clear as opposed to the “</a:t>
            </a:r>
            <a:r>
              <a:rPr lang="en-US" sz="1200" kern="1200" dirty="0" err="1" smtClean="0">
                <a:solidFill>
                  <a:schemeClr val="tx1"/>
                </a:solidFill>
                <a:latin typeface="+mn-lt"/>
                <a:ea typeface="+mn-ea"/>
                <a:cs typeface="+mn-cs"/>
              </a:rPr>
              <a:t>preclear</a:t>
            </a:r>
            <a:r>
              <a:rPr lang="en-US" sz="1200" kern="1200" dirty="0" smtClean="0">
                <a:solidFill>
                  <a:schemeClr val="tx1"/>
                </a:solidFill>
                <a:latin typeface="+mn-lt"/>
                <a:ea typeface="+mn-ea"/>
                <a:cs typeface="+mn-cs"/>
              </a:rPr>
              <a:t>”, the neophyte who has not completed the process, are considerable: the “clear” is entirely free of “’any and all psychoses, neuroses, compulsions and repressions’” as well as psycho-somatic ills (Bainbridge &amp; Stark, 1980, p. 129). The church has an elaborate hierarchy of auditors, with each level corresponding to recognized ability “to perform therapy on </a:t>
            </a:r>
            <a:r>
              <a:rPr lang="en-US" sz="1200" kern="1200" dirty="0" err="1" smtClean="0">
                <a:solidFill>
                  <a:schemeClr val="tx1"/>
                </a:solidFill>
                <a:latin typeface="+mn-lt"/>
                <a:ea typeface="+mn-ea"/>
                <a:cs typeface="+mn-cs"/>
              </a:rPr>
              <a:t>preclears</a:t>
            </a:r>
            <a:r>
              <a:rPr lang="en-US" sz="1200" kern="1200" dirty="0" smtClean="0">
                <a:solidFill>
                  <a:schemeClr val="tx1"/>
                </a:solidFill>
                <a:latin typeface="+mn-lt"/>
                <a:ea typeface="+mn-ea"/>
                <a:cs typeface="+mn-cs"/>
              </a:rPr>
              <a:t> and clears of different statuses” (pp. 130-131).    </a:t>
            </a:r>
          </a:p>
          <a:p>
            <a:endParaRPr lang="en-US" dirty="0"/>
          </a:p>
        </p:txBody>
      </p:sp>
      <p:sp>
        <p:nvSpPr>
          <p:cNvPr id="4" name="Slide Number Placeholder 3"/>
          <p:cNvSpPr>
            <a:spLocks noGrp="1"/>
          </p:cNvSpPr>
          <p:nvPr>
            <p:ph type="sldNum" sz="quarter" idx="10"/>
          </p:nvPr>
        </p:nvSpPr>
        <p:spPr/>
        <p:txBody>
          <a:bodyPr/>
          <a:lstStyle/>
          <a:p>
            <a:fld id="{6121D9A6-504F-4671-B61A-C0C6655DC73E}" type="slidenum">
              <a:rPr lang="en-US" smtClean="0"/>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However, Hubbard soon found he had a problem with his “clears”: they were not very clear (Bainbridge &amp; Stark, 1980, p. 129). He solved the problem with a simple shell game: he invented a new name, </a:t>
            </a:r>
            <a:r>
              <a:rPr lang="en-US" sz="1200" kern="1200" dirty="0" err="1" smtClean="0">
                <a:solidFill>
                  <a:schemeClr val="tx1"/>
                </a:solidFill>
                <a:latin typeface="+mn-lt"/>
                <a:ea typeface="+mn-ea"/>
                <a:cs typeface="+mn-cs"/>
              </a:rPr>
              <a:t>Dianetics</a:t>
            </a:r>
            <a:r>
              <a:rPr lang="en-US" sz="1200" kern="1200" dirty="0" smtClean="0">
                <a:solidFill>
                  <a:schemeClr val="tx1"/>
                </a:solidFill>
                <a:latin typeface="+mn-lt"/>
                <a:ea typeface="+mn-ea"/>
                <a:cs typeface="+mn-cs"/>
              </a:rPr>
              <a:t> Release, to describe their status (p. 129). One who has attained the status of </a:t>
            </a:r>
            <a:r>
              <a:rPr lang="en-US" sz="1200" kern="1200" dirty="0" err="1" smtClean="0">
                <a:solidFill>
                  <a:schemeClr val="tx1"/>
                </a:solidFill>
                <a:latin typeface="+mn-lt"/>
                <a:ea typeface="+mn-ea"/>
                <a:cs typeface="+mn-cs"/>
              </a:rPr>
              <a:t>Dianetics</a:t>
            </a:r>
            <a:r>
              <a:rPr lang="en-US" sz="1200" kern="1200" dirty="0" smtClean="0">
                <a:solidFill>
                  <a:schemeClr val="tx1"/>
                </a:solidFill>
                <a:latin typeface="+mn-lt"/>
                <a:ea typeface="+mn-ea"/>
                <a:cs typeface="+mn-cs"/>
              </a:rPr>
              <a:t> Release is improved over the </a:t>
            </a:r>
            <a:r>
              <a:rPr lang="en-US" sz="1200" kern="1200" dirty="0" err="1" smtClean="0">
                <a:solidFill>
                  <a:schemeClr val="tx1"/>
                </a:solidFill>
                <a:latin typeface="+mn-lt"/>
                <a:ea typeface="+mn-ea"/>
                <a:cs typeface="+mn-cs"/>
              </a:rPr>
              <a:t>preclear</a:t>
            </a:r>
            <a:r>
              <a:rPr lang="en-US" sz="1200" kern="1200" dirty="0" smtClean="0">
                <a:solidFill>
                  <a:schemeClr val="tx1"/>
                </a:solidFill>
                <a:latin typeface="+mn-lt"/>
                <a:ea typeface="+mn-ea"/>
                <a:cs typeface="+mn-cs"/>
              </a:rPr>
              <a:t>, but is not yet a full clear who can enjoy the benefits of freedom from mental ailments and psychosomatic illnesses (p. 129).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path forward, as envisioned by Hubbard, was to involve the mastery of “literally hundreds of mental exercises and therapy routines” (Bainbridge</a:t>
            </a:r>
            <a:r>
              <a:rPr lang="en-US" sz="1200" kern="1200" baseline="0" dirty="0" smtClean="0">
                <a:solidFill>
                  <a:schemeClr val="tx1"/>
                </a:solidFill>
                <a:latin typeface="+mn-lt"/>
                <a:ea typeface="+mn-ea"/>
                <a:cs typeface="+mn-cs"/>
              </a:rPr>
              <a:t> &amp; Stark, 1980, </a:t>
            </a:r>
            <a:r>
              <a:rPr lang="en-US" sz="1200" kern="1200" dirty="0" smtClean="0">
                <a:solidFill>
                  <a:schemeClr val="tx1"/>
                </a:solidFill>
                <a:latin typeface="+mn-lt"/>
                <a:ea typeface="+mn-ea"/>
                <a:cs typeface="+mn-cs"/>
              </a:rPr>
              <a:t>p. 129). It was an ingenious solution, one that has served Scientology well: new recruits are kept busy, and must be initiated up a scale of improvement, with every stage increasing their investment and their involvement in the organization (p. 129). This is absolutely crucial for understanding how Scientology works, and the hold that it has often been able to exert over so many of its members.   </a:t>
            </a:r>
          </a:p>
          <a:p>
            <a:endParaRPr lang="en-US" dirty="0"/>
          </a:p>
        </p:txBody>
      </p:sp>
      <p:sp>
        <p:nvSpPr>
          <p:cNvPr id="4" name="Slide Number Placeholder 3"/>
          <p:cNvSpPr>
            <a:spLocks noGrp="1"/>
          </p:cNvSpPr>
          <p:nvPr>
            <p:ph type="sldNum" sz="quarter" idx="10"/>
          </p:nvPr>
        </p:nvSpPr>
        <p:spPr/>
        <p:txBody>
          <a:bodyPr/>
          <a:lstStyle/>
          <a:p>
            <a:fld id="{6121D9A6-504F-4671-B61A-C0C6655DC73E}" type="slidenum">
              <a:rPr lang="en-US" smtClean="0"/>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Scientology has become a peculiar subculture in its own right, complete with its own private schools, and the Sea Organization (“Sea Org”), an elite, dedicated taskforce operating on the seas, in international waters (Hill &amp; Pulitzer, 2013, </a:t>
            </a:r>
            <a:r>
              <a:rPr lang="en-US" sz="1200" kern="1200" dirty="0" err="1" smtClean="0">
                <a:solidFill>
                  <a:schemeClr val="tx1"/>
                </a:solidFill>
                <a:latin typeface="+mn-lt"/>
                <a:ea typeface="+mn-ea"/>
                <a:cs typeface="+mn-cs"/>
              </a:rPr>
              <a:t>n.p</a:t>
            </a:r>
            <a:r>
              <a:rPr lang="en-US" sz="1200" kern="1200" dirty="0" smtClean="0">
                <a:solidFill>
                  <a:schemeClr val="tx1"/>
                </a:solidFill>
                <a:latin typeface="+mn-lt"/>
                <a:ea typeface="+mn-ea"/>
                <a:cs typeface="+mn-cs"/>
              </a:rPr>
              <a:t>.). There is a compelling case here that Hubbard’s own motivation for placing the Sea Org on international waters was to avoid legal interference from national governments (</a:t>
            </a:r>
            <a:r>
              <a:rPr lang="en-US" sz="1200" kern="1200" dirty="0" err="1" smtClean="0">
                <a:solidFill>
                  <a:schemeClr val="tx1"/>
                </a:solidFill>
                <a:latin typeface="+mn-lt"/>
                <a:ea typeface="+mn-ea"/>
                <a:cs typeface="+mn-cs"/>
              </a:rPr>
              <a:t>n.p</a:t>
            </a:r>
            <a:r>
              <a:rPr lang="en-US" sz="1200" kern="1200" dirty="0" smtClean="0">
                <a:solidFill>
                  <a:schemeClr val="tx1"/>
                </a:solidFill>
                <a:latin typeface="+mn-lt"/>
                <a:ea typeface="+mn-ea"/>
                <a:cs typeface="+mn-cs"/>
              </a:rPr>
              <a:t>.). Patterned after the U.S. Navy to some degree, the Sea Org is the distillation of the culture of Scientology: regimented, hedged about with secrecy, and offering a garden path to self-actualization and personal freedom (</a:t>
            </a:r>
            <a:r>
              <a:rPr lang="en-US" sz="1200" kern="1200" dirty="0" err="1" smtClean="0">
                <a:solidFill>
                  <a:schemeClr val="tx1"/>
                </a:solidFill>
                <a:latin typeface="+mn-lt"/>
                <a:ea typeface="+mn-ea"/>
                <a:cs typeface="+mn-cs"/>
              </a:rPr>
              <a:t>n.p</a:t>
            </a:r>
            <a:r>
              <a:rPr lang="en-US" sz="1200" kern="1200" dirty="0" smtClean="0">
                <a:solidFill>
                  <a:schemeClr val="tx1"/>
                </a:solidFill>
                <a:latin typeface="+mn-lt"/>
                <a:ea typeface="+mn-ea"/>
                <a:cs typeface="+mn-cs"/>
              </a:rPr>
              <a:t>.).</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However, promises and ideals are not always all they are cracked up to be. The Sea Org in particular has been pointed to by apostates from the church as a deeply manipulative and exploitative organization, one that tears families apart and subjects employees to long hours with low wages, a kind of servitude (Hill &amp; Pulitzer, 2013, </a:t>
            </a:r>
            <a:r>
              <a:rPr lang="en-US" sz="1200" kern="1200" dirty="0" err="1" smtClean="0">
                <a:solidFill>
                  <a:schemeClr val="tx1"/>
                </a:solidFill>
                <a:latin typeface="+mn-lt"/>
                <a:ea typeface="+mn-ea"/>
                <a:cs typeface="+mn-cs"/>
              </a:rPr>
              <a:t>n.p</a:t>
            </a:r>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6121D9A6-504F-4671-B61A-C0C6655DC73E}" type="slidenum">
              <a:rPr lang="en-US" smtClean="0"/>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Initiation into the Sea Org begins with the Estates Project Force (EPF) (Headley, 2010, p. 49). Initiates sign a contract for a billion years of service—after all, the </a:t>
            </a:r>
            <a:r>
              <a:rPr lang="en-US" sz="1200" kern="1200" dirty="0" err="1" smtClean="0">
                <a:solidFill>
                  <a:schemeClr val="tx1"/>
                </a:solidFill>
                <a:latin typeface="+mn-lt"/>
                <a:ea typeface="+mn-ea"/>
                <a:cs typeface="+mn-cs"/>
              </a:rPr>
              <a:t>thetan</a:t>
            </a:r>
            <a:r>
              <a:rPr lang="en-US" sz="1200" kern="1200" dirty="0" smtClean="0">
                <a:solidFill>
                  <a:schemeClr val="tx1"/>
                </a:solidFill>
                <a:latin typeface="+mn-lt"/>
                <a:ea typeface="+mn-ea"/>
                <a:cs typeface="+mn-cs"/>
              </a:rPr>
              <a:t>, the soul, is immortal (p. 49). Initiates soon learn that they are to be required to do heavy manual labor, the rationale for which is that members of the Sea Org ought to “do any task assigned, no matter how menial” (p. 49). As Headley, an apostate from the church and a former Sea Org member, explains, EPF staff served as menial labor for Sea Org staff (pp. 50-52). Accommodations are strictly regimented, to the point of being militaristic (pp. 52-53). Headley and his wife Claire (the two met and married in Sea Org) later took the church to court, and in the course of the proceedings it emerged that they had been subject to living in a guarded compound, “where they worked over one hundred hours a week and were paid only a fifty-dollar weekly stipend” (Harvard Law Review, 2013, p. 2122).  </a:t>
            </a:r>
          </a:p>
          <a:p>
            <a:endParaRPr lang="en-US" dirty="0"/>
          </a:p>
        </p:txBody>
      </p:sp>
      <p:sp>
        <p:nvSpPr>
          <p:cNvPr id="4" name="Slide Number Placeholder 3"/>
          <p:cNvSpPr>
            <a:spLocks noGrp="1"/>
          </p:cNvSpPr>
          <p:nvPr>
            <p:ph type="sldNum" sz="quarter" idx="10"/>
          </p:nvPr>
        </p:nvSpPr>
        <p:spPr/>
        <p:txBody>
          <a:bodyPr/>
          <a:lstStyle/>
          <a:p>
            <a:fld id="{6121D9A6-504F-4671-B61A-C0C6655DC73E}" type="slidenum">
              <a:rPr lang="en-US" smtClean="0"/>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a:t>
            </a:r>
            <a:r>
              <a:rPr lang="en-US" sz="1200" kern="1200" dirty="0" err="1" smtClean="0">
                <a:solidFill>
                  <a:schemeClr val="tx1"/>
                </a:solidFill>
                <a:latin typeface="+mn-lt"/>
                <a:ea typeface="+mn-ea"/>
                <a:cs typeface="+mn-cs"/>
              </a:rPr>
              <a:t>Headleys</a:t>
            </a:r>
            <a:r>
              <a:rPr lang="en-US" sz="1200" kern="1200" dirty="0" smtClean="0">
                <a:solidFill>
                  <a:schemeClr val="tx1"/>
                </a:solidFill>
                <a:latin typeface="+mn-lt"/>
                <a:ea typeface="+mn-ea"/>
                <a:cs typeface="+mn-cs"/>
              </a:rPr>
              <a:t> claimed that the Church of Scientology had violated the U.S. Trafficking Victims Protection Act (TVPA) (Harvard Law Review, 2013, p. 2123). Specifically, the </a:t>
            </a:r>
            <a:r>
              <a:rPr lang="en-US" sz="1200" kern="1200" dirty="0" err="1" smtClean="0">
                <a:solidFill>
                  <a:schemeClr val="tx1"/>
                </a:solidFill>
                <a:latin typeface="+mn-lt"/>
                <a:ea typeface="+mn-ea"/>
                <a:cs typeface="+mn-cs"/>
              </a:rPr>
              <a:t>Headleys</a:t>
            </a:r>
            <a:r>
              <a:rPr lang="en-US" sz="1200" kern="1200" dirty="0" smtClean="0">
                <a:solidFill>
                  <a:schemeClr val="tx1"/>
                </a:solidFill>
                <a:latin typeface="+mn-lt"/>
                <a:ea typeface="+mn-ea"/>
                <a:cs typeface="+mn-cs"/>
              </a:rPr>
              <a:t>’ claim was that the Church violated the TVPA by psychologically coercing them in order to dissuade them from leaving Sea Org (p. 2123). They stated that they feared incurring physical and emotional abuse and injury if they left, which would definitely violate the TVPA (p. 2123). The key </a:t>
            </a:r>
            <a:r>
              <a:rPr lang="en-US" sz="1200" i="1" kern="1200" dirty="0" smtClean="0">
                <a:solidFill>
                  <a:schemeClr val="tx1"/>
                </a:solidFill>
                <a:latin typeface="+mn-lt"/>
                <a:ea typeface="+mn-ea"/>
                <a:cs typeface="+mn-cs"/>
              </a:rPr>
              <a:t>legal</a:t>
            </a:r>
            <a:r>
              <a:rPr lang="en-US" sz="1200" kern="1200" dirty="0" smtClean="0">
                <a:solidFill>
                  <a:schemeClr val="tx1"/>
                </a:solidFill>
                <a:latin typeface="+mn-lt"/>
                <a:ea typeface="+mn-ea"/>
                <a:cs typeface="+mn-cs"/>
              </a:rPr>
              <a:t> issue, however, was the so-called ‘ministerial exception’: the claim that because the practices in question could be tied to the doctrines of Scientology, an acknowledged religion, and because the </a:t>
            </a:r>
            <a:r>
              <a:rPr lang="en-US" sz="1200" kern="1200" dirty="0" err="1" smtClean="0">
                <a:solidFill>
                  <a:schemeClr val="tx1"/>
                </a:solidFill>
                <a:latin typeface="+mn-lt"/>
                <a:ea typeface="+mn-ea"/>
                <a:cs typeface="+mn-cs"/>
              </a:rPr>
              <a:t>Headleys</a:t>
            </a:r>
            <a:r>
              <a:rPr lang="en-US" sz="1200" kern="1200" dirty="0" smtClean="0">
                <a:solidFill>
                  <a:schemeClr val="tx1"/>
                </a:solidFill>
                <a:latin typeface="+mn-lt"/>
                <a:ea typeface="+mn-ea"/>
                <a:cs typeface="+mn-cs"/>
              </a:rPr>
              <a:t> had joined Sea Org voluntarily, the practices in question fell under the protection of the First Amendment’s Establishment Clause (pp. 2123-2124). In essence, the idea is that certain laws cannot and should not be applied to a church’s employment of ministers (p. 2121). The Ninth Circuit granted the Church of Scientology summary judgment on the merits; however, there is a case that it should not have, given that the ‘ministerial exception’ was designed only to cover employment discrimination suits (p. 2121).  </a:t>
            </a:r>
          </a:p>
          <a:p>
            <a:endParaRPr lang="en-US" dirty="0"/>
          </a:p>
        </p:txBody>
      </p:sp>
      <p:sp>
        <p:nvSpPr>
          <p:cNvPr id="4" name="Slide Number Placeholder 3"/>
          <p:cNvSpPr>
            <a:spLocks noGrp="1"/>
          </p:cNvSpPr>
          <p:nvPr>
            <p:ph type="sldNum" sz="quarter" idx="10"/>
          </p:nvPr>
        </p:nvSpPr>
        <p:spPr/>
        <p:txBody>
          <a:bodyPr/>
          <a:lstStyle/>
          <a:p>
            <a:fld id="{6121D9A6-504F-4671-B61A-C0C6655DC73E}" type="slidenum">
              <a:rPr lang="en-US" smtClean="0"/>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Scientology today remains extremely controversial. While it can still rely on celebrities like Tom Cruise to spread its message and serve as its public face, the internet age has opened up new challenges to the organization’s secrecy and especially its attempts to control what is said about it (Urban, 2011, pp. 23-24). The Church has come in for a great deal of blowback from a number of quarters: it has become the target of the online hacker collective “Anonymous,” which has worked to spread what it considers to be the truth about Scientology (pp. 23-24).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Although now a legal religion in the United States, Scientology has a much more restricted status in Germany, a move that has—ironically—drawn criticism from the United States (Urban, 2011, p. 23). In Germany, Scientology is allowed to exist as a non-profit, but has faced considerable legal challenges with street </a:t>
            </a:r>
            <a:r>
              <a:rPr lang="en-US" sz="1200" kern="1200" dirty="0" err="1" smtClean="0">
                <a:solidFill>
                  <a:schemeClr val="tx1"/>
                </a:solidFill>
                <a:latin typeface="+mn-lt"/>
                <a:ea typeface="+mn-ea"/>
                <a:cs typeface="+mn-cs"/>
              </a:rPr>
              <a:t>proselytization</a:t>
            </a:r>
            <a:r>
              <a:rPr lang="en-US" sz="1200" kern="1200" dirty="0" smtClean="0">
                <a:solidFill>
                  <a:schemeClr val="tx1"/>
                </a:solidFill>
                <a:latin typeface="+mn-lt"/>
                <a:ea typeface="+mn-ea"/>
                <a:cs typeface="+mn-cs"/>
              </a:rPr>
              <a:t> (Taylor, 2003, pp. 159-160). Clearly, the story of this</a:t>
            </a:r>
            <a:r>
              <a:rPr lang="en-US" sz="1200" kern="1200" baseline="0" dirty="0" smtClean="0">
                <a:solidFill>
                  <a:schemeClr val="tx1"/>
                </a:solidFill>
                <a:latin typeface="+mn-lt"/>
                <a:ea typeface="+mn-ea"/>
                <a:cs typeface="+mn-cs"/>
              </a:rPr>
              <a:t> strange and controversial organization remains ongoing and ambiguous. </a:t>
            </a:r>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6121D9A6-504F-4671-B61A-C0C6655DC73E}" type="slidenum">
              <a:rPr lang="en-US" smtClean="0"/>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In December of 1945, Hubbard became involved in a mystical occult group, the </a:t>
            </a:r>
            <a:r>
              <a:rPr lang="en-US" sz="1200" kern="1200" dirty="0" err="1" smtClean="0">
                <a:solidFill>
                  <a:schemeClr val="tx1"/>
                </a:solidFill>
                <a:latin typeface="+mn-lt"/>
                <a:ea typeface="+mn-ea"/>
                <a:cs typeface="+mn-cs"/>
              </a:rPr>
              <a:t>Ordo</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Templi</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Orientis</a:t>
            </a:r>
            <a:r>
              <a:rPr lang="en-US" sz="1200" kern="1200" dirty="0" smtClean="0">
                <a:solidFill>
                  <a:schemeClr val="tx1"/>
                </a:solidFill>
                <a:latin typeface="+mn-lt"/>
                <a:ea typeface="+mn-ea"/>
                <a:cs typeface="+mn-cs"/>
              </a:rPr>
              <a:t> (OTO) (Melton, 2009, p. 20). At the time, the group was headed by none other than </a:t>
            </a:r>
            <a:r>
              <a:rPr lang="en-US" sz="1200" kern="1200" dirty="0" err="1" smtClean="0">
                <a:solidFill>
                  <a:schemeClr val="tx1"/>
                </a:solidFill>
                <a:latin typeface="+mn-lt"/>
                <a:ea typeface="+mn-ea"/>
                <a:cs typeface="+mn-cs"/>
              </a:rPr>
              <a:t>Aleister</a:t>
            </a:r>
            <a:r>
              <a:rPr lang="en-US" sz="1200" kern="1200" dirty="0" smtClean="0">
                <a:solidFill>
                  <a:schemeClr val="tx1"/>
                </a:solidFill>
                <a:latin typeface="+mn-lt"/>
                <a:ea typeface="+mn-ea"/>
                <a:cs typeface="+mn-cs"/>
              </a:rPr>
              <a:t> Crowley (1875-1947), and practiced sex “magick” (p. 20). The OTO’s “Agape Lodge” was headed by John W. (Jack) Parsons, who took a liking to Hubbard. Breaking the OTO’s own rules, Parsons initiated Hubbard into the group’s teachings even though Hubbard was not a member (pp. 20-21). Hubbard broke with Parsons after scamming him out of much of his savings and his mistress, in a confidence scheme that involved buying yachts (pp. 20-21).</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Despite the brevity of Hubbard’s involvement with the OTO and the note on which it ended, this was nonetheless a significant episode for the formation of Scientology: like Crowley’s own </a:t>
            </a:r>
            <a:r>
              <a:rPr lang="en-US" sz="1200" kern="1200" dirty="0" err="1" smtClean="0">
                <a:solidFill>
                  <a:schemeClr val="tx1"/>
                </a:solidFill>
                <a:latin typeface="+mn-lt"/>
                <a:ea typeface="+mn-ea"/>
                <a:cs typeface="+mn-cs"/>
              </a:rPr>
              <a:t>Thelema</a:t>
            </a:r>
            <a:r>
              <a:rPr lang="en-US" sz="1200" kern="1200" dirty="0" smtClean="0">
                <a:solidFill>
                  <a:schemeClr val="tx1"/>
                </a:solidFill>
                <a:latin typeface="+mn-lt"/>
                <a:ea typeface="+mn-ea"/>
                <a:cs typeface="+mn-cs"/>
              </a:rPr>
              <a:t> system, Scientology emphasizes “finding ‘who, what, and why’ one is”, and has a similar notion of “</a:t>
            </a:r>
            <a:r>
              <a:rPr lang="en-US" sz="1200" kern="1200" dirty="0" err="1" smtClean="0">
                <a:solidFill>
                  <a:schemeClr val="tx1"/>
                </a:solidFill>
                <a:latin typeface="+mn-lt"/>
                <a:ea typeface="+mn-ea"/>
                <a:cs typeface="+mn-cs"/>
              </a:rPr>
              <a:t>suppressives</a:t>
            </a:r>
            <a:r>
              <a:rPr lang="en-US" sz="1200" kern="1200" dirty="0" smtClean="0">
                <a:solidFill>
                  <a:schemeClr val="tx1"/>
                </a:solidFill>
                <a:latin typeface="+mn-lt"/>
                <a:ea typeface="+mn-ea"/>
                <a:cs typeface="+mn-cs"/>
              </a:rPr>
              <a:t>” as “hostile to one’s success” (</a:t>
            </a:r>
            <a:r>
              <a:rPr lang="en-US" sz="1200" kern="1200" dirty="0" err="1" smtClean="0">
                <a:solidFill>
                  <a:schemeClr val="tx1"/>
                </a:solidFill>
                <a:latin typeface="+mn-lt"/>
                <a:ea typeface="+mn-ea"/>
                <a:cs typeface="+mn-cs"/>
              </a:rPr>
              <a:t>Reitman</a:t>
            </a:r>
            <a:r>
              <a:rPr lang="en-US" sz="1200" kern="1200" dirty="0" smtClean="0">
                <a:solidFill>
                  <a:schemeClr val="tx1"/>
                </a:solidFill>
                <a:latin typeface="+mn-lt"/>
                <a:ea typeface="+mn-ea"/>
                <a:cs typeface="+mn-cs"/>
              </a:rPr>
              <a:t>, 2011, pp. 16-17). Moreover, Crowley taught that spiritual progress could be achieved in a ‘scientific’ fashion: the adept could cross from individual to cosmic consciousness by means of certain rituals and spiritual teachings (Wright, 2013, </a:t>
            </a:r>
            <a:r>
              <a:rPr lang="en-US" sz="1200" kern="1200" dirty="0" err="1" smtClean="0">
                <a:solidFill>
                  <a:schemeClr val="tx1"/>
                </a:solidFill>
                <a:latin typeface="+mn-lt"/>
                <a:ea typeface="+mn-ea"/>
                <a:cs typeface="+mn-cs"/>
              </a:rPr>
              <a:t>n.p</a:t>
            </a:r>
            <a:r>
              <a:rPr lang="en-US" sz="1200" kern="1200" dirty="0" smtClean="0">
                <a:solidFill>
                  <a:schemeClr val="tx1"/>
                </a:solidFill>
                <a:latin typeface="+mn-lt"/>
                <a:ea typeface="+mn-ea"/>
                <a:cs typeface="+mn-cs"/>
              </a:rPr>
              <a:t>.). These ideas clearly inspired important teachings in Scientology (</a:t>
            </a:r>
            <a:r>
              <a:rPr lang="en-US" sz="1200" kern="1200" dirty="0" err="1" smtClean="0">
                <a:solidFill>
                  <a:schemeClr val="tx1"/>
                </a:solidFill>
                <a:latin typeface="+mn-lt"/>
                <a:ea typeface="+mn-ea"/>
                <a:cs typeface="+mn-cs"/>
              </a:rPr>
              <a:t>n.p</a:t>
            </a:r>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6121D9A6-504F-4671-B61A-C0C6655DC73E}" type="slidenum">
              <a:rPr lang="en-US" smtClean="0"/>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L. Ron Hubbard published </a:t>
            </a:r>
            <a:r>
              <a:rPr lang="en-US" sz="1200" i="1" kern="1200" dirty="0" err="1" smtClean="0">
                <a:solidFill>
                  <a:schemeClr val="tx1"/>
                </a:solidFill>
                <a:latin typeface="+mn-lt"/>
                <a:ea typeface="+mn-ea"/>
                <a:cs typeface="+mn-cs"/>
              </a:rPr>
              <a:t>Dianetics</a:t>
            </a:r>
            <a:r>
              <a:rPr lang="en-US" sz="1200" i="1" kern="1200" dirty="0" smtClean="0">
                <a:solidFill>
                  <a:schemeClr val="tx1"/>
                </a:solidFill>
                <a:latin typeface="+mn-lt"/>
                <a:ea typeface="+mn-ea"/>
                <a:cs typeface="+mn-cs"/>
              </a:rPr>
              <a:t>: The Modern Science of Mental Health </a:t>
            </a:r>
            <a:r>
              <a:rPr lang="en-US" sz="1200" kern="1200" dirty="0" smtClean="0">
                <a:solidFill>
                  <a:schemeClr val="tx1"/>
                </a:solidFill>
                <a:latin typeface="+mn-lt"/>
                <a:ea typeface="+mn-ea"/>
                <a:cs typeface="+mn-cs"/>
              </a:rPr>
              <a:t>on May 9, 1950; the book was an almost instant best-seller, with half a million copies sold within the year (Melton, 2009, p. 21; </a:t>
            </a:r>
            <a:r>
              <a:rPr lang="en-US" sz="1200" kern="1200" dirty="0" err="1" smtClean="0">
                <a:solidFill>
                  <a:schemeClr val="tx1"/>
                </a:solidFill>
                <a:latin typeface="+mn-lt"/>
                <a:ea typeface="+mn-ea"/>
                <a:cs typeface="+mn-cs"/>
              </a:rPr>
              <a:t>Reitman</a:t>
            </a:r>
            <a:r>
              <a:rPr lang="en-US" sz="1200" kern="1200" dirty="0" smtClean="0">
                <a:solidFill>
                  <a:schemeClr val="tx1"/>
                </a:solidFill>
                <a:latin typeface="+mn-lt"/>
                <a:ea typeface="+mn-ea"/>
                <a:cs typeface="+mn-cs"/>
              </a:rPr>
              <a:t>, 2011, pp. 24-26). The book was a cultural sensation: at a time when the mental health system of the country was overloaded in the wake of the war, </a:t>
            </a:r>
            <a:r>
              <a:rPr lang="en-US" sz="1200" i="1" kern="1200" dirty="0" err="1" smtClean="0">
                <a:solidFill>
                  <a:schemeClr val="tx1"/>
                </a:solidFill>
                <a:latin typeface="+mn-lt"/>
                <a:ea typeface="+mn-ea"/>
                <a:cs typeface="+mn-cs"/>
              </a:rPr>
              <a:t>Dianetics</a:t>
            </a:r>
            <a:r>
              <a:rPr lang="en-US" sz="1200"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offered a seemingly ‘scientific’ and revolutionary new way to heal the mind (Wright, 2013, </a:t>
            </a:r>
            <a:r>
              <a:rPr lang="en-US" sz="1200" kern="1200" dirty="0" err="1" smtClean="0">
                <a:solidFill>
                  <a:schemeClr val="tx1"/>
                </a:solidFill>
                <a:latin typeface="+mn-lt"/>
                <a:ea typeface="+mn-ea"/>
                <a:cs typeface="+mn-cs"/>
              </a:rPr>
              <a:t>n.p</a:t>
            </a:r>
            <a:r>
              <a:rPr lang="en-US" sz="1200" kern="1200" dirty="0" smtClean="0">
                <a:solidFill>
                  <a:schemeClr val="tx1"/>
                </a:solidFill>
                <a:latin typeface="+mn-lt"/>
                <a:ea typeface="+mn-ea"/>
                <a:cs typeface="+mn-cs"/>
              </a:rPr>
              <a:t>.). Hundreds of groups were formed to practice </a:t>
            </a:r>
            <a:r>
              <a:rPr lang="en-US" sz="1200" kern="1200" dirty="0" err="1" smtClean="0">
                <a:solidFill>
                  <a:schemeClr val="tx1"/>
                </a:solidFill>
                <a:latin typeface="+mn-lt"/>
                <a:ea typeface="+mn-ea"/>
                <a:cs typeface="+mn-cs"/>
              </a:rPr>
              <a:t>Dianetics</a:t>
            </a:r>
            <a:r>
              <a:rPr lang="en-US" sz="1200" kern="1200" dirty="0" smtClean="0">
                <a:solidFill>
                  <a:schemeClr val="tx1"/>
                </a:solidFill>
                <a:latin typeface="+mn-lt"/>
                <a:ea typeface="+mn-ea"/>
                <a:cs typeface="+mn-cs"/>
              </a:rPr>
              <a:t> therapy (</a:t>
            </a:r>
            <a:r>
              <a:rPr lang="en-US" sz="1200" kern="1200" dirty="0" err="1" smtClean="0">
                <a:solidFill>
                  <a:schemeClr val="tx1"/>
                </a:solidFill>
                <a:latin typeface="+mn-lt"/>
                <a:ea typeface="+mn-ea"/>
                <a:cs typeface="+mn-cs"/>
              </a:rPr>
              <a:t>n.p</a:t>
            </a:r>
            <a:r>
              <a:rPr lang="en-US" sz="1200" kern="1200" dirty="0" smtClean="0">
                <a:solidFill>
                  <a:schemeClr val="tx1"/>
                </a:solidFill>
                <a:latin typeface="+mn-lt"/>
                <a:ea typeface="+mn-ea"/>
                <a:cs typeface="+mn-cs"/>
              </a:rPr>
              <a:t>.).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So what was the message of </a:t>
            </a:r>
            <a:r>
              <a:rPr lang="en-US" sz="1200" i="1" kern="1200" dirty="0" err="1" smtClean="0">
                <a:solidFill>
                  <a:schemeClr val="tx1"/>
                </a:solidFill>
                <a:latin typeface="+mn-lt"/>
                <a:ea typeface="+mn-ea"/>
                <a:cs typeface="+mn-cs"/>
              </a:rPr>
              <a:t>Dianetics</a:t>
            </a:r>
            <a:r>
              <a:rPr lang="en-US" sz="1200" kern="1200" dirty="0" smtClean="0">
                <a:solidFill>
                  <a:schemeClr val="tx1"/>
                </a:solidFill>
                <a:latin typeface="+mn-lt"/>
                <a:ea typeface="+mn-ea"/>
                <a:cs typeface="+mn-cs"/>
              </a:rPr>
              <a:t>, and why was it so popular? The central idea is that the mind is actually quite simple: it has a main processor, the </a:t>
            </a:r>
            <a:r>
              <a:rPr lang="en-US" sz="1200" i="1" kern="1200" dirty="0" smtClean="0">
                <a:solidFill>
                  <a:schemeClr val="tx1"/>
                </a:solidFill>
                <a:latin typeface="+mn-lt"/>
                <a:ea typeface="+mn-ea"/>
                <a:cs typeface="+mn-cs"/>
              </a:rPr>
              <a:t>analytical mind, </a:t>
            </a:r>
            <a:r>
              <a:rPr lang="en-US" sz="1200" kern="1200" dirty="0" smtClean="0">
                <a:solidFill>
                  <a:schemeClr val="tx1"/>
                </a:solidFill>
                <a:latin typeface="+mn-lt"/>
                <a:ea typeface="+mn-ea"/>
                <a:cs typeface="+mn-cs"/>
              </a:rPr>
              <a:t>which is responsible for managing the flow of information into and through the brain (</a:t>
            </a:r>
            <a:r>
              <a:rPr lang="en-US" sz="1200" kern="1200" dirty="0" err="1" smtClean="0">
                <a:solidFill>
                  <a:schemeClr val="tx1"/>
                </a:solidFill>
                <a:latin typeface="+mn-lt"/>
                <a:ea typeface="+mn-ea"/>
                <a:cs typeface="+mn-cs"/>
              </a:rPr>
              <a:t>Reitman</a:t>
            </a:r>
            <a:r>
              <a:rPr lang="en-US" sz="1200" kern="1200" dirty="0" smtClean="0">
                <a:solidFill>
                  <a:schemeClr val="tx1"/>
                </a:solidFill>
                <a:latin typeface="+mn-lt"/>
                <a:ea typeface="+mn-ea"/>
                <a:cs typeface="+mn-cs"/>
              </a:rPr>
              <a:t>, 2011, pp. 24-25). There is also a </a:t>
            </a:r>
            <a:r>
              <a:rPr lang="en-US" sz="1200" kern="1200" dirty="0" err="1" smtClean="0">
                <a:solidFill>
                  <a:schemeClr val="tx1"/>
                </a:solidFill>
                <a:latin typeface="+mn-lt"/>
                <a:ea typeface="+mn-ea"/>
                <a:cs typeface="+mn-cs"/>
              </a:rPr>
              <a:t>subprocessor</a:t>
            </a:r>
            <a:r>
              <a:rPr lang="en-US" sz="1200" kern="1200" dirty="0" smtClean="0">
                <a:solidFill>
                  <a:schemeClr val="tx1"/>
                </a:solidFill>
                <a:latin typeface="+mn-lt"/>
                <a:ea typeface="+mn-ea"/>
                <a:cs typeface="+mn-cs"/>
              </a:rPr>
              <a:t>, the </a:t>
            </a:r>
            <a:r>
              <a:rPr lang="en-US" sz="1200" i="1" kern="1200" dirty="0" smtClean="0">
                <a:solidFill>
                  <a:schemeClr val="tx1"/>
                </a:solidFill>
                <a:latin typeface="+mn-lt"/>
                <a:ea typeface="+mn-ea"/>
                <a:cs typeface="+mn-cs"/>
              </a:rPr>
              <a:t>reactive mind, </a:t>
            </a:r>
            <a:r>
              <a:rPr lang="en-US" sz="1200" kern="1200" dirty="0" smtClean="0">
                <a:solidFill>
                  <a:schemeClr val="tx1"/>
                </a:solidFill>
                <a:latin typeface="+mn-lt"/>
                <a:ea typeface="+mn-ea"/>
                <a:cs typeface="+mn-cs"/>
              </a:rPr>
              <a:t>which tends to get in the way of the analytical mind’s work (p. 25).      </a:t>
            </a:r>
            <a:r>
              <a:rPr lang="en-US" sz="1200"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6121D9A6-504F-4671-B61A-C0C6655DC73E}" type="slidenum">
              <a:rPr lang="en-US" smtClean="0"/>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Hubbard taught that the reactive mind is awakened from dormancy by a jarring event, notably birth (</a:t>
            </a:r>
            <a:r>
              <a:rPr lang="en-US" sz="1200" kern="1200" dirty="0" err="1" smtClean="0">
                <a:solidFill>
                  <a:schemeClr val="tx1"/>
                </a:solidFill>
                <a:latin typeface="+mn-lt"/>
                <a:ea typeface="+mn-ea"/>
                <a:cs typeface="+mn-cs"/>
              </a:rPr>
              <a:t>Reitman</a:t>
            </a:r>
            <a:r>
              <a:rPr lang="en-US" sz="1200" kern="1200" dirty="0" smtClean="0">
                <a:solidFill>
                  <a:schemeClr val="tx1"/>
                </a:solidFill>
                <a:latin typeface="+mn-lt"/>
                <a:ea typeface="+mn-ea"/>
                <a:cs typeface="+mn-cs"/>
              </a:rPr>
              <a:t>, 2011, p. 25). One of the particularly important claims made by Hubbard in </a:t>
            </a:r>
            <a:r>
              <a:rPr lang="en-US" sz="1200" i="1" kern="1200" dirty="0" err="1" smtClean="0">
                <a:solidFill>
                  <a:schemeClr val="tx1"/>
                </a:solidFill>
                <a:latin typeface="+mn-lt"/>
                <a:ea typeface="+mn-ea"/>
                <a:cs typeface="+mn-cs"/>
              </a:rPr>
              <a:t>Dianetics</a:t>
            </a:r>
            <a:r>
              <a:rPr lang="en-US" sz="1200" kern="1200" dirty="0" smtClean="0">
                <a:solidFill>
                  <a:schemeClr val="tx1"/>
                </a:solidFill>
                <a:latin typeface="+mn-lt"/>
                <a:ea typeface="+mn-ea"/>
                <a:cs typeface="+mn-cs"/>
              </a:rPr>
              <a:t> is also one of the most spurious: the idea that pre-birth and birth experiences induced traumas that caused psychosomatic illnesses in patients many years later, and that patients could be guided to remember these traumatic experiences under hypnosis (Wright, 2013, </a:t>
            </a:r>
            <a:r>
              <a:rPr lang="en-US" sz="1200" kern="1200" dirty="0" err="1" smtClean="0">
                <a:solidFill>
                  <a:schemeClr val="tx1"/>
                </a:solidFill>
                <a:latin typeface="+mn-lt"/>
                <a:ea typeface="+mn-ea"/>
                <a:cs typeface="+mn-cs"/>
              </a:rPr>
              <a:t>n.p</a:t>
            </a:r>
            <a:r>
              <a:rPr lang="en-US" sz="1200" kern="1200" dirty="0" smtClean="0">
                <a:solidFill>
                  <a:schemeClr val="tx1"/>
                </a:solidFill>
                <a:latin typeface="+mn-lt"/>
                <a:ea typeface="+mn-ea"/>
                <a:cs typeface="+mn-cs"/>
              </a:rPr>
              <a:t>.).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Although spurious, these ideas are important to Scientology. Hubbard taught that these and other traumatic experiences were recorded by the reactive mind as psychic scars called “</a:t>
            </a:r>
            <a:r>
              <a:rPr lang="en-US" sz="1200" kern="1200" dirty="0" err="1" smtClean="0">
                <a:solidFill>
                  <a:schemeClr val="tx1"/>
                </a:solidFill>
                <a:latin typeface="+mn-lt"/>
                <a:ea typeface="+mn-ea"/>
                <a:cs typeface="+mn-cs"/>
              </a:rPr>
              <a:t>engrams</a:t>
            </a:r>
            <a:r>
              <a:rPr lang="en-US" sz="1200" kern="1200" dirty="0" smtClean="0">
                <a:solidFill>
                  <a:schemeClr val="tx1"/>
                </a:solidFill>
                <a:latin typeface="+mn-lt"/>
                <a:ea typeface="+mn-ea"/>
                <a:cs typeface="+mn-cs"/>
              </a:rPr>
              <a:t>”, which could be removed through a process called “auditing” (</a:t>
            </a:r>
            <a:r>
              <a:rPr lang="en-US" sz="1200" kern="1200" dirty="0" err="1" smtClean="0">
                <a:solidFill>
                  <a:schemeClr val="tx1"/>
                </a:solidFill>
                <a:latin typeface="+mn-lt"/>
                <a:ea typeface="+mn-ea"/>
                <a:cs typeface="+mn-cs"/>
              </a:rPr>
              <a:t>Reitman</a:t>
            </a:r>
            <a:r>
              <a:rPr lang="en-US" sz="1200" kern="1200" dirty="0" smtClean="0">
                <a:solidFill>
                  <a:schemeClr val="tx1"/>
                </a:solidFill>
                <a:latin typeface="+mn-lt"/>
                <a:ea typeface="+mn-ea"/>
                <a:cs typeface="+mn-cs"/>
              </a:rPr>
              <a:t>, 2011, p. 25; Wright, 2013, </a:t>
            </a:r>
            <a:r>
              <a:rPr lang="en-US" sz="1200" kern="1200" dirty="0" err="1" smtClean="0">
                <a:solidFill>
                  <a:schemeClr val="tx1"/>
                </a:solidFill>
                <a:latin typeface="+mn-lt"/>
                <a:ea typeface="+mn-ea"/>
                <a:cs typeface="+mn-cs"/>
              </a:rPr>
              <a:t>n.p</a:t>
            </a:r>
            <a:r>
              <a:rPr lang="en-US" sz="1200" kern="1200" dirty="0" smtClean="0">
                <a:solidFill>
                  <a:schemeClr val="tx1"/>
                </a:solidFill>
                <a:latin typeface="+mn-lt"/>
                <a:ea typeface="+mn-ea"/>
                <a:cs typeface="+mn-cs"/>
              </a:rPr>
              <a:t>.). The concept is simple enough: aided by an auditor, the patient is guided, through hypnosis, to remember the trauma and relive it, until the traumatic power of the memory fades, leaving the patient healed. This process, Hubbard claimed, could actually cure any number of ailments (</a:t>
            </a:r>
            <a:r>
              <a:rPr lang="en-US" sz="1200" kern="1200" dirty="0" err="1" smtClean="0">
                <a:solidFill>
                  <a:schemeClr val="tx1"/>
                </a:solidFill>
                <a:latin typeface="+mn-lt"/>
                <a:ea typeface="+mn-ea"/>
                <a:cs typeface="+mn-cs"/>
              </a:rPr>
              <a:t>Reitman</a:t>
            </a:r>
            <a:r>
              <a:rPr lang="en-US" sz="1200" kern="1200" dirty="0" smtClean="0">
                <a:solidFill>
                  <a:schemeClr val="tx1"/>
                </a:solidFill>
                <a:latin typeface="+mn-lt"/>
                <a:ea typeface="+mn-ea"/>
                <a:cs typeface="+mn-cs"/>
              </a:rPr>
              <a:t>, 2011, pp. 25-26; Wright, 2013, </a:t>
            </a:r>
            <a:r>
              <a:rPr lang="en-US" sz="1200" kern="1200" dirty="0" err="1" smtClean="0">
                <a:solidFill>
                  <a:schemeClr val="tx1"/>
                </a:solidFill>
                <a:latin typeface="+mn-lt"/>
                <a:ea typeface="+mn-ea"/>
                <a:cs typeface="+mn-cs"/>
              </a:rPr>
              <a:t>n.p</a:t>
            </a:r>
            <a:r>
              <a:rPr lang="en-US" sz="1200" kern="1200" dirty="0" smtClean="0">
                <a:solidFill>
                  <a:schemeClr val="tx1"/>
                </a:solidFill>
                <a:latin typeface="+mn-lt"/>
                <a:ea typeface="+mn-ea"/>
                <a:cs typeface="+mn-cs"/>
              </a:rPr>
              <a:t>.).      </a:t>
            </a:r>
            <a:r>
              <a:rPr lang="en-US" sz="1200"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6121D9A6-504F-4671-B61A-C0C6655DC73E}" type="slidenum">
              <a:rPr lang="en-US" smtClean="0"/>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Although </a:t>
            </a:r>
            <a:r>
              <a:rPr lang="en-US" sz="1200" i="1" kern="1200" dirty="0" err="1" smtClean="0">
                <a:solidFill>
                  <a:schemeClr val="tx1"/>
                </a:solidFill>
                <a:latin typeface="+mn-lt"/>
                <a:ea typeface="+mn-ea"/>
                <a:cs typeface="+mn-cs"/>
              </a:rPr>
              <a:t>Dianetics</a:t>
            </a:r>
            <a:r>
              <a:rPr lang="en-US" sz="1200"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was enormously popular, Hubbard soon ran into trouble. His </a:t>
            </a:r>
            <a:r>
              <a:rPr lang="en-US" sz="1200" kern="1200" dirty="0" err="1" smtClean="0">
                <a:solidFill>
                  <a:schemeClr val="tx1"/>
                </a:solidFill>
                <a:latin typeface="+mn-lt"/>
                <a:ea typeface="+mn-ea"/>
                <a:cs typeface="+mn-cs"/>
              </a:rPr>
              <a:t>Dianetic</a:t>
            </a:r>
            <a:r>
              <a:rPr lang="en-US" sz="1200" kern="1200" dirty="0" smtClean="0">
                <a:solidFill>
                  <a:schemeClr val="tx1"/>
                </a:solidFill>
                <a:latin typeface="+mn-lt"/>
                <a:ea typeface="+mn-ea"/>
                <a:cs typeface="+mn-cs"/>
              </a:rPr>
              <a:t> Research Foundation went bankrupt, largely because of his own financial irresponsibility (</a:t>
            </a:r>
            <a:r>
              <a:rPr lang="en-US" sz="1200" kern="1200" dirty="0" err="1" smtClean="0">
                <a:solidFill>
                  <a:schemeClr val="tx1"/>
                </a:solidFill>
                <a:latin typeface="+mn-lt"/>
                <a:ea typeface="+mn-ea"/>
                <a:cs typeface="+mn-cs"/>
              </a:rPr>
              <a:t>Reitman</a:t>
            </a:r>
            <a:r>
              <a:rPr lang="en-US" sz="1200" kern="1200" dirty="0" smtClean="0">
                <a:solidFill>
                  <a:schemeClr val="tx1"/>
                </a:solidFill>
                <a:latin typeface="+mn-lt"/>
                <a:ea typeface="+mn-ea"/>
                <a:cs typeface="+mn-cs"/>
              </a:rPr>
              <a:t>, 2011, p. 34). The crash was as meteoric as the rise: the </a:t>
            </a:r>
            <a:r>
              <a:rPr lang="en-US" sz="1200" i="1" kern="1200" dirty="0" err="1" smtClean="0">
                <a:solidFill>
                  <a:schemeClr val="tx1"/>
                </a:solidFill>
                <a:latin typeface="+mn-lt"/>
                <a:ea typeface="+mn-ea"/>
                <a:cs typeface="+mn-cs"/>
              </a:rPr>
              <a:t>Dianetics</a:t>
            </a:r>
            <a:r>
              <a:rPr lang="en-US" sz="1200"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craze largely burned itself out within a few months in 1950, and Hubbard’s organization went bankrupt not long thereafter (pp. 34-36).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By 1952, Hubbard was ready to try again. He had learned many lessons from the flash-in-the-pan success of the </a:t>
            </a:r>
            <a:r>
              <a:rPr lang="en-US" sz="1200" i="1" kern="1200" dirty="0" err="1" smtClean="0">
                <a:solidFill>
                  <a:schemeClr val="tx1"/>
                </a:solidFill>
                <a:latin typeface="+mn-lt"/>
                <a:ea typeface="+mn-ea"/>
                <a:cs typeface="+mn-cs"/>
              </a:rPr>
              <a:t>Dianetics</a:t>
            </a:r>
            <a:r>
              <a:rPr lang="en-US" sz="1200"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phenomenon. This time, he would create a phenomenon that could be marketed as a religion, in the process creating an organization which—crucially—would enable him to profit from the “technology” that the organization would utilize and control (</a:t>
            </a:r>
            <a:r>
              <a:rPr lang="en-US" sz="1200" kern="1200" dirty="0" err="1" smtClean="0">
                <a:solidFill>
                  <a:schemeClr val="tx1"/>
                </a:solidFill>
                <a:latin typeface="+mn-lt"/>
                <a:ea typeface="+mn-ea"/>
                <a:cs typeface="+mn-cs"/>
              </a:rPr>
              <a:t>Reitman</a:t>
            </a:r>
            <a:r>
              <a:rPr lang="en-US" sz="1200" kern="1200" dirty="0" smtClean="0">
                <a:solidFill>
                  <a:schemeClr val="tx1"/>
                </a:solidFill>
                <a:latin typeface="+mn-lt"/>
                <a:ea typeface="+mn-ea"/>
                <a:cs typeface="+mn-cs"/>
              </a:rPr>
              <a:t>, 2011, pp. 39-42). The technology was the “E-meter”, in essence a lie detector that worked by measuring galvanic skin response (p. 39). Crucially, where </a:t>
            </a:r>
            <a:r>
              <a:rPr lang="en-US" sz="1200" i="1" kern="1200" dirty="0" err="1" smtClean="0">
                <a:solidFill>
                  <a:schemeClr val="tx1"/>
                </a:solidFill>
                <a:latin typeface="+mn-lt"/>
                <a:ea typeface="+mn-ea"/>
                <a:cs typeface="+mn-cs"/>
              </a:rPr>
              <a:t>Dianetics</a:t>
            </a:r>
            <a:r>
              <a:rPr lang="en-US" sz="1200"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taught auditing that anyone could learn to do quite handily, Scientology and its E-meters offered Hubbard a technology that could generate an ongoing source of revenue (pp. 39-43). </a:t>
            </a:r>
          </a:p>
          <a:p>
            <a:endParaRPr lang="en-US" dirty="0"/>
          </a:p>
        </p:txBody>
      </p:sp>
      <p:sp>
        <p:nvSpPr>
          <p:cNvPr id="4" name="Slide Number Placeholder 3"/>
          <p:cNvSpPr>
            <a:spLocks noGrp="1"/>
          </p:cNvSpPr>
          <p:nvPr>
            <p:ph type="sldNum" sz="quarter" idx="10"/>
          </p:nvPr>
        </p:nvSpPr>
        <p:spPr/>
        <p:txBody>
          <a:bodyPr/>
          <a:lstStyle/>
          <a:p>
            <a:fld id="{6121D9A6-504F-4671-B61A-C0C6655DC73E}" type="slidenum">
              <a:rPr lang="en-US" smtClean="0"/>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Hubbard initially resisted the concept of past lives, but his patients started to claim to remember them (Wright, 2013, </a:t>
            </a:r>
            <a:r>
              <a:rPr lang="en-US" sz="1200" kern="1200" dirty="0" err="1" smtClean="0">
                <a:solidFill>
                  <a:schemeClr val="tx1"/>
                </a:solidFill>
                <a:latin typeface="+mn-lt"/>
                <a:ea typeface="+mn-ea"/>
                <a:cs typeface="+mn-cs"/>
              </a:rPr>
              <a:t>n.p</a:t>
            </a:r>
            <a:r>
              <a:rPr lang="en-US" sz="1200" kern="1200" dirty="0" smtClean="0">
                <a:solidFill>
                  <a:schemeClr val="tx1"/>
                </a:solidFill>
                <a:latin typeface="+mn-lt"/>
                <a:ea typeface="+mn-ea"/>
                <a:cs typeface="+mn-cs"/>
              </a:rPr>
              <a:t>.). In many ways this was simply an extension of the idea that one can remember one’s birth, and before one’s birth: Hubbard’s patients started to claim “sperm dreams”, and then memories of past lives (</a:t>
            </a:r>
            <a:r>
              <a:rPr lang="en-US" sz="1200" kern="1200" dirty="0" err="1" smtClean="0">
                <a:solidFill>
                  <a:schemeClr val="tx1"/>
                </a:solidFill>
                <a:latin typeface="+mn-lt"/>
                <a:ea typeface="+mn-ea"/>
                <a:cs typeface="+mn-cs"/>
              </a:rPr>
              <a:t>n.p</a:t>
            </a:r>
            <a:r>
              <a:rPr lang="en-US" sz="1200" kern="1200" dirty="0" smtClean="0">
                <a:solidFill>
                  <a:schemeClr val="tx1"/>
                </a:solidFill>
                <a:latin typeface="+mn-lt"/>
                <a:ea typeface="+mn-ea"/>
                <a:cs typeface="+mn-cs"/>
              </a:rPr>
              <a:t>.). Despite initial resistance to the concept during the brief </a:t>
            </a:r>
            <a:r>
              <a:rPr lang="en-US" sz="1200" i="1" kern="1200" dirty="0" err="1" smtClean="0">
                <a:solidFill>
                  <a:schemeClr val="tx1"/>
                </a:solidFill>
                <a:latin typeface="+mn-lt"/>
                <a:ea typeface="+mn-ea"/>
                <a:cs typeface="+mn-cs"/>
              </a:rPr>
              <a:t>Dianetics</a:t>
            </a:r>
            <a:r>
              <a:rPr lang="en-US" sz="1200"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bubble, Hubbard embraced it and incorporated it into Scientology, along with the E-meter (</a:t>
            </a:r>
            <a:r>
              <a:rPr lang="en-US" sz="1200" kern="1200" dirty="0" err="1" smtClean="0">
                <a:solidFill>
                  <a:schemeClr val="tx1"/>
                </a:solidFill>
                <a:latin typeface="+mn-lt"/>
                <a:ea typeface="+mn-ea"/>
                <a:cs typeface="+mn-cs"/>
              </a:rPr>
              <a:t>n.p</a:t>
            </a:r>
            <a:r>
              <a:rPr lang="en-US" sz="1200" kern="1200" dirty="0" smtClean="0">
                <a:solidFill>
                  <a:schemeClr val="tx1"/>
                </a:solidFill>
                <a:latin typeface="+mn-lt"/>
                <a:ea typeface="+mn-ea"/>
                <a:cs typeface="+mn-cs"/>
              </a:rPr>
              <a:t>.).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An important innovation Hubbard introduced into Scientology, something absent in </a:t>
            </a:r>
            <a:r>
              <a:rPr lang="en-US" sz="1200" i="1" kern="1200" dirty="0" err="1" smtClean="0">
                <a:solidFill>
                  <a:schemeClr val="tx1"/>
                </a:solidFill>
                <a:latin typeface="+mn-lt"/>
                <a:ea typeface="+mn-ea"/>
                <a:cs typeface="+mn-cs"/>
              </a:rPr>
              <a:t>Dianetics</a:t>
            </a:r>
            <a:r>
              <a:rPr lang="en-US" sz="1200"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is this concept of the transmigrating soul: the idea of the soul as the self, reincarnating through a series of lives (</a:t>
            </a:r>
            <a:r>
              <a:rPr lang="en-US" sz="1200" kern="1200" dirty="0" err="1" smtClean="0">
                <a:solidFill>
                  <a:schemeClr val="tx1"/>
                </a:solidFill>
                <a:latin typeface="+mn-lt"/>
                <a:ea typeface="+mn-ea"/>
                <a:cs typeface="+mn-cs"/>
              </a:rPr>
              <a:t>Reitman</a:t>
            </a:r>
            <a:r>
              <a:rPr lang="en-US" sz="1200" kern="1200" dirty="0" smtClean="0">
                <a:solidFill>
                  <a:schemeClr val="tx1"/>
                </a:solidFill>
                <a:latin typeface="+mn-lt"/>
                <a:ea typeface="+mn-ea"/>
                <a:cs typeface="+mn-cs"/>
              </a:rPr>
              <a:t>, 2011, pp. 39-40). Hubbard called this soul the </a:t>
            </a:r>
            <a:r>
              <a:rPr lang="en-US" sz="1200" i="1" kern="1200" dirty="0" err="1" smtClean="0">
                <a:solidFill>
                  <a:schemeClr val="tx1"/>
                </a:solidFill>
                <a:latin typeface="+mn-lt"/>
                <a:ea typeface="+mn-ea"/>
                <a:cs typeface="+mn-cs"/>
              </a:rPr>
              <a:t>thetan</a:t>
            </a:r>
            <a:r>
              <a:rPr lang="en-US" sz="1200"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and explained that </a:t>
            </a:r>
            <a:r>
              <a:rPr lang="en-US" sz="1200" i="1" kern="1200" dirty="0" err="1" smtClean="0">
                <a:solidFill>
                  <a:schemeClr val="tx1"/>
                </a:solidFill>
                <a:latin typeface="+mn-lt"/>
                <a:ea typeface="+mn-ea"/>
                <a:cs typeface="+mn-cs"/>
              </a:rPr>
              <a:t>thetans</a:t>
            </a:r>
            <a:r>
              <a:rPr lang="en-US" sz="1200" i="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rPr>
              <a:t>had become trapped in their own material creations (p. 40). From this comes the goal of Scientology: to restore the power of the inner ‘theta being’ (p. 40).   </a:t>
            </a:r>
          </a:p>
          <a:p>
            <a:endParaRPr lang="en-US" dirty="0"/>
          </a:p>
        </p:txBody>
      </p:sp>
      <p:sp>
        <p:nvSpPr>
          <p:cNvPr id="4" name="Slide Number Placeholder 3"/>
          <p:cNvSpPr>
            <a:spLocks noGrp="1"/>
          </p:cNvSpPr>
          <p:nvPr>
            <p:ph type="sldNum" sz="quarter" idx="10"/>
          </p:nvPr>
        </p:nvSpPr>
        <p:spPr/>
        <p:txBody>
          <a:bodyPr/>
          <a:lstStyle/>
          <a:p>
            <a:fld id="{6121D9A6-504F-4671-B61A-C0C6655DC73E}" type="slidenum">
              <a:rPr lang="en-US" smtClean="0"/>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Hubbard specifically crafted Scientology to take the form of a religion, both for social and for tax reasons (</a:t>
            </a:r>
            <a:r>
              <a:rPr lang="en-US" sz="1200" kern="1200" dirty="0" err="1" smtClean="0">
                <a:solidFill>
                  <a:schemeClr val="tx1"/>
                </a:solidFill>
                <a:latin typeface="+mn-lt"/>
                <a:ea typeface="+mn-ea"/>
                <a:cs typeface="+mn-cs"/>
              </a:rPr>
              <a:t>Reitman</a:t>
            </a:r>
            <a:r>
              <a:rPr lang="en-US" sz="1200" kern="1200" dirty="0" smtClean="0">
                <a:solidFill>
                  <a:schemeClr val="tx1"/>
                </a:solidFill>
                <a:latin typeface="+mn-lt"/>
                <a:ea typeface="+mn-ea"/>
                <a:cs typeface="+mn-cs"/>
              </a:rPr>
              <a:t>, 2011, p. 43). During the 1950s, no institution was better trusted than the church, and the number one self-help guru of the time, Dr. Norman Vincent Peale, “was also a minister” (p. 43). Marketing Scientology as a religion held the prospect of gaining a great deal of trust and confidence from the public. Moreover, as Hubbard also pointed out, it would allow Scientology to avoid having to follow the rules required to gain certification to offer psychological counseling (p. 43).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Additionally, there was the fact that becoming a religion would allow Scientology to claim tax-exempt status, though the latter would soon become a sticking point between the movement and the government (</a:t>
            </a:r>
            <a:r>
              <a:rPr lang="en-US" sz="1200" kern="1200" dirty="0" err="1" smtClean="0">
                <a:solidFill>
                  <a:schemeClr val="tx1"/>
                </a:solidFill>
                <a:latin typeface="+mn-lt"/>
                <a:ea typeface="+mn-ea"/>
                <a:cs typeface="+mn-cs"/>
              </a:rPr>
              <a:t>Reitman</a:t>
            </a:r>
            <a:r>
              <a:rPr lang="en-US" sz="1200" kern="1200" dirty="0" smtClean="0">
                <a:solidFill>
                  <a:schemeClr val="tx1"/>
                </a:solidFill>
                <a:latin typeface="+mn-lt"/>
                <a:ea typeface="+mn-ea"/>
                <a:cs typeface="+mn-cs"/>
              </a:rPr>
              <a:t>, 2011, pp. 43-44). Scientology was set up to consist of the Hubbard Association of Scientologists International (HASI), the “Mother Church”, which would receive a 10% tithe from each of the individual churches, and which also sold the E-meters and Hubbard’s books and tapes (p. 44). </a:t>
            </a:r>
          </a:p>
          <a:p>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121D9A6-504F-4671-B61A-C0C6655DC73E}" type="slidenum">
              <a:rPr lang="en-US" smtClean="0"/>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Scientology entered a long and bitter struggle with the U.S. Government, beginning in 1958, over its tax-exempt status (Melton, 2009, p. 24). This struggle with the Internal Revenue Service lasted for a quarter of a century, and it provides many important windows of insight into the culture of Scientology, the church’s functioning as an organization, and the many controversies it has aroused (pp. 24-25). A particularly important episode included the FDA seizure of E-meters and church literature on January 4, 1963 (p. 24). Legal challenges to Scientology mounted in Australia over the 1960s as well, and beginning in 1968, in the United Kingdom (pp. 24-25).</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Scientology won all of these battles, chiefly by adopting a proactive strategy of defense (Melton, 2009, p. 25). In 1966, Scientology founded the Guardian’s Office, an institution dedicated to handling the legal and public relations issues that threatened the church (p. 25). In the 1970s, the Guardian’s Office adopted an activist stance, ultimately creating a program of espionage and counter-espionage in the church’s battle with the Internal Revenue Service and other organizations (p. 25).     </a:t>
            </a:r>
          </a:p>
          <a:p>
            <a:endParaRPr lang="en-US" dirty="0"/>
          </a:p>
        </p:txBody>
      </p:sp>
      <p:sp>
        <p:nvSpPr>
          <p:cNvPr id="4" name="Slide Number Placeholder 3"/>
          <p:cNvSpPr>
            <a:spLocks noGrp="1"/>
          </p:cNvSpPr>
          <p:nvPr>
            <p:ph type="sldNum" sz="quarter" idx="10"/>
          </p:nvPr>
        </p:nvSpPr>
        <p:spPr/>
        <p:txBody>
          <a:bodyPr/>
          <a:lstStyle/>
          <a:p>
            <a:fld id="{6121D9A6-504F-4671-B61A-C0C6655DC73E}" type="slidenum">
              <a:rPr lang="en-US" smtClean="0"/>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Scientology is unusually mysterious and esoteric: it hides its core doctrines from all but its most elevated initiates. This is extremely unusual by the standards of Western religion, but it fits perfectly with the climate of early Cold War America in the 1950s and 1960s, a time of great paranoia over Communism and the specter of a nuclear Armageddon. Scientology reflects much of this Cold War mentality of paranoia, secretiveness, and even anti-Communism (Urban, 2006, pp. 360-369; Wright, 2013, </a:t>
            </a:r>
            <a:r>
              <a:rPr lang="en-US" sz="1200" kern="1200" dirty="0" err="1" smtClean="0">
                <a:solidFill>
                  <a:schemeClr val="tx1"/>
                </a:solidFill>
                <a:latin typeface="+mn-lt"/>
                <a:ea typeface="+mn-ea"/>
                <a:cs typeface="+mn-cs"/>
              </a:rPr>
              <a:t>n.p</a:t>
            </a:r>
            <a:r>
              <a:rPr lang="en-US" sz="1200" kern="1200" dirty="0" smtClean="0">
                <a:solidFill>
                  <a:schemeClr val="tx1"/>
                </a:solidFill>
                <a:latin typeface="+mn-lt"/>
                <a:ea typeface="+mn-ea"/>
                <a:cs typeface="+mn-cs"/>
              </a:rPr>
              <a:t>.).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But mystery also has another function in Scientology: it serves as a kind of ‘hook’ to encourage the initiate to keep going. Hubbard himself recommended feeding recruits a “mystery sandwich” to keep them going (Wright, 2013, </a:t>
            </a:r>
            <a:r>
              <a:rPr lang="en-US" sz="1200" kern="1200" dirty="0" err="1" smtClean="0">
                <a:solidFill>
                  <a:schemeClr val="tx1"/>
                </a:solidFill>
                <a:latin typeface="+mn-lt"/>
                <a:ea typeface="+mn-ea"/>
                <a:cs typeface="+mn-cs"/>
              </a:rPr>
              <a:t>n.p</a:t>
            </a:r>
            <a:r>
              <a:rPr lang="en-US" sz="1200" kern="1200" dirty="0" smtClean="0">
                <a:solidFill>
                  <a:schemeClr val="tx1"/>
                </a:solidFill>
                <a:latin typeface="+mn-lt"/>
                <a:ea typeface="+mn-ea"/>
                <a:cs typeface="+mn-cs"/>
              </a:rPr>
              <a:t>.).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These features, in addition to Scientology’s long battles with the government and with other organizations deemed hostile to the church, help to explain and contextualize the organization’s pugnacity in attempting to suppress the promulgation of information about its teachings by outsiders (Perry, 2011, </a:t>
            </a:r>
            <a:r>
              <a:rPr lang="en-US" sz="1200" kern="1200" dirty="0" err="1" smtClean="0">
                <a:solidFill>
                  <a:schemeClr val="tx1"/>
                </a:solidFill>
                <a:latin typeface="+mn-lt"/>
                <a:ea typeface="+mn-ea"/>
                <a:cs typeface="+mn-cs"/>
              </a:rPr>
              <a:t>n.p</a:t>
            </a:r>
            <a:r>
              <a:rPr lang="en-US" sz="1200" kern="1200" dirty="0" smtClean="0">
                <a:solidFill>
                  <a:schemeClr val="tx1"/>
                </a:solidFill>
                <a:latin typeface="+mn-lt"/>
                <a:ea typeface="+mn-ea"/>
                <a:cs typeface="+mn-cs"/>
              </a:rPr>
              <a:t>.). This has included both legal action and extra-legal harassment (</a:t>
            </a:r>
            <a:r>
              <a:rPr lang="en-US" sz="1200" kern="1200" dirty="0" err="1" smtClean="0">
                <a:solidFill>
                  <a:schemeClr val="tx1"/>
                </a:solidFill>
                <a:latin typeface="+mn-lt"/>
                <a:ea typeface="+mn-ea"/>
                <a:cs typeface="+mn-cs"/>
              </a:rPr>
              <a:t>n.p</a:t>
            </a:r>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6121D9A6-504F-4671-B61A-C0C6655DC73E}" type="slidenum">
              <a:rPr lang="en-US" smtClean="0"/>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0C1094-3696-4D6E-B6E1-4CEBF538D61A}" type="datetimeFigureOut">
              <a:rPr lang="en-US" smtClean="0"/>
              <a:t>10/4/2013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56F34-99A4-4E15-8226-70390A819FC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0C1094-3696-4D6E-B6E1-4CEBF538D61A}" type="datetimeFigureOut">
              <a:rPr lang="en-US" smtClean="0"/>
              <a:t>10/4/2013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56F34-99A4-4E15-8226-70390A819FC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0C1094-3696-4D6E-B6E1-4CEBF538D61A}" type="datetimeFigureOut">
              <a:rPr lang="en-US" smtClean="0"/>
              <a:t>10/4/2013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56F34-99A4-4E15-8226-70390A819FC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0C1094-3696-4D6E-B6E1-4CEBF538D61A}" type="datetimeFigureOut">
              <a:rPr lang="en-US" smtClean="0"/>
              <a:t>10/4/2013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56F34-99A4-4E15-8226-70390A819FC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0C1094-3696-4D6E-B6E1-4CEBF538D61A}" type="datetimeFigureOut">
              <a:rPr lang="en-US" smtClean="0"/>
              <a:t>10/4/2013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256F34-99A4-4E15-8226-70390A819FC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0C1094-3696-4D6E-B6E1-4CEBF538D61A}" type="datetimeFigureOut">
              <a:rPr lang="en-US" smtClean="0"/>
              <a:t>10/4/2013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256F34-99A4-4E15-8226-70390A819FC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0C1094-3696-4D6E-B6E1-4CEBF538D61A}" type="datetimeFigureOut">
              <a:rPr lang="en-US" smtClean="0"/>
              <a:t>10/4/2013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256F34-99A4-4E15-8226-70390A819FC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0C1094-3696-4D6E-B6E1-4CEBF538D61A}" type="datetimeFigureOut">
              <a:rPr lang="en-US" smtClean="0"/>
              <a:t>10/4/2013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256F34-99A4-4E15-8226-70390A819FC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0C1094-3696-4D6E-B6E1-4CEBF538D61A}" type="datetimeFigureOut">
              <a:rPr lang="en-US" smtClean="0"/>
              <a:t>10/4/2013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256F34-99A4-4E15-8226-70390A819FC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0C1094-3696-4D6E-B6E1-4CEBF538D61A}" type="datetimeFigureOut">
              <a:rPr lang="en-US" smtClean="0"/>
              <a:t>10/4/2013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256F34-99A4-4E15-8226-70390A819FC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0C1094-3696-4D6E-B6E1-4CEBF538D61A}" type="datetimeFigureOut">
              <a:rPr lang="en-US" smtClean="0"/>
              <a:t>10/4/2013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256F34-99A4-4E15-8226-70390A819FC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0C1094-3696-4D6E-B6E1-4CEBF538D61A}" type="datetimeFigureOut">
              <a:rPr lang="en-US" smtClean="0"/>
              <a:t>10/4/2013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256F34-99A4-4E15-8226-70390A819FC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earch.ebscohost.co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earch.ebscohost.co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earch.ebscohost.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Scientology: Origins, Culture, and Status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Dr. Strangelove Church</a:t>
            </a:r>
            <a:endParaRPr lang="en-US" dirty="0"/>
          </a:p>
        </p:txBody>
      </p:sp>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Scientology is famously secretive, paranoid, and pugnacious, especially about its doctrines. </a:t>
            </a:r>
          </a:p>
          <a:p>
            <a:r>
              <a:rPr lang="en-US" sz="2800" dirty="0" smtClean="0">
                <a:latin typeface="Times New Roman" pitchFamily="18" charset="0"/>
                <a:cs typeface="Times New Roman" pitchFamily="18" charset="0"/>
              </a:rPr>
              <a:t>However, much of this can be explained by the cultural climate of the early Cold War, as well as Hubbard’s own savvy ploy to use mystery to keep recruits interested (Urban, 2005; Wright, 2013).</a:t>
            </a:r>
          </a:p>
          <a:p>
            <a:r>
              <a:rPr lang="en-US" sz="2800" dirty="0" smtClean="0">
                <a:latin typeface="Times New Roman" pitchFamily="18" charset="0"/>
                <a:cs typeface="Times New Roman" pitchFamily="18" charset="0"/>
              </a:rPr>
              <a:t>Additionally, the church’s battles with the government have contributed to its readiness to use legal action and extra-legal harassment.  </a:t>
            </a:r>
            <a:endParaRPr lang="en-US" sz="28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Clear</a:t>
            </a:r>
            <a:endParaRPr lang="en-US" dirty="0"/>
          </a:p>
        </p:txBody>
      </p:sp>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Scientology is open about its goal of producing “clears”: a “clear” is one who has undergone auditing to optimize the brain (Bainbridge </a:t>
            </a:r>
            <a:r>
              <a:rPr lang="en-US" sz="2800" dirty="0">
                <a:latin typeface="Times New Roman" pitchFamily="18" charset="0"/>
                <a:cs typeface="Times New Roman" pitchFamily="18" charset="0"/>
              </a:rPr>
              <a:t>&amp; Stark, 1980, pp. 128-129). </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Clears are claimed to be free of psychosomatic illnesses, and “’any and all psychoses, neuroses, compulsions and repressions’” (</a:t>
            </a:r>
            <a:r>
              <a:rPr lang="en-US" sz="2800" dirty="0" err="1" smtClean="0">
                <a:latin typeface="Times New Roman" pitchFamily="18" charset="0"/>
                <a:cs typeface="Times New Roman" pitchFamily="18" charset="0"/>
              </a:rPr>
              <a:t>qtd</a:t>
            </a:r>
            <a:r>
              <a:rPr lang="en-US" sz="2800" dirty="0" smtClean="0">
                <a:latin typeface="Times New Roman" pitchFamily="18" charset="0"/>
                <a:cs typeface="Times New Roman" pitchFamily="18" charset="0"/>
              </a:rPr>
              <a:t>. in Bainbridge &amp; Stark, 1980, p. 129). </a:t>
            </a:r>
            <a:endParaRPr lang="en-US" sz="28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So Clear</a:t>
            </a:r>
            <a:endParaRPr lang="en-US" dirty="0"/>
          </a:p>
        </p:txBody>
      </p:sp>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Faced with the fact that his early “clears” still had many problems, Hubbard simply redefined their status as “</a:t>
            </a:r>
            <a:r>
              <a:rPr lang="en-US" sz="2800" dirty="0" err="1" smtClean="0">
                <a:latin typeface="Times New Roman" pitchFamily="18" charset="0"/>
                <a:cs typeface="Times New Roman" pitchFamily="18" charset="0"/>
              </a:rPr>
              <a:t>Dianetics</a:t>
            </a:r>
            <a:r>
              <a:rPr lang="en-US" sz="2800" dirty="0" smtClean="0">
                <a:latin typeface="Times New Roman" pitchFamily="18" charset="0"/>
                <a:cs typeface="Times New Roman" pitchFamily="18" charset="0"/>
              </a:rPr>
              <a:t> Release” (Bainbridge &amp; Stark, 1980, p. 129). </a:t>
            </a:r>
          </a:p>
          <a:p>
            <a:r>
              <a:rPr lang="en-US" sz="2800" dirty="0" smtClean="0">
                <a:latin typeface="Times New Roman" pitchFamily="18" charset="0"/>
                <a:cs typeface="Times New Roman" pitchFamily="18" charset="0"/>
              </a:rPr>
              <a:t>Attaining the status of full clear requires the mastery of hundreds of exercises and therapy routines created by Hubbard (p. 129). This keeps new recruits busy, and ensures an escalating level of involvement with the organization.  </a:t>
            </a:r>
            <a:endParaRPr lang="en-US" sz="28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 Org</a:t>
            </a:r>
            <a:endParaRPr lang="en-US" dirty="0"/>
          </a:p>
        </p:txBody>
      </p:sp>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The Sea Org is Scientology’s elite arm: a corps of dedicated members operating in international waters, probably to avoid governmental interference.</a:t>
            </a:r>
          </a:p>
          <a:p>
            <a:r>
              <a:rPr lang="en-US" sz="2800" dirty="0" smtClean="0">
                <a:latin typeface="Times New Roman" pitchFamily="18" charset="0"/>
                <a:cs typeface="Times New Roman" pitchFamily="18" charset="0"/>
              </a:rPr>
              <a:t>Sea Org offers a kind of distillation of the Scientology subculture: regimented and secretive, but also offering utopian promises.</a:t>
            </a:r>
          </a:p>
          <a:p>
            <a:r>
              <a:rPr lang="en-US" sz="2800" dirty="0" smtClean="0">
                <a:latin typeface="Times New Roman" pitchFamily="18" charset="0"/>
                <a:cs typeface="Times New Roman" pitchFamily="18" charset="0"/>
              </a:rPr>
              <a:t>However, apostates have portrayed Sea Org as deeply manipulative and exploitative. </a:t>
            </a:r>
            <a:endParaRPr lang="en-US" sz="28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Servitude in Sea Org</a:t>
            </a:r>
            <a:endParaRPr lang="en-US" dirty="0"/>
          </a:p>
        </p:txBody>
      </p:sp>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Sea Org unquestionably provides evidence of the darker side of Scientology: indoctrination, duress, and exploitation.</a:t>
            </a:r>
          </a:p>
          <a:p>
            <a:r>
              <a:rPr lang="en-US" sz="2800" dirty="0" smtClean="0">
                <a:latin typeface="Times New Roman" pitchFamily="18" charset="0"/>
                <a:cs typeface="Times New Roman" pitchFamily="18" charset="0"/>
              </a:rPr>
              <a:t>Apostates Marc and Claire Headley reported extremely militaristic conditions in Sea Org.</a:t>
            </a:r>
          </a:p>
          <a:p>
            <a:r>
              <a:rPr lang="en-US" sz="2800" dirty="0" smtClean="0">
                <a:latin typeface="Times New Roman" pitchFamily="18" charset="0"/>
                <a:cs typeface="Times New Roman" pitchFamily="18" charset="0"/>
              </a:rPr>
              <a:t>The </a:t>
            </a:r>
            <a:r>
              <a:rPr lang="en-US" sz="2800" dirty="0" err="1" smtClean="0">
                <a:latin typeface="Times New Roman" pitchFamily="18" charset="0"/>
                <a:cs typeface="Times New Roman" pitchFamily="18" charset="0"/>
              </a:rPr>
              <a:t>Headleys</a:t>
            </a:r>
            <a:r>
              <a:rPr lang="en-US" sz="2800" dirty="0" smtClean="0">
                <a:latin typeface="Times New Roman" pitchFamily="18" charset="0"/>
                <a:cs typeface="Times New Roman" pitchFamily="18" charset="0"/>
              </a:rPr>
              <a:t> worked over a hundred hours a week and were paid only $50.00. The work was heavy manual labor, and they lived in a guarded compound. </a:t>
            </a:r>
            <a:endParaRPr lang="en-US" sz="28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TVPA</a:t>
            </a:r>
            <a:endParaRPr lang="en-US" dirty="0"/>
          </a:p>
        </p:txBody>
      </p:sp>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The </a:t>
            </a:r>
            <a:r>
              <a:rPr lang="en-US" sz="2800" dirty="0" err="1" smtClean="0">
                <a:latin typeface="Times New Roman" pitchFamily="18" charset="0"/>
                <a:cs typeface="Times New Roman" pitchFamily="18" charset="0"/>
              </a:rPr>
              <a:t>Headleys</a:t>
            </a:r>
            <a:r>
              <a:rPr lang="en-US" sz="2800" dirty="0" smtClean="0">
                <a:latin typeface="Times New Roman" pitchFamily="18" charset="0"/>
                <a:cs typeface="Times New Roman" pitchFamily="18" charset="0"/>
              </a:rPr>
              <a:t> claimed the Church violated the Trafficking Victims Protection Act by psychologically coercing them (Harvard Law Review, 2013, pp. 2123).</a:t>
            </a:r>
          </a:p>
          <a:p>
            <a:r>
              <a:rPr lang="en-US" sz="2800" dirty="0" smtClean="0">
                <a:latin typeface="Times New Roman" pitchFamily="18" charset="0"/>
                <a:cs typeface="Times New Roman" pitchFamily="18" charset="0"/>
              </a:rPr>
              <a:t>The </a:t>
            </a:r>
            <a:r>
              <a:rPr lang="en-US" sz="2800" dirty="0" err="1" smtClean="0">
                <a:latin typeface="Times New Roman" pitchFamily="18" charset="0"/>
                <a:cs typeface="Times New Roman" pitchFamily="18" charset="0"/>
              </a:rPr>
              <a:t>Headleys</a:t>
            </a:r>
            <a:r>
              <a:rPr lang="en-US" sz="2800" dirty="0" smtClean="0">
                <a:latin typeface="Times New Roman" pitchFamily="18" charset="0"/>
                <a:cs typeface="Times New Roman" pitchFamily="18" charset="0"/>
              </a:rPr>
              <a:t> feared physical and emotional abuse if they tried to leave.</a:t>
            </a:r>
          </a:p>
          <a:p>
            <a:r>
              <a:rPr lang="en-US" sz="2800" dirty="0" smtClean="0">
                <a:latin typeface="Times New Roman" pitchFamily="18" charset="0"/>
                <a:cs typeface="Times New Roman" pitchFamily="18" charset="0"/>
              </a:rPr>
              <a:t>The Ninth Circuit granted the Church summary judgment; however, the legal case here is dubious at best.</a:t>
            </a:r>
            <a:endParaRPr lang="en-US" sz="28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Ongoing Controversy</a:t>
            </a:r>
            <a:endParaRPr lang="en-US" dirty="0"/>
          </a:p>
        </p:txBody>
      </p:sp>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Scientology remains deeply controversial.</a:t>
            </a:r>
          </a:p>
          <a:p>
            <a:r>
              <a:rPr lang="en-US" sz="2800" dirty="0" smtClean="0">
                <a:latin typeface="Times New Roman" pitchFamily="18" charset="0"/>
                <a:cs typeface="Times New Roman" pitchFamily="18" charset="0"/>
              </a:rPr>
              <a:t>The Church has come under increasing scrutiny in the Internet Age, challenging its secrecy.</a:t>
            </a:r>
          </a:p>
          <a:p>
            <a:r>
              <a:rPr lang="en-US" sz="2800" dirty="0" smtClean="0">
                <a:latin typeface="Times New Roman" pitchFamily="18" charset="0"/>
                <a:cs typeface="Times New Roman" pitchFamily="18" charset="0"/>
              </a:rPr>
              <a:t>The hacker collective Anonymous has targeted the Church, aiming to expose it. </a:t>
            </a:r>
          </a:p>
          <a:p>
            <a:r>
              <a:rPr lang="en-US" sz="2800" dirty="0" smtClean="0">
                <a:latin typeface="Times New Roman" pitchFamily="18" charset="0"/>
                <a:cs typeface="Times New Roman" pitchFamily="18" charset="0"/>
              </a:rPr>
              <a:t>Although a legal religious body in the U.S., Scientology remains more restricted in Germany.</a:t>
            </a:r>
          </a:p>
          <a:p>
            <a:r>
              <a:rPr lang="en-US" sz="2800" dirty="0" smtClean="0">
                <a:latin typeface="Times New Roman" pitchFamily="18" charset="0"/>
                <a:cs typeface="Times New Roman" pitchFamily="18" charset="0"/>
              </a:rPr>
              <a:t>The story of this strange organization remains contested…</a:t>
            </a:r>
            <a:endParaRPr lang="en-US" sz="28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sz="2400" dirty="0">
                <a:latin typeface="Times New Roman" pitchFamily="18" charset="0"/>
                <a:cs typeface="Times New Roman" pitchFamily="18" charset="0"/>
              </a:rPr>
              <a:t>Bainbridge, W. S., &amp; Stark, R. (1980). Scientology: To be perfectly clear. </a:t>
            </a:r>
            <a:r>
              <a:rPr lang="en-US" sz="2400" i="1" dirty="0">
                <a:latin typeface="Times New Roman" pitchFamily="18" charset="0"/>
                <a:cs typeface="Times New Roman" pitchFamily="18" charset="0"/>
              </a:rPr>
              <a:t>Sociology of Religion, 41</a:t>
            </a:r>
            <a:r>
              <a:rPr lang="en-US" sz="2400" dirty="0">
                <a:latin typeface="Times New Roman" pitchFamily="18" charset="0"/>
                <a:cs typeface="Times New Roman" pitchFamily="18" charset="0"/>
              </a:rPr>
              <a:t>(2), pp. 128-136. Retrieved from </a:t>
            </a:r>
            <a:r>
              <a:rPr lang="en-US" sz="2400" u="sng" dirty="0">
                <a:latin typeface="Times New Roman" pitchFamily="18" charset="0"/>
                <a:cs typeface="Times New Roman" pitchFamily="18" charset="0"/>
                <a:hlinkClick r:id="rId2"/>
              </a:rPr>
              <a:t>http://search.ebscohost.com/</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r>
              <a:rPr lang="en-US" sz="2400" dirty="0">
                <a:latin typeface="Times New Roman" pitchFamily="18" charset="0"/>
                <a:cs typeface="Times New Roman" pitchFamily="18" charset="0"/>
              </a:rPr>
              <a:t>Harvard Law Review. (2013). First Amendment—Ministerial Exception—Ninth Circuit avoids constitutional question, holding that ministers did not state a claim that Church of Scientology violated Trafficking Victims Protection Act. </a:t>
            </a:r>
            <a:r>
              <a:rPr lang="en-US" sz="2400" i="1" dirty="0">
                <a:latin typeface="Times New Roman" pitchFamily="18" charset="0"/>
                <a:cs typeface="Times New Roman" pitchFamily="18" charset="0"/>
              </a:rPr>
              <a:t>Harvard Law Review, 126</a:t>
            </a:r>
            <a:r>
              <a:rPr lang="en-US" sz="2400" dirty="0">
                <a:latin typeface="Times New Roman" pitchFamily="18" charset="0"/>
                <a:cs typeface="Times New Roman" pitchFamily="18" charset="0"/>
              </a:rPr>
              <a:t>(7), pp. 2121-2130. Retrieved from </a:t>
            </a:r>
            <a:r>
              <a:rPr lang="en-US" sz="2400" u="sng" dirty="0">
                <a:latin typeface="Times New Roman" pitchFamily="18" charset="0"/>
                <a:cs typeface="Times New Roman" pitchFamily="18" charset="0"/>
                <a:hlinkClick r:id="rId2"/>
              </a:rPr>
              <a:t>http://search.ebscohost.com/</a:t>
            </a:r>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cont’d</a:t>
            </a:r>
            <a:endParaRPr lang="en-US" dirty="0"/>
          </a:p>
        </p:txBody>
      </p:sp>
      <p:sp>
        <p:nvSpPr>
          <p:cNvPr id="3" name="Content Placeholder 2"/>
          <p:cNvSpPr>
            <a:spLocks noGrp="1"/>
          </p:cNvSpPr>
          <p:nvPr>
            <p:ph idx="1"/>
          </p:nvPr>
        </p:nvSpPr>
        <p:spPr/>
        <p:txBody>
          <a:bodyPr/>
          <a:lstStyle/>
          <a:p>
            <a:r>
              <a:rPr lang="en-US" sz="2400" dirty="0">
                <a:latin typeface="Times New Roman" pitchFamily="18" charset="0"/>
                <a:cs typeface="Times New Roman" pitchFamily="18" charset="0"/>
              </a:rPr>
              <a:t>Headley, M. (2010). </a:t>
            </a:r>
            <a:r>
              <a:rPr lang="en-US" sz="2400" i="1" dirty="0">
                <a:latin typeface="Times New Roman" pitchFamily="18" charset="0"/>
                <a:cs typeface="Times New Roman" pitchFamily="18" charset="0"/>
              </a:rPr>
              <a:t>Blown for good: Behind the iron curtain of Scientology. </a:t>
            </a:r>
            <a:r>
              <a:rPr lang="en-US" sz="2400" dirty="0">
                <a:latin typeface="Times New Roman" pitchFamily="18" charset="0"/>
                <a:cs typeface="Times New Roman" pitchFamily="18" charset="0"/>
              </a:rPr>
              <a:t>Burbank, CA: BFG Books, Inc. </a:t>
            </a:r>
            <a:endParaRPr lang="en-US" sz="2400" dirty="0" smtClean="0">
              <a:latin typeface="Times New Roman" pitchFamily="18" charset="0"/>
              <a:cs typeface="Times New Roman" pitchFamily="18" charset="0"/>
            </a:endParaRPr>
          </a:p>
          <a:p>
            <a:r>
              <a:rPr lang="en-US" sz="2400" dirty="0">
                <a:latin typeface="Times New Roman" pitchFamily="18" charset="0"/>
                <a:cs typeface="Times New Roman" pitchFamily="18" charset="0"/>
              </a:rPr>
              <a:t>Hill, J. M., &amp; Pulitzer, L. (2013). </a:t>
            </a:r>
            <a:r>
              <a:rPr lang="en-US" sz="2400" i="1" dirty="0">
                <a:latin typeface="Times New Roman" pitchFamily="18" charset="0"/>
                <a:cs typeface="Times New Roman" pitchFamily="18" charset="0"/>
              </a:rPr>
              <a:t>Beyond belief: My secret life inside Scientology and my harrowing escape. </a:t>
            </a:r>
            <a:r>
              <a:rPr lang="en-US" sz="2400" dirty="0">
                <a:latin typeface="Times New Roman" pitchFamily="18" charset="0"/>
                <a:cs typeface="Times New Roman" pitchFamily="18" charset="0"/>
              </a:rPr>
              <a:t>New York: HarperCollins</a:t>
            </a:r>
            <a:r>
              <a:rPr lang="en-US" sz="2400" dirty="0" smtClean="0">
                <a:latin typeface="Times New Roman" pitchFamily="18" charset="0"/>
                <a:cs typeface="Times New Roman" pitchFamily="18" charset="0"/>
              </a:rPr>
              <a:t>.</a:t>
            </a:r>
          </a:p>
          <a:p>
            <a:r>
              <a:rPr lang="en-US" sz="2400" dirty="0">
                <a:latin typeface="Times New Roman" pitchFamily="18" charset="0"/>
                <a:cs typeface="Times New Roman" pitchFamily="18" charset="0"/>
              </a:rPr>
              <a:t>Melton, J. G. (2009). Birth of a religion. In J. R. Lewis (Ed.), </a:t>
            </a:r>
            <a:r>
              <a:rPr lang="en-US" sz="2400" i="1" dirty="0">
                <a:latin typeface="Times New Roman" pitchFamily="18" charset="0"/>
                <a:cs typeface="Times New Roman" pitchFamily="18" charset="0"/>
              </a:rPr>
              <a:t>Scientology </a:t>
            </a:r>
            <a:r>
              <a:rPr lang="en-US" sz="2400" dirty="0">
                <a:latin typeface="Times New Roman" pitchFamily="18" charset="0"/>
                <a:cs typeface="Times New Roman" pitchFamily="18" charset="0"/>
              </a:rPr>
              <a:t>(pp. 17-34). New York: Oxford University Press. </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Perry, S. (2011). Scientology and its discontents. </a:t>
            </a:r>
            <a:r>
              <a:rPr lang="en-US" sz="2400" i="1" dirty="0">
                <a:latin typeface="Times New Roman" pitchFamily="18" charset="0"/>
                <a:cs typeface="Times New Roman" pitchFamily="18" charset="0"/>
              </a:rPr>
              <a:t>Chronicle of Higher Education, 58</a:t>
            </a:r>
            <a:r>
              <a:rPr lang="en-US" sz="2400" dirty="0">
                <a:latin typeface="Times New Roman" pitchFamily="18" charset="0"/>
                <a:cs typeface="Times New Roman" pitchFamily="18" charset="0"/>
              </a:rPr>
              <a:t>(7), </a:t>
            </a:r>
            <a:r>
              <a:rPr lang="en-US" sz="2400" dirty="0" err="1">
                <a:latin typeface="Times New Roman" pitchFamily="18" charset="0"/>
                <a:cs typeface="Times New Roman" pitchFamily="18" charset="0"/>
              </a:rPr>
              <a:t>n.p</a:t>
            </a:r>
            <a:r>
              <a:rPr lang="en-US" sz="2400" dirty="0">
                <a:latin typeface="Times New Roman" pitchFamily="18" charset="0"/>
                <a:cs typeface="Times New Roman" pitchFamily="18" charset="0"/>
              </a:rPr>
              <a:t>. Retrieved from </a:t>
            </a:r>
            <a:r>
              <a:rPr lang="en-US" sz="2400" u="sng" dirty="0">
                <a:latin typeface="Times New Roman" pitchFamily="18" charset="0"/>
                <a:cs typeface="Times New Roman" pitchFamily="18" charset="0"/>
                <a:hlinkClick r:id="rId2"/>
              </a:rPr>
              <a:t>http://search.ebscohost.com/</a:t>
            </a:r>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cont’d</a:t>
            </a:r>
            <a:endParaRPr lang="en-US" dirty="0"/>
          </a:p>
        </p:txBody>
      </p:sp>
      <p:sp>
        <p:nvSpPr>
          <p:cNvPr id="3" name="Content Placeholder 2"/>
          <p:cNvSpPr>
            <a:spLocks noGrp="1"/>
          </p:cNvSpPr>
          <p:nvPr>
            <p:ph idx="1"/>
          </p:nvPr>
        </p:nvSpPr>
        <p:spPr/>
        <p:txBody>
          <a:bodyPr/>
          <a:lstStyle/>
          <a:p>
            <a:r>
              <a:rPr lang="en-US" sz="2400" dirty="0" err="1">
                <a:latin typeface="Times New Roman" pitchFamily="18" charset="0"/>
                <a:cs typeface="Times New Roman" pitchFamily="18" charset="0"/>
              </a:rPr>
              <a:t>Reitman</a:t>
            </a:r>
            <a:r>
              <a:rPr lang="en-US" sz="2400" dirty="0">
                <a:latin typeface="Times New Roman" pitchFamily="18" charset="0"/>
                <a:cs typeface="Times New Roman" pitchFamily="18" charset="0"/>
              </a:rPr>
              <a:t>, J. (2011). </a:t>
            </a:r>
            <a:r>
              <a:rPr lang="en-US" sz="2400" i="1" dirty="0">
                <a:latin typeface="Times New Roman" pitchFamily="18" charset="0"/>
                <a:cs typeface="Times New Roman" pitchFamily="18" charset="0"/>
              </a:rPr>
              <a:t>Inside Scientology: The story of America’s most secretive religion. </a:t>
            </a:r>
            <a:r>
              <a:rPr lang="en-US" sz="2400" dirty="0">
                <a:latin typeface="Times New Roman" pitchFamily="18" charset="0"/>
                <a:cs typeface="Times New Roman" pitchFamily="18" charset="0"/>
              </a:rPr>
              <a:t>New York: Houghton Mifflin</a:t>
            </a:r>
            <a:r>
              <a:rPr lang="en-US" sz="2400" dirty="0" smtClean="0">
                <a:latin typeface="Times New Roman" pitchFamily="18" charset="0"/>
                <a:cs typeface="Times New Roman" pitchFamily="18" charset="0"/>
              </a:rPr>
              <a:t>.</a:t>
            </a:r>
          </a:p>
          <a:p>
            <a:r>
              <a:rPr lang="en-US" sz="2400" dirty="0">
                <a:latin typeface="Times New Roman" pitchFamily="18" charset="0"/>
                <a:cs typeface="Times New Roman" pitchFamily="18" charset="0"/>
              </a:rPr>
              <a:t>Taylor, G. (2003). Scientology in the German courts. </a:t>
            </a:r>
            <a:r>
              <a:rPr lang="en-US" sz="2400" i="1" dirty="0">
                <a:latin typeface="Times New Roman" pitchFamily="18" charset="0"/>
                <a:cs typeface="Times New Roman" pitchFamily="18" charset="0"/>
              </a:rPr>
              <a:t>Journal of Law &amp; Religion, 19</a:t>
            </a:r>
            <a:r>
              <a:rPr lang="en-US" sz="2400" dirty="0">
                <a:latin typeface="Times New Roman" pitchFamily="18" charset="0"/>
                <a:cs typeface="Times New Roman" pitchFamily="18" charset="0"/>
              </a:rPr>
              <a:t>(1), pp. 153-198. Retrieved from </a:t>
            </a:r>
            <a:r>
              <a:rPr lang="en-US" sz="2400" u="sng" dirty="0">
                <a:latin typeface="Times New Roman" pitchFamily="18" charset="0"/>
                <a:cs typeface="Times New Roman" pitchFamily="18" charset="0"/>
                <a:hlinkClick r:id="rId2"/>
              </a:rPr>
              <a:t>http://search.ebscohost.com/</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Urban, H. B. (2006). Fair game: Secrecy, security, and the Church of Scientology in Cold War America. </a:t>
            </a:r>
            <a:r>
              <a:rPr lang="en-US" sz="2400" i="1" dirty="0">
                <a:latin typeface="Times New Roman" pitchFamily="18" charset="0"/>
                <a:cs typeface="Times New Roman" pitchFamily="18" charset="0"/>
              </a:rPr>
              <a:t>Journal of the American Academy of Religion, 74</a:t>
            </a:r>
            <a:r>
              <a:rPr lang="en-US" sz="2400" dirty="0">
                <a:latin typeface="Times New Roman" pitchFamily="18" charset="0"/>
                <a:cs typeface="Times New Roman" pitchFamily="18" charset="0"/>
              </a:rPr>
              <a:t>(2), pp. 356-389. DOI: 10.1093/</a:t>
            </a:r>
            <a:r>
              <a:rPr lang="en-US" sz="2400" dirty="0" err="1">
                <a:latin typeface="Times New Roman" pitchFamily="18" charset="0"/>
                <a:cs typeface="Times New Roman" pitchFamily="18" charset="0"/>
              </a:rPr>
              <a:t>jaarel</a:t>
            </a:r>
            <a:r>
              <a:rPr lang="en-US" sz="2400" dirty="0">
                <a:latin typeface="Times New Roman" pitchFamily="18" charset="0"/>
                <a:cs typeface="Times New Roman" pitchFamily="18" charset="0"/>
              </a:rPr>
              <a:t>/lfj084  </a:t>
            </a:r>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Founder: L. Ron Hubbard</a:t>
            </a:r>
            <a:endParaRPr lang="en-US" dirty="0"/>
          </a:p>
        </p:txBody>
      </p:sp>
      <p:sp>
        <p:nvSpPr>
          <p:cNvPr id="3" name="Content Placeholder 2"/>
          <p:cNvSpPr>
            <a:spLocks noGrp="1"/>
          </p:cNvSpPr>
          <p:nvPr>
            <p:ph idx="1"/>
          </p:nvPr>
        </p:nvSpPr>
        <p:spPr/>
        <p:txBody>
          <a:bodyPr>
            <a:normAutofit/>
          </a:bodyPr>
          <a:lstStyle/>
          <a:p>
            <a:r>
              <a:rPr lang="en-US" sz="2800" dirty="0" smtClean="0">
                <a:latin typeface="Times New Roman" pitchFamily="18" charset="0"/>
                <a:ea typeface="Tahoma" pitchFamily="34" charset="0"/>
                <a:cs typeface="Times New Roman" pitchFamily="18" charset="0"/>
              </a:rPr>
              <a:t>Scientology was founded by L. Ron Hubbard, a one-time writer of pulp fiction in the 1930s-1940s (</a:t>
            </a:r>
            <a:r>
              <a:rPr lang="en-US" sz="2800" dirty="0" err="1" smtClean="0">
                <a:latin typeface="Times New Roman" pitchFamily="18" charset="0"/>
                <a:ea typeface="Tahoma" pitchFamily="34" charset="0"/>
                <a:cs typeface="Times New Roman" pitchFamily="18" charset="0"/>
              </a:rPr>
              <a:t>Reitman</a:t>
            </a:r>
            <a:r>
              <a:rPr lang="en-US" sz="2800" dirty="0" smtClean="0">
                <a:latin typeface="Times New Roman" pitchFamily="18" charset="0"/>
                <a:ea typeface="Tahoma" pitchFamily="34" charset="0"/>
                <a:cs typeface="Times New Roman" pitchFamily="18" charset="0"/>
              </a:rPr>
              <a:t>, 2011, pp. 8-9). </a:t>
            </a:r>
          </a:p>
          <a:p>
            <a:r>
              <a:rPr lang="en-US" sz="2800" dirty="0" smtClean="0">
                <a:latin typeface="Times New Roman" pitchFamily="18" charset="0"/>
                <a:ea typeface="Tahoma" pitchFamily="34" charset="0"/>
                <a:cs typeface="Times New Roman" pitchFamily="18" charset="0"/>
              </a:rPr>
              <a:t>Colorful and controversial, Hubbard made many audacious and spurious claims about his background and life experiences.</a:t>
            </a:r>
          </a:p>
          <a:p>
            <a:r>
              <a:rPr lang="en-US" sz="2800" dirty="0" smtClean="0">
                <a:latin typeface="Times New Roman" pitchFamily="18" charset="0"/>
                <a:ea typeface="Tahoma" pitchFamily="34" charset="0"/>
                <a:cs typeface="Times New Roman" pitchFamily="18" charset="0"/>
              </a:rPr>
              <a:t>Cases in point: false claims to war hero status; false claims of being a nuclear physicist and engineer.</a:t>
            </a:r>
            <a:endParaRPr lang="en-US" sz="2800" dirty="0">
              <a:latin typeface="Times New Roman" pitchFamily="18" charset="0"/>
              <a:ea typeface="Tahoma" pitchFamily="34"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cont’d</a:t>
            </a:r>
            <a:endParaRPr lang="en-US" dirty="0"/>
          </a:p>
        </p:txBody>
      </p:sp>
      <p:sp>
        <p:nvSpPr>
          <p:cNvPr id="3" name="Content Placeholder 2"/>
          <p:cNvSpPr>
            <a:spLocks noGrp="1"/>
          </p:cNvSpPr>
          <p:nvPr>
            <p:ph idx="1"/>
          </p:nvPr>
        </p:nvSpPr>
        <p:spPr/>
        <p:txBody>
          <a:bodyPr/>
          <a:lstStyle/>
          <a:p>
            <a:r>
              <a:rPr lang="en-US" sz="2400" dirty="0">
                <a:latin typeface="Times New Roman" pitchFamily="18" charset="0"/>
                <a:cs typeface="Times New Roman" pitchFamily="18" charset="0"/>
              </a:rPr>
              <a:t>---. (2011). </a:t>
            </a:r>
            <a:r>
              <a:rPr lang="en-US" sz="2400" i="1" dirty="0">
                <a:latin typeface="Times New Roman" pitchFamily="18" charset="0"/>
                <a:cs typeface="Times New Roman" pitchFamily="18" charset="0"/>
              </a:rPr>
              <a:t>The Church of Scientology: A history of a new religion. </a:t>
            </a:r>
            <a:r>
              <a:rPr lang="en-US" sz="2400" dirty="0">
                <a:latin typeface="Times New Roman" pitchFamily="18" charset="0"/>
                <a:cs typeface="Times New Roman" pitchFamily="18" charset="0"/>
              </a:rPr>
              <a:t>Princeton, NJ: Princeton University Press. </a:t>
            </a:r>
            <a:endParaRPr lang="en-US" sz="2400" dirty="0" smtClean="0">
              <a:latin typeface="Times New Roman" pitchFamily="18" charset="0"/>
              <a:cs typeface="Times New Roman" pitchFamily="18" charset="0"/>
            </a:endParaRPr>
          </a:p>
          <a:p>
            <a:r>
              <a:rPr lang="en-US" sz="2400" dirty="0">
                <a:latin typeface="Times New Roman" pitchFamily="18" charset="0"/>
                <a:cs typeface="Times New Roman" pitchFamily="18" charset="0"/>
              </a:rPr>
              <a:t>Wright, L. (2013). </a:t>
            </a:r>
            <a:r>
              <a:rPr lang="en-US" sz="2400" i="1" dirty="0">
                <a:latin typeface="Times New Roman" pitchFamily="18" charset="0"/>
                <a:cs typeface="Times New Roman" pitchFamily="18" charset="0"/>
              </a:rPr>
              <a:t>Going clear: Scientology, Hollywood, and the prison of belief. </a:t>
            </a:r>
            <a:r>
              <a:rPr lang="en-US" sz="2400" dirty="0">
                <a:latin typeface="Times New Roman" pitchFamily="18" charset="0"/>
                <a:cs typeface="Times New Roman" pitchFamily="18" charset="0"/>
              </a:rPr>
              <a:t>New York: Random House.   </a:t>
            </a:r>
            <a:endParaRPr lang="en-US" sz="24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Mr. Crowley</a:t>
            </a:r>
            <a:endParaRPr lang="en-US" dirty="0"/>
          </a:p>
        </p:txBody>
      </p:sp>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In 1945, L. Ron Hubbard briefly became involved with an occult group called the </a:t>
            </a:r>
            <a:r>
              <a:rPr lang="en-US" sz="2800" dirty="0" err="1" smtClean="0">
                <a:latin typeface="Times New Roman" pitchFamily="18" charset="0"/>
                <a:cs typeface="Times New Roman" pitchFamily="18" charset="0"/>
              </a:rPr>
              <a:t>Ordo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Templi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Orientis</a:t>
            </a:r>
            <a:r>
              <a:rPr lang="en-US" sz="2800" dirty="0" smtClean="0">
                <a:latin typeface="Times New Roman" pitchFamily="18" charset="0"/>
                <a:cs typeface="Times New Roman" pitchFamily="18" charset="0"/>
              </a:rPr>
              <a:t> (OTO), headed by </a:t>
            </a:r>
            <a:r>
              <a:rPr lang="en-US" sz="2800" dirty="0" err="1" smtClean="0">
                <a:latin typeface="Times New Roman" pitchFamily="18" charset="0"/>
                <a:cs typeface="Times New Roman" pitchFamily="18" charset="0"/>
              </a:rPr>
              <a:t>Aleister</a:t>
            </a:r>
            <a:r>
              <a:rPr lang="en-US" sz="2800" dirty="0" smtClean="0">
                <a:latin typeface="Times New Roman" pitchFamily="18" charset="0"/>
                <a:cs typeface="Times New Roman" pitchFamily="18" charset="0"/>
              </a:rPr>
              <a:t> Crowley (Melton, 2009, p. 20). </a:t>
            </a:r>
          </a:p>
          <a:p>
            <a:r>
              <a:rPr lang="en-US" sz="2800" dirty="0" smtClean="0">
                <a:latin typeface="Times New Roman" pitchFamily="18" charset="0"/>
                <a:cs typeface="Times New Roman" pitchFamily="18" charset="0"/>
              </a:rPr>
              <a:t>Hubbard broke with the group after scamming the man who initiated him, and running off with his girlfriend.</a:t>
            </a:r>
          </a:p>
          <a:p>
            <a:r>
              <a:rPr lang="en-US" sz="2800" dirty="0" smtClean="0">
                <a:latin typeface="Times New Roman" pitchFamily="18" charset="0"/>
                <a:cs typeface="Times New Roman" pitchFamily="18" charset="0"/>
              </a:rPr>
              <a:t>However, there are important connections between Crowley’s doctrines and Hubbard’s. </a:t>
            </a:r>
            <a:endParaRPr lang="en-US" sz="28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Dianetics</a:t>
            </a:r>
            <a:endParaRPr lang="en-US" dirty="0"/>
          </a:p>
        </p:txBody>
      </p:sp>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Hubbard’s </a:t>
            </a:r>
            <a:r>
              <a:rPr lang="en-US" sz="2800" i="1" dirty="0" err="1" smtClean="0">
                <a:latin typeface="Times New Roman" pitchFamily="18" charset="0"/>
                <a:cs typeface="Times New Roman" pitchFamily="18" charset="0"/>
              </a:rPr>
              <a:t>Dianetics</a:t>
            </a:r>
            <a:r>
              <a:rPr lang="en-US" sz="2800" i="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became a bestseller virtually overnight (Melton, 2009, p. 21; </a:t>
            </a:r>
            <a:r>
              <a:rPr lang="en-US" sz="2800" dirty="0" err="1" smtClean="0">
                <a:latin typeface="Times New Roman" pitchFamily="18" charset="0"/>
                <a:cs typeface="Times New Roman" pitchFamily="18" charset="0"/>
              </a:rPr>
              <a:t>Reitman</a:t>
            </a:r>
            <a:r>
              <a:rPr lang="en-US" sz="2800" dirty="0" smtClean="0">
                <a:latin typeface="Times New Roman" pitchFamily="18" charset="0"/>
                <a:cs typeface="Times New Roman" pitchFamily="18" charset="0"/>
              </a:rPr>
              <a:t>, 2011, pp. 24-26).</a:t>
            </a:r>
          </a:p>
          <a:p>
            <a:r>
              <a:rPr lang="en-US" sz="2800" dirty="0" smtClean="0">
                <a:latin typeface="Times New Roman" pitchFamily="18" charset="0"/>
                <a:cs typeface="Times New Roman" pitchFamily="18" charset="0"/>
              </a:rPr>
              <a:t>The book offered a new and seemingly ‘scientific’ way to heal the mind (Wright, 2013, </a:t>
            </a:r>
            <a:r>
              <a:rPr lang="en-US" sz="2800" dirty="0" err="1" smtClean="0">
                <a:latin typeface="Times New Roman" pitchFamily="18" charset="0"/>
                <a:cs typeface="Times New Roman" pitchFamily="18" charset="0"/>
              </a:rPr>
              <a:t>n.p</a:t>
            </a:r>
            <a:r>
              <a:rPr lang="en-US" sz="2800" dirty="0" smtClean="0">
                <a:latin typeface="Times New Roman" pitchFamily="18" charset="0"/>
                <a:cs typeface="Times New Roman" pitchFamily="18" charset="0"/>
              </a:rPr>
              <a:t>.).</a:t>
            </a:r>
          </a:p>
          <a:p>
            <a:r>
              <a:rPr lang="en-US" sz="2800" dirty="0" smtClean="0">
                <a:latin typeface="Times New Roman" pitchFamily="18" charset="0"/>
                <a:cs typeface="Times New Roman" pitchFamily="18" charset="0"/>
              </a:rPr>
              <a:t>The core of the message: the mind is actually quite simple. It has a main processor, the analytical mind, and a </a:t>
            </a:r>
            <a:r>
              <a:rPr lang="en-US" sz="2800" dirty="0" err="1" smtClean="0">
                <a:latin typeface="Times New Roman" pitchFamily="18" charset="0"/>
                <a:cs typeface="Times New Roman" pitchFamily="18" charset="0"/>
              </a:rPr>
              <a:t>subprocessor</a:t>
            </a:r>
            <a:r>
              <a:rPr lang="en-US" sz="2800" dirty="0" smtClean="0">
                <a:latin typeface="Times New Roman" pitchFamily="18" charset="0"/>
                <a:cs typeface="Times New Roman" pitchFamily="18" charset="0"/>
              </a:rPr>
              <a:t>, the reactive mind.</a:t>
            </a:r>
            <a:endParaRPr lang="en-US" sz="28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Pseudo-Science of </a:t>
            </a:r>
            <a:r>
              <a:rPr lang="en-US" dirty="0" err="1" smtClean="0"/>
              <a:t>Engrams</a:t>
            </a:r>
            <a:endParaRPr lang="en-US" dirty="0"/>
          </a:p>
        </p:txBody>
      </p:sp>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The reactive mind is awakened by traumatic experiences, case in point birth (</a:t>
            </a:r>
            <a:r>
              <a:rPr lang="en-US" sz="2800" dirty="0" err="1" smtClean="0">
                <a:latin typeface="Times New Roman" pitchFamily="18" charset="0"/>
                <a:cs typeface="Times New Roman" pitchFamily="18" charset="0"/>
              </a:rPr>
              <a:t>Reitman</a:t>
            </a:r>
            <a:r>
              <a:rPr lang="en-US" sz="2800" dirty="0" smtClean="0">
                <a:latin typeface="Times New Roman" pitchFamily="18" charset="0"/>
                <a:cs typeface="Times New Roman" pitchFamily="18" charset="0"/>
              </a:rPr>
              <a:t>, 2011).</a:t>
            </a:r>
          </a:p>
          <a:p>
            <a:r>
              <a:rPr lang="en-US" sz="2800" i="1" dirty="0" err="1" smtClean="0">
                <a:latin typeface="Times New Roman" pitchFamily="18" charset="0"/>
                <a:cs typeface="Times New Roman" pitchFamily="18" charset="0"/>
              </a:rPr>
              <a:t>Dianetics</a:t>
            </a:r>
            <a:r>
              <a:rPr lang="en-US" sz="2800" i="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claimed that through hypnosis, the patient could relieve traumas experienced before and during birth.</a:t>
            </a:r>
          </a:p>
          <a:p>
            <a:r>
              <a:rPr lang="en-US" sz="2800" dirty="0" smtClean="0">
                <a:latin typeface="Times New Roman" pitchFamily="18" charset="0"/>
                <a:cs typeface="Times New Roman" pitchFamily="18" charset="0"/>
              </a:rPr>
              <a:t>These traumas were recorded by the reactive mind as “</a:t>
            </a:r>
            <a:r>
              <a:rPr lang="en-US" sz="2800" dirty="0" err="1" smtClean="0">
                <a:latin typeface="Times New Roman" pitchFamily="18" charset="0"/>
                <a:cs typeface="Times New Roman" pitchFamily="18" charset="0"/>
              </a:rPr>
              <a:t>engrams</a:t>
            </a:r>
            <a:r>
              <a:rPr lang="en-US" sz="2800" dirty="0" smtClean="0">
                <a:latin typeface="Times New Roman" pitchFamily="18" charset="0"/>
                <a:cs typeface="Times New Roman" pitchFamily="18" charset="0"/>
              </a:rPr>
              <a:t>”, and were responsible for many ailments which Hubbard claimed were psychosomatic (</a:t>
            </a:r>
            <a:r>
              <a:rPr lang="en-US" sz="2800" dirty="0" err="1" smtClean="0">
                <a:latin typeface="Times New Roman" pitchFamily="18" charset="0"/>
                <a:cs typeface="Times New Roman" pitchFamily="18" charset="0"/>
              </a:rPr>
              <a:t>Reitman</a:t>
            </a:r>
            <a:r>
              <a:rPr lang="en-US" sz="2800" dirty="0" smtClean="0">
                <a:latin typeface="Times New Roman" pitchFamily="18" charset="0"/>
                <a:cs typeface="Times New Roman" pitchFamily="18" charset="0"/>
              </a:rPr>
              <a:t>, 2011; Wright, 2013). </a:t>
            </a:r>
            <a:endParaRPr lang="en-US" sz="28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Crash and Burn… and Learn</a:t>
            </a:r>
            <a:endParaRPr lang="en-US" dirty="0"/>
          </a:p>
        </p:txBody>
      </p:sp>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The success of </a:t>
            </a:r>
            <a:r>
              <a:rPr lang="en-US" sz="2800" i="1" dirty="0" err="1" smtClean="0">
                <a:latin typeface="Times New Roman" pitchFamily="18" charset="0"/>
                <a:cs typeface="Times New Roman" pitchFamily="18" charset="0"/>
              </a:rPr>
              <a:t>Dianetics</a:t>
            </a:r>
            <a:r>
              <a:rPr lang="en-US" sz="2800" i="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was meteoric, but it crashed just as quickly. Hubbard’s financial irresponsibility contributed to the bankruptcy of his organization (</a:t>
            </a:r>
            <a:r>
              <a:rPr lang="en-US" sz="2800" dirty="0" err="1" smtClean="0">
                <a:latin typeface="Times New Roman" pitchFamily="18" charset="0"/>
                <a:cs typeface="Times New Roman" pitchFamily="18" charset="0"/>
              </a:rPr>
              <a:t>Reitman</a:t>
            </a:r>
            <a:r>
              <a:rPr lang="en-US" sz="2800" dirty="0" smtClean="0">
                <a:latin typeface="Times New Roman" pitchFamily="18" charset="0"/>
                <a:cs typeface="Times New Roman" pitchFamily="18" charset="0"/>
              </a:rPr>
              <a:t>, 2011, pp. 34-36). </a:t>
            </a:r>
          </a:p>
          <a:p>
            <a:r>
              <a:rPr lang="en-US" sz="2800" dirty="0" smtClean="0">
                <a:latin typeface="Times New Roman" pitchFamily="18" charset="0"/>
                <a:cs typeface="Times New Roman" pitchFamily="18" charset="0"/>
              </a:rPr>
              <a:t>In 1952, Hubbard tried again, learning from the </a:t>
            </a:r>
            <a:r>
              <a:rPr lang="en-US" sz="2800" i="1" dirty="0" err="1" smtClean="0">
                <a:latin typeface="Times New Roman" pitchFamily="18" charset="0"/>
                <a:cs typeface="Times New Roman" pitchFamily="18" charset="0"/>
              </a:rPr>
              <a:t>Dianetics</a:t>
            </a:r>
            <a:r>
              <a:rPr lang="en-US" sz="2800" i="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phenomenon: he unveiled the E-meter.</a:t>
            </a:r>
          </a:p>
          <a:p>
            <a:r>
              <a:rPr lang="en-US" sz="2800" dirty="0" smtClean="0">
                <a:latin typeface="Times New Roman" pitchFamily="18" charset="0"/>
                <a:cs typeface="Times New Roman" pitchFamily="18" charset="0"/>
              </a:rPr>
              <a:t>Where </a:t>
            </a:r>
            <a:r>
              <a:rPr lang="en-US" sz="2800" i="1" dirty="0" err="1" smtClean="0">
                <a:latin typeface="Times New Roman" pitchFamily="18" charset="0"/>
                <a:cs typeface="Times New Roman" pitchFamily="18" charset="0"/>
              </a:rPr>
              <a:t>Dianetics</a:t>
            </a:r>
            <a:r>
              <a:rPr lang="en-US" sz="2800" i="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offered auditing that anyone could learn, the E-meter was a technology that ensured an ongoing stream of revenue.  </a:t>
            </a:r>
            <a:endParaRPr lang="en-US" sz="28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Transmigration of Souls</a:t>
            </a:r>
            <a:endParaRPr lang="en-US" dirty="0"/>
          </a:p>
        </p:txBody>
      </p:sp>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Hubbard was resistant to the idea of past lives during the heyday of </a:t>
            </a:r>
            <a:r>
              <a:rPr lang="en-US" sz="2800" i="1" dirty="0" err="1" smtClean="0">
                <a:latin typeface="Times New Roman" pitchFamily="18" charset="0"/>
                <a:cs typeface="Times New Roman" pitchFamily="18" charset="0"/>
              </a:rPr>
              <a:t>Dianetics</a:t>
            </a:r>
            <a:r>
              <a:rPr lang="en-US" sz="2800" i="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but his patients kept claiming to have experienced them (Wright, 2013, </a:t>
            </a:r>
            <a:r>
              <a:rPr lang="en-US" sz="2800" dirty="0" err="1" smtClean="0">
                <a:latin typeface="Times New Roman" pitchFamily="18" charset="0"/>
                <a:cs typeface="Times New Roman" pitchFamily="18" charset="0"/>
              </a:rPr>
              <a:t>n.p</a:t>
            </a:r>
            <a:r>
              <a:rPr lang="en-US" sz="2800" dirty="0" smtClean="0">
                <a:latin typeface="Times New Roman" pitchFamily="18" charset="0"/>
                <a:cs typeface="Times New Roman" pitchFamily="18" charset="0"/>
              </a:rPr>
              <a:t>.).</a:t>
            </a:r>
          </a:p>
          <a:p>
            <a:r>
              <a:rPr lang="en-US" sz="2800" dirty="0" smtClean="0">
                <a:latin typeface="Times New Roman" pitchFamily="18" charset="0"/>
                <a:cs typeface="Times New Roman" pitchFamily="18" charset="0"/>
              </a:rPr>
              <a:t>Hubbard changed his mind, and incorporated the idea into Scientology.</a:t>
            </a:r>
          </a:p>
          <a:p>
            <a:r>
              <a:rPr lang="en-US" sz="2800" dirty="0" smtClean="0">
                <a:latin typeface="Times New Roman" pitchFamily="18" charset="0"/>
                <a:cs typeface="Times New Roman" pitchFamily="18" charset="0"/>
              </a:rPr>
              <a:t>Souls, called ‘</a:t>
            </a:r>
            <a:r>
              <a:rPr lang="en-US" sz="2800" dirty="0" err="1" smtClean="0">
                <a:latin typeface="Times New Roman" pitchFamily="18" charset="0"/>
                <a:cs typeface="Times New Roman" pitchFamily="18" charset="0"/>
              </a:rPr>
              <a:t>thetans</a:t>
            </a:r>
            <a:r>
              <a:rPr lang="en-US" sz="2800" dirty="0" smtClean="0">
                <a:latin typeface="Times New Roman" pitchFamily="18" charset="0"/>
                <a:cs typeface="Times New Roman" pitchFamily="18" charset="0"/>
              </a:rPr>
              <a:t>’, have become trapped in their own material creations; Scientology’s goal is to restore their power. </a:t>
            </a:r>
            <a:endParaRPr lang="en-US" sz="28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Religion?</a:t>
            </a:r>
            <a:endParaRPr lang="en-US" dirty="0"/>
          </a:p>
        </p:txBody>
      </p:sp>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Hubbard had specific reasons for crafting Scientology in the form of a religion.</a:t>
            </a:r>
          </a:p>
          <a:p>
            <a:r>
              <a:rPr lang="en-US" sz="2800" dirty="0" smtClean="0">
                <a:latin typeface="Times New Roman" pitchFamily="18" charset="0"/>
                <a:cs typeface="Times New Roman" pitchFamily="18" charset="0"/>
              </a:rPr>
              <a:t>During the 1950s, churches were the best-trusted institutions in the nation, and Hubbard hoped to tap that trust for Scientology (</a:t>
            </a:r>
            <a:r>
              <a:rPr lang="en-US" sz="2800" dirty="0" err="1" smtClean="0">
                <a:latin typeface="Times New Roman" pitchFamily="18" charset="0"/>
                <a:cs typeface="Times New Roman" pitchFamily="18" charset="0"/>
              </a:rPr>
              <a:t>Reitman</a:t>
            </a:r>
            <a:r>
              <a:rPr lang="en-US" sz="2800" dirty="0" smtClean="0">
                <a:latin typeface="Times New Roman" pitchFamily="18" charset="0"/>
                <a:cs typeface="Times New Roman" pitchFamily="18" charset="0"/>
              </a:rPr>
              <a:t>, 2011, p. 43). </a:t>
            </a:r>
          </a:p>
          <a:p>
            <a:r>
              <a:rPr lang="en-US" sz="2800" dirty="0" smtClean="0">
                <a:latin typeface="Times New Roman" pitchFamily="18" charset="0"/>
                <a:cs typeface="Times New Roman" pitchFamily="18" charset="0"/>
              </a:rPr>
              <a:t>Also, becoming a church would allow Scientology to avoid having to gain certification for psychological counseling; it could also claim tax-exempt status.</a:t>
            </a:r>
            <a:endParaRPr lang="en-US" sz="28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Religion and Taxes</a:t>
            </a:r>
            <a:endParaRPr lang="en-US" dirty="0"/>
          </a:p>
        </p:txBody>
      </p:sp>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Beginning in 1958, Scientology was embroiled in a dispute with the Internal Revenue Service over its tax-exempt status (Melton, 2009, p. 24).  </a:t>
            </a:r>
          </a:p>
          <a:p>
            <a:r>
              <a:rPr lang="en-US" sz="2800" dirty="0" smtClean="0">
                <a:latin typeface="Times New Roman" pitchFamily="18" charset="0"/>
                <a:cs typeface="Times New Roman" pitchFamily="18" charset="0"/>
              </a:rPr>
              <a:t>1960s: Scientology under fire in the U.S., Australia, and the United Kingdom.</a:t>
            </a:r>
          </a:p>
          <a:p>
            <a:r>
              <a:rPr lang="en-US" sz="2800" dirty="0" smtClean="0">
                <a:latin typeface="Times New Roman" pitchFamily="18" charset="0"/>
                <a:cs typeface="Times New Roman" pitchFamily="18" charset="0"/>
              </a:rPr>
              <a:t>Scientology ultimately won all of these battles through the Guardian’s Office, which handled legal and PR issues and practiced outright espionage. </a:t>
            </a:r>
            <a:endParaRPr lang="en-US" sz="28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4603</Words>
  <Application>Microsoft Office PowerPoint</Application>
  <PresentationFormat>On-screen Show (4:3)</PresentationFormat>
  <Paragraphs>136</Paragraphs>
  <Slides>20</Slides>
  <Notes>15</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Scientology: Origins, Culture, and Status</vt:lpstr>
      <vt:lpstr>The Founder: L. Ron Hubbard</vt:lpstr>
      <vt:lpstr>Mr. Crowley</vt:lpstr>
      <vt:lpstr>Dianetics</vt:lpstr>
      <vt:lpstr>The Pseudo-Science of Engrams</vt:lpstr>
      <vt:lpstr>Crash and Burn… and Learn</vt:lpstr>
      <vt:lpstr>Transmigration of Souls</vt:lpstr>
      <vt:lpstr>A Religion?</vt:lpstr>
      <vt:lpstr>Religion and Taxes</vt:lpstr>
      <vt:lpstr>The Dr. Strangelove Church</vt:lpstr>
      <vt:lpstr>All Clear</vt:lpstr>
      <vt:lpstr>Not So Clear</vt:lpstr>
      <vt:lpstr>Sea Org</vt:lpstr>
      <vt:lpstr>Servitude in Sea Org</vt:lpstr>
      <vt:lpstr>TVPA</vt:lpstr>
      <vt:lpstr>Ongoing Controversy</vt:lpstr>
      <vt:lpstr>References</vt:lpstr>
      <vt:lpstr>References cont’d</vt:lpstr>
      <vt:lpstr>References cont’d</vt:lpstr>
      <vt:lpstr>References cont’d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2013-10-04T08:40:08Z</dcterms:created>
  <dcterms:modified xsi:type="dcterms:W3CDTF">2013-10-04T12:27:07Z</dcterms:modified>
</cp:coreProperties>
</file>