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61" r:id="rId3"/>
    <p:sldId id="267" r:id="rId4"/>
    <p:sldId id="257" r:id="rId5"/>
    <p:sldId id="258" r:id="rId6"/>
    <p:sldId id="259" r:id="rId7"/>
    <p:sldId id="260" r:id="rId8"/>
    <p:sldId id="262" r:id="rId9"/>
    <p:sldId id="263" r:id="rId10"/>
    <p:sldId id="264" r:id="rId11"/>
    <p:sldId id="265" r:id="rId12"/>
    <p:sldId id="266"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15" autoAdjust="0"/>
    <p:restoredTop sz="69079" autoAdjust="0"/>
  </p:normalViewPr>
  <p:slideViewPr>
    <p:cSldViewPr>
      <p:cViewPr varScale="1">
        <p:scale>
          <a:sx n="51" d="100"/>
          <a:sy n="51" d="100"/>
        </p:scale>
        <p:origin x="-13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F842C-7309-451F-B745-A910E8CF06B2}" type="datetimeFigureOut">
              <a:rPr lang="en-US" smtClean="0"/>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CA9E2-E2AC-4126-AB75-FEBC8D718A76}" type="slidenum">
              <a:rPr lang="en-US" smtClean="0"/>
              <a:t>‹#›</a:t>
            </a:fld>
            <a:endParaRPr lang="en-US"/>
          </a:p>
        </p:txBody>
      </p:sp>
    </p:spTree>
    <p:extLst>
      <p:ext uri="{BB962C8B-B14F-4D97-AF65-F5344CB8AC3E}">
        <p14:creationId xmlns:p14="http://schemas.microsoft.com/office/powerpoint/2010/main" val="1822172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1200"/>
              </a:spcAft>
              <a:buSzPct val="110000"/>
              <a:buFont typeface="Wingdings" pitchFamily="2" charset="2"/>
              <a:buChar char="v"/>
            </a:pPr>
            <a:r>
              <a:rPr lang="en-US" sz="1200" b="0" dirty="0" smtClean="0">
                <a:solidFill>
                  <a:schemeClr val="accent3">
                    <a:lumMod val="50000"/>
                  </a:schemeClr>
                </a:solidFill>
              </a:rPr>
              <a:t>The Mayo Clinic was born from the pioneer medical practice of a Rochester, MN settler in 1863. His name was Dr. William Worrall Mayo and he founded the Mayo Clinic.</a:t>
            </a:r>
          </a:p>
          <a:p>
            <a:pPr marL="457200" indent="-457200">
              <a:spcAft>
                <a:spcPts val="1200"/>
              </a:spcAft>
              <a:buSzPct val="110000"/>
              <a:buFont typeface="Wingdings" pitchFamily="2" charset="2"/>
              <a:buChar char="v"/>
            </a:pPr>
            <a:endParaRPr lang="en-US" sz="1200" b="0" dirty="0" smtClean="0">
              <a:solidFill>
                <a:schemeClr val="accent3">
                  <a:lumMod val="50000"/>
                </a:schemeClr>
              </a:solidFill>
            </a:endParaRPr>
          </a:p>
          <a:p>
            <a:pPr marL="457200" indent="-457200">
              <a:spcAft>
                <a:spcPts val="1200"/>
              </a:spcAft>
              <a:buSzPct val="110000"/>
              <a:buFont typeface="Wingdings" pitchFamily="2" charset="2"/>
              <a:buChar char="v"/>
            </a:pPr>
            <a:r>
              <a:rPr lang="en-US" sz="1200" b="0" dirty="0" smtClean="0">
                <a:solidFill>
                  <a:schemeClr val="accent3">
                    <a:lumMod val="50000"/>
                  </a:schemeClr>
                </a:solidFill>
              </a:rPr>
              <a:t>Dr. Mayo’s sons also joined him in the medical practice in the late 1800s.</a:t>
            </a:r>
          </a:p>
          <a:p>
            <a:pPr marL="457200" indent="-457200">
              <a:spcAft>
                <a:spcPts val="1200"/>
              </a:spcAft>
              <a:buSzPct val="110000"/>
              <a:buFont typeface="Wingdings" pitchFamily="2" charset="2"/>
              <a:buChar char="v"/>
            </a:pPr>
            <a:endParaRPr lang="en-US" sz="1200" b="0" dirty="0" smtClean="0">
              <a:solidFill>
                <a:schemeClr val="accent3">
                  <a:lumMod val="50000"/>
                </a:schemeClr>
              </a:solidFill>
            </a:endParaRPr>
          </a:p>
          <a:p>
            <a:pPr marL="457200" indent="-457200">
              <a:spcAft>
                <a:spcPts val="1200"/>
              </a:spcAft>
              <a:buSzPct val="110000"/>
              <a:buFont typeface="Wingdings" pitchFamily="2" charset="2"/>
              <a:buChar char="v"/>
            </a:pPr>
            <a:r>
              <a:rPr lang="en-US" sz="1200" b="0" dirty="0" smtClean="0">
                <a:solidFill>
                  <a:schemeClr val="accent3">
                    <a:lumMod val="50000"/>
                  </a:schemeClr>
                </a:solidFill>
              </a:rPr>
              <a:t>The Mayo Clinic was the world’s first private integrated medical practice and was a practice built on innovation.</a:t>
            </a:r>
          </a:p>
          <a:p>
            <a:pPr marL="457200" indent="-457200">
              <a:spcAft>
                <a:spcPts val="1200"/>
              </a:spcAft>
              <a:buSzPct val="110000"/>
              <a:buFont typeface="Wingdings" pitchFamily="2" charset="2"/>
              <a:buChar char="v"/>
            </a:pPr>
            <a:endParaRPr lang="en-US" sz="1200" b="0" dirty="0" smtClean="0">
              <a:solidFill>
                <a:schemeClr val="accent3">
                  <a:lumMod val="50000"/>
                </a:schemeClr>
              </a:solidFill>
            </a:endParaRPr>
          </a:p>
          <a:p>
            <a:pPr marL="457200" indent="-457200">
              <a:spcAft>
                <a:spcPts val="1200"/>
              </a:spcAft>
              <a:buSzPct val="110000"/>
              <a:buFont typeface="Wingdings" pitchFamily="2" charset="2"/>
              <a:buChar char="v"/>
            </a:pPr>
            <a:r>
              <a:rPr lang="en-US" sz="1200" b="0" dirty="0" smtClean="0">
                <a:solidFill>
                  <a:schemeClr val="accent3">
                    <a:lumMod val="50000"/>
                  </a:schemeClr>
                </a:solidFill>
              </a:rPr>
              <a:t>Taught doctors and students from around the world about diagnoses and treatments of disease and conditions.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(Mayo Clinic History, 2013)</a:t>
            </a:r>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2</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11</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Mayo Clinics annual revenues topped $8.5 billion in 2011, according to financial reports.</a:t>
            </a:r>
            <a:r>
              <a:rPr lang="en-US" baseline="0" dirty="0" smtClean="0"/>
              <a:t> This has put the organization in a position of constant evolution.</a:t>
            </a:r>
          </a:p>
          <a:p>
            <a:endParaRPr lang="en-US" baseline="0" dirty="0" smtClean="0"/>
          </a:p>
          <a:p>
            <a:r>
              <a:rPr lang="en-US" baseline="0" dirty="0" smtClean="0"/>
              <a:t>Growth and services programs will be implemented to meet the needs of patients of the future. These programs will capitalize on innovation and new technologies.</a:t>
            </a:r>
          </a:p>
          <a:p>
            <a:endParaRPr lang="en-US" baseline="0" dirty="0" smtClean="0"/>
          </a:p>
          <a:p>
            <a:r>
              <a:rPr lang="en-US" baseline="0" dirty="0" smtClean="0"/>
              <a:t>(Solid 2011 Performance, 2013)</a:t>
            </a:r>
            <a:endParaRPr lang="en-US" dirty="0" smtClean="0"/>
          </a:p>
        </p:txBody>
      </p:sp>
      <p:sp>
        <p:nvSpPr>
          <p:cNvPr id="4" name="Slide Number Placeholder 3"/>
          <p:cNvSpPr>
            <a:spLocks noGrp="1"/>
          </p:cNvSpPr>
          <p:nvPr>
            <p:ph type="sldNum" sz="quarter" idx="10"/>
          </p:nvPr>
        </p:nvSpPr>
        <p:spPr/>
        <p:txBody>
          <a:bodyPr/>
          <a:lstStyle/>
          <a:p>
            <a:fld id="{2F4CA9E2-E2AC-4126-AB75-FEBC8D718A76}" type="slidenum">
              <a:rPr lang="en-US" smtClean="0"/>
              <a:t>12</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13</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14</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15</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Mayo Clinic’s mission is to be the best in the healthcare field, delivering the highest quality of care to the patients as possible.</a:t>
            </a:r>
            <a:r>
              <a:rPr lang="en-US" sz="1200" baseline="0" dirty="0" smtClean="0"/>
              <a:t> Additionally, the care model is built on a patient-centered approach to care.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Organizational priorities include integration, teamwork, individualized medical care and transforming the science healthcare delivery.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(Mayo Clinic Governance, 2013)</a:t>
            </a:r>
            <a:endParaRPr lang="en-US" sz="1200" dirty="0" smtClean="0"/>
          </a:p>
        </p:txBody>
      </p:sp>
      <p:sp>
        <p:nvSpPr>
          <p:cNvPr id="4" name="Slide Number Placeholder 3"/>
          <p:cNvSpPr>
            <a:spLocks noGrp="1"/>
          </p:cNvSpPr>
          <p:nvPr>
            <p:ph type="sldNum" sz="quarter" idx="10"/>
          </p:nvPr>
        </p:nvSpPr>
        <p:spPr/>
        <p:txBody>
          <a:bodyPr/>
          <a:lstStyle/>
          <a:p>
            <a:fld id="{2F4CA9E2-E2AC-4126-AB75-FEBC8D718A76}" type="slidenum">
              <a:rPr lang="en-US" smtClean="0"/>
              <a:t>3</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This presentation is a demonstration of how a healthcare organization is affected by healthcare systems as it relates to its capacity to deliver quality care. Topics covered include:</a:t>
            </a:r>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4</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Mayo Clinic</a:t>
            </a:r>
            <a:r>
              <a:rPr lang="en-US" baseline="0" dirty="0" smtClean="0"/>
              <a:t> is a world renowned medical care organization and a leader in its industry with hospital or clinic locations in Arizona, Florida, Minnesota, Wisconsin and Iowa. </a:t>
            </a:r>
          </a:p>
          <a:p>
            <a:endParaRPr lang="en-US" baseline="0" dirty="0" smtClean="0"/>
          </a:p>
          <a:p>
            <a:r>
              <a:rPr lang="en-US" baseline="0" dirty="0" smtClean="0"/>
              <a:t>With more than 58,000 staff members nationwide, including over 7,400 physicians, scientists, residents, fellows and students, the Mayo Clinic is poised to care for the more than $1 million patients, from all over the world, who come to the Mayo Clinic each year for diagnoses and treatments.</a:t>
            </a:r>
          </a:p>
          <a:p>
            <a:endParaRPr lang="en-US" baseline="0" dirty="0" smtClean="0"/>
          </a:p>
          <a:p>
            <a:r>
              <a:rPr lang="en-US" baseline="0" dirty="0" smtClean="0"/>
              <a:t>Service provided by the Mayo Clinic are unique and specialized patient care and multidisciplinary medical research and education. </a:t>
            </a:r>
          </a:p>
          <a:p>
            <a:endParaRPr lang="en-US" baseline="0" dirty="0" smtClean="0"/>
          </a:p>
          <a:p>
            <a:r>
              <a:rPr lang="en-US" baseline="0" dirty="0" smtClean="0"/>
              <a:t>Research activities by the Mayo Clinic include new protocols, human research studies, and research publications. Education activities include the Mayo School of Graduate Medical Education and the Mayo School of Continuous Professional Development.</a:t>
            </a:r>
          </a:p>
          <a:p>
            <a:endParaRPr lang="en-US" baseline="0" dirty="0" smtClean="0"/>
          </a:p>
          <a:p>
            <a:endParaRPr lang="en-US" baseline="0" dirty="0" smtClean="0"/>
          </a:p>
          <a:p>
            <a:r>
              <a:rPr lang="en-US" baseline="0" dirty="0" smtClean="0"/>
              <a:t>(Mayo Clinic Facts, 2013).</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5</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Various</a:t>
            </a:r>
            <a:r>
              <a:rPr lang="en-US" baseline="0" dirty="0" smtClean="0"/>
              <a:t> interrelationships exists within any healthcare organization and the Mayo Clinic is no exception.</a:t>
            </a:r>
          </a:p>
          <a:p>
            <a:endParaRPr lang="en-US" baseline="0" dirty="0" smtClean="0"/>
          </a:p>
          <a:p>
            <a:r>
              <a:rPr lang="en-US" baseline="0" dirty="0" smtClean="0"/>
              <a:t>Some of the interrelationships within the organization include:</a:t>
            </a:r>
          </a:p>
          <a:p>
            <a:endParaRPr lang="en-US" dirty="0" smtClean="0"/>
          </a:p>
          <a:p>
            <a:pPr marL="171450" indent="-171450">
              <a:buFont typeface="Arial" pitchFamily="34" charset="0"/>
              <a:buChar char="•"/>
            </a:pPr>
            <a:r>
              <a:rPr lang="en-US" dirty="0" smtClean="0"/>
              <a:t>Physician-patient</a:t>
            </a:r>
            <a:r>
              <a:rPr lang="en-US" baseline="0" dirty="0" smtClean="0"/>
              <a:t> relationships – This type of interrelationship is the most common relationship in healthcare and it requires mutual consent for treatment and care. This relationship also has a unilateral termination option on the part of both parties.</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Group practice relationships – This type of interrelationship involves a system of healthcare alternatives where patients have the option of choosing from a group of doctors and may be interchanged from one doctor to another within the practice.</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Hospital and clinic practice relationships – These interrelationships include physician-staff, physician-resident and physician-physician interactions. The physician has not choice of particular patients.</a:t>
            </a:r>
          </a:p>
          <a:p>
            <a:pPr marL="171450" indent="-171450">
              <a:buFont typeface="Arial" pitchFamily="34" charset="0"/>
              <a:buChar char="•"/>
            </a:pPr>
            <a:endParaRPr lang="en-US" baseline="0" dirty="0" smtClean="0"/>
          </a:p>
          <a:p>
            <a:pPr marL="171450" indent="-171450">
              <a:buFont typeface="Arial" pitchFamily="34" charset="0"/>
              <a:buChar char="•"/>
            </a:pPr>
            <a:r>
              <a:rPr lang="en-US" dirty="0" smtClean="0"/>
              <a:t>Mandatory consultation relationships</a:t>
            </a:r>
            <a:r>
              <a:rPr lang="en-US" baseline="0" dirty="0" smtClean="0"/>
              <a:t> – These interrelationships include physician consultations with specialists assigned to patient cases such as cardiologists, therapists or psychologists. This also relates to physician-patient relationships</a:t>
            </a:r>
            <a:r>
              <a:rPr lang="en-US" baseline="0" dirty="0" smtClean="0"/>
              <a:t>.</a:t>
            </a:r>
          </a:p>
          <a:p>
            <a:pPr marL="0" indent="0">
              <a:buFont typeface="Arial" pitchFamily="34" charset="0"/>
              <a:buNone/>
            </a:pPr>
            <a:endParaRPr lang="en-US" baseline="0" dirty="0" smtClean="0"/>
          </a:p>
          <a:p>
            <a:pPr marL="0" indent="0">
              <a:buFont typeface="Arial" pitchFamily="34" charset="0"/>
              <a:buNone/>
            </a:pPr>
            <a:r>
              <a:rPr lang="en-US" baseline="0" dirty="0" smtClean="0"/>
              <a:t>Healthcare organization stakeholders are also an integral part of interrelationships that need to be managed. Stakeholders include healthcare facility owners, employees and any outside investors.</a:t>
            </a:r>
            <a:endParaRPr lang="en-US" baseline="0" dirty="0" smtClean="0"/>
          </a:p>
          <a:p>
            <a:pPr marL="171450" indent="-171450">
              <a:buFont typeface="Arial" pitchFamily="34" charset="0"/>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Rathbun</a:t>
            </a:r>
            <a:r>
              <a:rPr lang="en-US" sz="1200" kern="1200" dirty="0" smtClean="0">
                <a:solidFill>
                  <a:schemeClr val="tx1"/>
                </a:solidFill>
                <a:effectLst/>
                <a:latin typeface="+mn-lt"/>
                <a:ea typeface="+mn-ea"/>
                <a:cs typeface="+mn-cs"/>
              </a:rPr>
              <a:t>, 2005)</a:t>
            </a:r>
          </a:p>
          <a:p>
            <a:pPr marL="0" indent="0">
              <a:buFont typeface="Arial" pitchFamily="34" charset="0"/>
              <a:buNone/>
            </a:pPr>
            <a:endParaRPr lang="en-US" dirty="0" smtClean="0"/>
          </a:p>
        </p:txBody>
      </p:sp>
      <p:sp>
        <p:nvSpPr>
          <p:cNvPr id="4" name="Slide Number Placeholder 3"/>
          <p:cNvSpPr>
            <a:spLocks noGrp="1"/>
          </p:cNvSpPr>
          <p:nvPr>
            <p:ph type="sldNum" sz="quarter" idx="10"/>
          </p:nvPr>
        </p:nvSpPr>
        <p:spPr/>
        <p:txBody>
          <a:bodyPr/>
          <a:lstStyle/>
          <a:p>
            <a:fld id="{2F4CA9E2-E2AC-4126-AB75-FEBC8D718A76}" type="slidenum">
              <a:rPr lang="en-US" smtClean="0"/>
              <a:t>6</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technological society is a significant part of advances in medical care and healthcare delivery. New</a:t>
            </a:r>
            <a:r>
              <a:rPr lang="en-US" baseline="0" dirty="0" smtClean="0"/>
              <a:t> innovations and developments are possible with the aid of technology in the medical field such as with the following:</a:t>
            </a:r>
          </a:p>
          <a:p>
            <a:endParaRPr lang="en-US" baseline="0" dirty="0" smtClean="0"/>
          </a:p>
          <a:p>
            <a:r>
              <a:rPr lang="en-US" baseline="0" dirty="0" smtClean="0"/>
              <a:t>The Internet has become a major source of medical information since it has grown into what it is today. Patients use the Internet to do relevant searches on healthcare concerns and issues on sites such as mayoclinic.com.</a:t>
            </a:r>
          </a:p>
          <a:p>
            <a:endParaRPr lang="en-US" baseline="0" dirty="0" smtClean="0"/>
          </a:p>
          <a:p>
            <a:r>
              <a:rPr lang="en-US" baseline="0" dirty="0" smtClean="0"/>
              <a:t>Social media is a popular venue for healthcare facilities to target and interact with patients and prospective patients. Sites such as Facebook and Twitter have quickly become an integral part of pop culture and healthcare facilities are taking advantage of this.</a:t>
            </a:r>
          </a:p>
          <a:p>
            <a:endParaRPr lang="en-US" baseline="0" dirty="0" smtClean="0"/>
          </a:p>
          <a:p>
            <a:r>
              <a:rPr lang="en-US" baseline="0" dirty="0" smtClean="0"/>
              <a:t>With technology, enhanced treatments are made possible which cause less suffering. Procedures are less costly as well. Advancements in technology make for more efficient medical processes.</a:t>
            </a:r>
          </a:p>
          <a:p>
            <a:endParaRPr lang="en-US" baseline="0" dirty="0" smtClean="0"/>
          </a:p>
          <a:p>
            <a:r>
              <a:rPr lang="en-US" baseline="0" dirty="0" smtClean="0"/>
              <a:t>Technology has also streamlined many processes and has resulted in improved patient care and more efficiently run medical offices and facilities.</a:t>
            </a:r>
          </a:p>
          <a:p>
            <a:endParaRPr lang="en-US" baseline="0" dirty="0" smtClean="0"/>
          </a:p>
          <a:p>
            <a:r>
              <a:rPr lang="en-US" baseline="0" dirty="0" smtClean="0"/>
              <a:t>Additionally, physicians are more accessible with advances in technology such as smart phones, electronic tablets, interactive conferencing, email, texts and videos. Technology also allows doctors to do their jobs more effectively.</a:t>
            </a:r>
          </a:p>
          <a:p>
            <a:endParaRPr lang="en-US" baseline="0" dirty="0" smtClean="0"/>
          </a:p>
          <a:p>
            <a:r>
              <a:rPr lang="en-US" dirty="0" smtClean="0"/>
              <a:t>Online databases can be designed and programmed to predict future trends in medicine</a:t>
            </a:r>
            <a:r>
              <a:rPr lang="en-US" baseline="0" dirty="0" smtClean="0"/>
              <a:t>, by carrying out thorough analyses of health information inquiries gathered from search engines such as Google.</a:t>
            </a:r>
          </a:p>
          <a:p>
            <a:endParaRPr lang="en-US" baseline="0" dirty="0" smtClean="0"/>
          </a:p>
          <a:p>
            <a:r>
              <a:rPr lang="en-US" baseline="0" dirty="0" smtClean="0"/>
              <a:t>(Krueger, 2010)</a:t>
            </a:r>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7</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SzPct val="110000"/>
              <a:buNone/>
            </a:pPr>
            <a:r>
              <a:rPr lang="en-US" sz="1200" b="0" dirty="0" smtClean="0">
                <a:solidFill>
                  <a:schemeClr val="accent3">
                    <a:lumMod val="50000"/>
                  </a:schemeClr>
                </a:solidFill>
              </a:rPr>
              <a:t>Healthcare delivery is directly impacted by various external and internal factors such as:</a:t>
            </a:r>
          </a:p>
          <a:p>
            <a:pPr marL="457200" indent="-457200">
              <a:spcAft>
                <a:spcPts val="1200"/>
              </a:spcAft>
              <a:buSzPct val="110000"/>
              <a:buFont typeface="Wingdings" pitchFamily="2" charset="2"/>
              <a:buChar char="v"/>
            </a:pPr>
            <a:r>
              <a:rPr lang="en-US" sz="1200" b="0" dirty="0" smtClean="0">
                <a:solidFill>
                  <a:schemeClr val="accent3">
                    <a:lumMod val="50000"/>
                  </a:schemeClr>
                </a:solidFill>
              </a:rPr>
              <a:t>The environment within the healthcare organization</a:t>
            </a:r>
          </a:p>
          <a:p>
            <a:pPr marL="457200" indent="-457200">
              <a:spcAft>
                <a:spcPts val="1200"/>
              </a:spcAft>
              <a:buSzPct val="110000"/>
              <a:buFont typeface="Wingdings" pitchFamily="2" charset="2"/>
              <a:buChar char="v"/>
            </a:pPr>
            <a:r>
              <a:rPr lang="en-US" sz="1200" b="0" dirty="0" smtClean="0">
                <a:solidFill>
                  <a:schemeClr val="accent3">
                    <a:lumMod val="50000"/>
                  </a:schemeClr>
                </a:solidFill>
              </a:rPr>
              <a:t>Financial status of the organization</a:t>
            </a:r>
          </a:p>
          <a:p>
            <a:pPr marL="457200" indent="-457200">
              <a:spcAft>
                <a:spcPts val="1200"/>
              </a:spcAft>
              <a:buSzPct val="110000"/>
              <a:buFont typeface="Wingdings" pitchFamily="2" charset="2"/>
              <a:buChar char="v"/>
            </a:pPr>
            <a:r>
              <a:rPr lang="en-US" sz="1200" b="0" dirty="0" smtClean="0">
                <a:solidFill>
                  <a:schemeClr val="accent3">
                    <a:lumMod val="50000"/>
                  </a:schemeClr>
                </a:solidFill>
              </a:rPr>
              <a:t>Beliefs and values of organization staff and patients</a:t>
            </a:r>
          </a:p>
          <a:p>
            <a:pPr marL="457200" indent="-457200">
              <a:spcAft>
                <a:spcPts val="1200"/>
              </a:spcAft>
              <a:buSzPct val="110000"/>
              <a:buFont typeface="Wingdings" pitchFamily="2" charset="2"/>
              <a:buChar char="v"/>
            </a:pPr>
            <a:r>
              <a:rPr lang="en-US" sz="1200" b="0" dirty="0" smtClean="0">
                <a:solidFill>
                  <a:schemeClr val="accent3">
                    <a:lumMod val="50000"/>
                  </a:schemeClr>
                </a:solidFill>
              </a:rPr>
              <a:t>Policy and regulatory compliance</a:t>
            </a:r>
          </a:p>
          <a:p>
            <a:pPr marL="457200" indent="-457200">
              <a:spcAft>
                <a:spcPts val="1200"/>
              </a:spcAft>
              <a:buSzPct val="110000"/>
              <a:buFont typeface="Wingdings" pitchFamily="2" charset="2"/>
              <a:buChar char="v"/>
            </a:pPr>
            <a:r>
              <a:rPr lang="en-US" sz="1200" b="0" dirty="0" smtClean="0">
                <a:solidFill>
                  <a:schemeClr val="accent3">
                    <a:lumMod val="50000"/>
                  </a:schemeClr>
                </a:solidFill>
              </a:rPr>
              <a:t>Organizational culture</a:t>
            </a:r>
          </a:p>
          <a:p>
            <a:pPr marL="0" indent="0">
              <a:spcAft>
                <a:spcPts val="1200"/>
              </a:spcAft>
              <a:buSzPct val="110000"/>
              <a:buFont typeface="Wingdings" pitchFamily="2" charset="2"/>
              <a:buNone/>
            </a:pPr>
            <a:endParaRPr lang="en-US" sz="1200" b="0" dirty="0" smtClean="0">
              <a:solidFill>
                <a:schemeClr val="accent3">
                  <a:lumMod val="50000"/>
                </a:schemeClr>
              </a:solidFill>
            </a:endParaRPr>
          </a:p>
          <a:p>
            <a:pPr marL="0" indent="0">
              <a:spcAft>
                <a:spcPts val="1200"/>
              </a:spcAft>
              <a:buSzPct val="110000"/>
              <a:buFont typeface="Wingdings" pitchFamily="2" charset="2"/>
              <a:buNone/>
            </a:pPr>
            <a:r>
              <a:rPr lang="en-US" sz="1200" b="0" dirty="0" smtClean="0">
                <a:solidFill>
                  <a:schemeClr val="accent3">
                    <a:lumMod val="50000"/>
                  </a:schemeClr>
                </a:solidFill>
              </a:rPr>
              <a:t>(</a:t>
            </a:r>
            <a:r>
              <a:rPr lang="en-US" sz="1200" b="0" dirty="0" err="1" smtClean="0">
                <a:solidFill>
                  <a:schemeClr val="accent3">
                    <a:lumMod val="50000"/>
                  </a:schemeClr>
                </a:solidFill>
              </a:rPr>
              <a:t>Suchman</a:t>
            </a:r>
            <a:r>
              <a:rPr lang="en-US" sz="1200" b="0" dirty="0" smtClean="0">
                <a:solidFill>
                  <a:schemeClr val="accent3">
                    <a:lumMod val="50000"/>
                  </a:schemeClr>
                </a:solidFill>
              </a:rPr>
              <a:t>, 2001)</a:t>
            </a:r>
          </a:p>
          <a:p>
            <a:pPr marL="0" indent="0">
              <a:spcAft>
                <a:spcPts val="1200"/>
              </a:spcAft>
              <a:buSzPct val="110000"/>
              <a:buFont typeface="Wingdings" pitchFamily="2" charset="2"/>
              <a:buNone/>
            </a:pPr>
            <a:endParaRPr lang="en-US" sz="1200" b="0" dirty="0" smtClean="0">
              <a:solidFill>
                <a:schemeClr val="accent3">
                  <a:lumMod val="50000"/>
                </a:schemeClr>
              </a:solidFill>
            </a:endParaRPr>
          </a:p>
          <a:p>
            <a:pPr marL="0" indent="0">
              <a:spcAft>
                <a:spcPts val="1200"/>
              </a:spcAft>
              <a:buSzPct val="110000"/>
              <a:buFont typeface="Wingdings" pitchFamily="2" charset="2"/>
              <a:buNone/>
            </a:pPr>
            <a:r>
              <a:rPr lang="en-US" sz="1200" b="0" dirty="0" smtClean="0">
                <a:solidFill>
                  <a:schemeClr val="accent3">
                    <a:lumMod val="50000"/>
                  </a:schemeClr>
                </a:solidFill>
              </a:rPr>
              <a:t>The</a:t>
            </a:r>
            <a:r>
              <a:rPr lang="en-US" sz="1200" b="0" baseline="0" dirty="0" smtClean="0">
                <a:solidFill>
                  <a:schemeClr val="accent3">
                    <a:lumMod val="50000"/>
                  </a:schemeClr>
                </a:solidFill>
              </a:rPr>
              <a:t> Mayo Clinic’s organizational environment reflects the organizational culture, beliefs and values as outlined in its mission and values statements.</a:t>
            </a:r>
          </a:p>
          <a:p>
            <a:pPr marL="0" indent="0">
              <a:spcAft>
                <a:spcPts val="1200"/>
              </a:spcAft>
              <a:buSzPct val="110000"/>
              <a:buFont typeface="Wingdings" pitchFamily="2" charset="2"/>
              <a:buNone/>
            </a:pPr>
            <a:endParaRPr lang="en-US" sz="1200" b="0" baseline="0" dirty="0" smtClean="0">
              <a:solidFill>
                <a:schemeClr val="accent3">
                  <a:lumMod val="50000"/>
                </a:schemeClr>
              </a:solidFill>
            </a:endParaRPr>
          </a:p>
          <a:p>
            <a:pPr marL="0" indent="0">
              <a:spcAft>
                <a:spcPts val="1200"/>
              </a:spcAft>
              <a:buSzPct val="110000"/>
              <a:buFont typeface="Wingdings" pitchFamily="2" charset="2"/>
              <a:buNone/>
            </a:pPr>
            <a:r>
              <a:rPr lang="en-US" sz="1200" b="0" baseline="0" dirty="0" smtClean="0">
                <a:solidFill>
                  <a:schemeClr val="accent3">
                    <a:lumMod val="50000"/>
                  </a:schemeClr>
                </a:solidFill>
              </a:rPr>
              <a:t>The mission: “</a:t>
            </a:r>
            <a:r>
              <a:rPr lang="en-US" dirty="0" smtClean="0"/>
              <a:t>To inspire hope and contribute to health and well-being by providing the best care to every patient through integrated clinical practice, education and research” (Mayo Clinic Mission and Values, 2013).</a:t>
            </a:r>
          </a:p>
          <a:p>
            <a:pPr marL="0" indent="0">
              <a:spcAft>
                <a:spcPts val="1200"/>
              </a:spcAft>
              <a:buSzPct val="110000"/>
              <a:buFont typeface="Wingdings" pitchFamily="2" charset="2"/>
              <a:buNone/>
            </a:pPr>
            <a:endParaRPr lang="en-US" sz="1200" b="0" dirty="0" smtClean="0">
              <a:solidFill>
                <a:schemeClr val="accent3">
                  <a:lumMod val="50000"/>
                </a:schemeClr>
              </a:solidFill>
            </a:endParaRPr>
          </a:p>
          <a:p>
            <a:pPr marL="0" marR="0" indent="0" algn="l" defTabSz="914400" rtl="0" eaLnBrk="1" fontAlgn="auto" latinLnBrk="0" hangingPunct="1">
              <a:lnSpc>
                <a:spcPct val="100000"/>
              </a:lnSpc>
              <a:spcBef>
                <a:spcPts val="0"/>
              </a:spcBef>
              <a:spcAft>
                <a:spcPts val="1200"/>
              </a:spcAft>
              <a:buClrTx/>
              <a:buSzPct val="110000"/>
              <a:buFont typeface="Wingdings" pitchFamily="2" charset="2"/>
              <a:buNone/>
              <a:tabLst/>
              <a:defRPr/>
            </a:pPr>
            <a:r>
              <a:rPr lang="en-US" sz="1200" b="0" dirty="0" smtClean="0">
                <a:solidFill>
                  <a:schemeClr val="accent3">
                    <a:lumMod val="50000"/>
                  </a:schemeClr>
                </a:solidFill>
              </a:rPr>
              <a:t>And the values include respect, compassion,</a:t>
            </a:r>
            <a:r>
              <a:rPr lang="en-US" sz="1200" b="0" baseline="0" dirty="0" smtClean="0">
                <a:solidFill>
                  <a:schemeClr val="accent3">
                    <a:lumMod val="50000"/>
                  </a:schemeClr>
                </a:solidFill>
              </a:rPr>
              <a:t> integrity, healing, teamwork, excellence, innovation and stewardship (</a:t>
            </a:r>
            <a:r>
              <a:rPr lang="en-US" dirty="0" smtClean="0"/>
              <a:t>Mayo Clinic Mission and Values, 2013).</a:t>
            </a:r>
          </a:p>
          <a:p>
            <a:pPr marL="0" indent="0">
              <a:spcAft>
                <a:spcPts val="1200"/>
              </a:spcAft>
              <a:buSzPct val="110000"/>
              <a:buFont typeface="Wingdings" pitchFamily="2" charset="2"/>
              <a:buNone/>
            </a:pPr>
            <a:endParaRPr lang="en-US" sz="1200" b="0" dirty="0" smtClean="0">
              <a:solidFill>
                <a:schemeClr val="accent3">
                  <a:lumMod val="50000"/>
                </a:schemeClr>
              </a:solidFill>
            </a:endParaRPr>
          </a:p>
          <a:p>
            <a:pPr marL="0" indent="0">
              <a:spcAft>
                <a:spcPts val="1200"/>
              </a:spcAft>
              <a:buSzPct val="110000"/>
              <a:buFont typeface="Wingdings" pitchFamily="2" charset="2"/>
              <a:buNone/>
            </a:pPr>
            <a:endParaRPr lang="en-US" sz="1200" b="0" dirty="0" smtClean="0">
              <a:solidFill>
                <a:schemeClr val="accent3">
                  <a:lumMod val="50000"/>
                </a:schemeClr>
              </a:solidFill>
            </a:endParaRPr>
          </a:p>
          <a:p>
            <a:pPr marL="0" indent="0">
              <a:spcAft>
                <a:spcPts val="1200"/>
              </a:spcAft>
              <a:buSzPct val="110000"/>
              <a:buFont typeface="Wingdings" pitchFamily="2" charset="2"/>
              <a:buNone/>
            </a:pPr>
            <a:endParaRPr lang="en-US" sz="1200" b="0" dirty="0" smtClean="0">
              <a:solidFill>
                <a:schemeClr val="accent3">
                  <a:lumMod val="50000"/>
                </a:schemeClr>
              </a:solidFill>
            </a:endParaRPr>
          </a:p>
          <a:p>
            <a:pPr marL="0" indent="0">
              <a:spcAft>
                <a:spcPts val="1200"/>
              </a:spcAft>
              <a:buSzPct val="110000"/>
              <a:buFont typeface="Wingdings" pitchFamily="2" charset="2"/>
              <a:buNone/>
            </a:pPr>
            <a:endParaRPr lang="en-US" sz="1200" b="0" dirty="0" smtClean="0">
              <a:solidFill>
                <a:schemeClr val="accent3">
                  <a:lumMod val="50000"/>
                </a:schemeClr>
              </a:solidFill>
            </a:endParaRPr>
          </a:p>
          <a:p>
            <a:pPr marL="0" indent="0">
              <a:spcAft>
                <a:spcPts val="1200"/>
              </a:spcAft>
              <a:buSzPct val="110000"/>
              <a:buFont typeface="Wingdings" pitchFamily="2" charset="2"/>
              <a:buNone/>
            </a:pPr>
            <a:endParaRPr lang="en-US" sz="1200" b="0" dirty="0" smtClean="0">
              <a:solidFill>
                <a:schemeClr val="accent3">
                  <a:lumMod val="50000"/>
                </a:schemeClr>
              </a:solidFill>
            </a:endParaRPr>
          </a:p>
          <a:p>
            <a:endParaRPr lang="en-US" b="0" dirty="0"/>
          </a:p>
        </p:txBody>
      </p:sp>
      <p:sp>
        <p:nvSpPr>
          <p:cNvPr id="4" name="Slide Number Placeholder 3"/>
          <p:cNvSpPr>
            <a:spLocks noGrp="1"/>
          </p:cNvSpPr>
          <p:nvPr>
            <p:ph type="sldNum" sz="quarter" idx="10"/>
          </p:nvPr>
        </p:nvSpPr>
        <p:spPr/>
        <p:txBody>
          <a:bodyPr/>
          <a:lstStyle/>
          <a:p>
            <a:fld id="{2F4CA9E2-E2AC-4126-AB75-FEBC8D718A76}" type="slidenum">
              <a:rPr lang="en-US" smtClean="0"/>
              <a:t>8</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 impacts that can affect quality healthcare delivery</a:t>
            </a:r>
            <a:r>
              <a:rPr lang="en-US" baseline="0" dirty="0" smtClean="0"/>
              <a:t> within an organization include: teamwork, communication and innovation. These three initiatives enable an organization to run more smoothly and to be more effective with treatments, training and performance. Additionally, these positive impacts help streamline processes to deliver the best care possible to patients.</a:t>
            </a:r>
          </a:p>
          <a:p>
            <a:endParaRPr lang="en-US" baseline="0" dirty="0" smtClean="0"/>
          </a:p>
          <a:p>
            <a:r>
              <a:rPr lang="en-US" baseline="0" dirty="0" smtClean="0"/>
              <a:t>For instance, the Mayo Clinic is world renowned for innovative research and development and this has had a positive effect on organizational success.</a:t>
            </a:r>
          </a:p>
          <a:p>
            <a:endParaRPr lang="en-US" baseline="0" dirty="0" smtClean="0"/>
          </a:p>
          <a:p>
            <a:r>
              <a:rPr lang="en-US" baseline="0" dirty="0" smtClean="0"/>
              <a:t>Negative impacts include ethical issues and the effects of the recession. When ethics are in question, this can compromise the level of care given to patients. For example, if a nurse is stealing pain killers, then the patients who really need them are left without. In addition, this nurse will not be focused on giving quality care. As with the recession, this is an issue that can lead to budgetary problems which can diminish care quality as well.</a:t>
            </a:r>
          </a:p>
        </p:txBody>
      </p:sp>
      <p:sp>
        <p:nvSpPr>
          <p:cNvPr id="4" name="Slide Number Placeholder 3"/>
          <p:cNvSpPr>
            <a:spLocks noGrp="1"/>
          </p:cNvSpPr>
          <p:nvPr>
            <p:ph type="sldNum" sz="quarter" idx="10"/>
          </p:nvPr>
        </p:nvSpPr>
        <p:spPr/>
        <p:txBody>
          <a:bodyPr/>
          <a:lstStyle/>
          <a:p>
            <a:fld id="{2F4CA9E2-E2AC-4126-AB75-FEBC8D718A76}" type="slidenum">
              <a:rPr lang="en-US" smtClean="0"/>
              <a:t>9</a:t>
            </a:fld>
            <a:endParaRPr lang="en-US"/>
          </a:p>
        </p:txBody>
      </p:sp>
    </p:spTree>
    <p:extLst>
      <p:ext uri="{BB962C8B-B14F-4D97-AF65-F5344CB8AC3E}">
        <p14:creationId xmlns:p14="http://schemas.microsoft.com/office/powerpoint/2010/main" val="3164142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Older Americans are becoming</a:t>
            </a:r>
            <a:r>
              <a:rPr lang="en-US" baseline="0" dirty="0" smtClean="0"/>
              <a:t> a large part of society. Baby boomers are reaching retirement age and many people are living longer. Future healthcare needs in this country will be in large part directed at taking care of the elderly population.</a:t>
            </a:r>
          </a:p>
          <a:p>
            <a:endParaRPr lang="en-US" baseline="0" dirty="0" smtClean="0"/>
          </a:p>
          <a:p>
            <a:r>
              <a:rPr lang="en-US" dirty="0" smtClean="0"/>
              <a:t>Geriatric</a:t>
            </a:r>
            <a:r>
              <a:rPr lang="en-US" baseline="0" dirty="0" smtClean="0"/>
              <a:t> medicine has seen rapid growth over the past three decades, because of the needs of the growing aging population. This initiative includes advances in geriatric medicine and increased clinical training to keep up with the needs of older persons in order to provide quality care (</a:t>
            </a:r>
            <a:r>
              <a:rPr lang="en-US" baseline="0" dirty="0" err="1" smtClean="0"/>
              <a:t>Besdine</a:t>
            </a:r>
            <a:r>
              <a:rPr lang="en-US" baseline="0" dirty="0" smtClean="0"/>
              <a:t>, et al., 2005).</a:t>
            </a:r>
          </a:p>
          <a:p>
            <a:endParaRPr lang="en-US" baseline="0" dirty="0" smtClean="0"/>
          </a:p>
          <a:p>
            <a:r>
              <a:rPr lang="en-US" baseline="0" dirty="0" smtClean="0"/>
              <a:t>The Mayo Clinic offers geriatric services at its Franciscan healthcare facility in La Crosse, which specializes in assisting older persons live healthier and more productive lives (Geriatrics, 2012-2013).  </a:t>
            </a:r>
            <a:endParaRPr lang="en-US" dirty="0"/>
          </a:p>
        </p:txBody>
      </p:sp>
      <p:sp>
        <p:nvSpPr>
          <p:cNvPr id="4" name="Slide Number Placeholder 3"/>
          <p:cNvSpPr>
            <a:spLocks noGrp="1"/>
          </p:cNvSpPr>
          <p:nvPr>
            <p:ph type="sldNum" sz="quarter" idx="10"/>
          </p:nvPr>
        </p:nvSpPr>
        <p:spPr/>
        <p:txBody>
          <a:bodyPr/>
          <a:lstStyle/>
          <a:p>
            <a:fld id="{2F4CA9E2-E2AC-4126-AB75-FEBC8D718A76}" type="slidenum">
              <a:rPr lang="en-US" smtClean="0"/>
              <a:t>10</a:t>
            </a:fld>
            <a:endParaRPr lang="en-US"/>
          </a:p>
        </p:txBody>
      </p:sp>
    </p:spTree>
    <p:extLst>
      <p:ext uri="{BB962C8B-B14F-4D97-AF65-F5344CB8AC3E}">
        <p14:creationId xmlns:p14="http://schemas.microsoft.com/office/powerpoint/2010/main" val="316414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EAE752-CC52-499D-B73C-E228E2818011}" type="datetimeFigureOut">
              <a:rPr lang="en-US" smtClean="0"/>
              <a:t>1/17/2013</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38EDF21A-8497-4094-BA70-75FBC1715F1A}"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AE752-CC52-499D-B73C-E228E281801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F21A-8497-4094-BA70-75FBC1715F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AE752-CC52-499D-B73C-E228E281801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38EDF21A-8497-4094-BA70-75FBC1715F1A}"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AE752-CC52-499D-B73C-E228E281801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F21A-8497-4094-BA70-75FBC1715F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AE752-CC52-499D-B73C-E228E2818011}" type="datetimeFigureOut">
              <a:rPr lang="en-US" smtClean="0"/>
              <a:t>1/17/2013</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38EDF21A-8497-4094-BA70-75FBC1715F1A}"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AE752-CC52-499D-B73C-E228E2818011}"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F21A-8497-4094-BA70-75FBC1715F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AE752-CC52-499D-B73C-E228E2818011}"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DF21A-8497-4094-BA70-75FBC1715F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AE752-CC52-499D-B73C-E228E2818011}"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DF21A-8497-4094-BA70-75FBC1715F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AE752-CC52-499D-B73C-E228E2818011}"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DF21A-8497-4094-BA70-75FBC1715F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EAE752-CC52-499D-B73C-E228E2818011}"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F21A-8497-4094-BA70-75FBC1715F1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0EAE752-CC52-499D-B73C-E228E2818011}"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F21A-8497-4094-BA70-75FBC1715F1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0EAE752-CC52-499D-B73C-E228E2818011}" type="datetimeFigureOut">
              <a:rPr lang="en-US" smtClean="0"/>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8EDF21A-8497-4094-BA70-75FBC1715F1A}"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ardengroveinhomecare.com/elder-care.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carenetworks.com/mayo-clinic-launches-center-for-social-media-video/"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accent1">
                    <a:lumMod val="75000"/>
                  </a:schemeClr>
                </a:solidFill>
              </a:rPr>
              <a:t>The Mayo Clinic</a:t>
            </a:r>
            <a:endParaRPr lang="en-US" sz="6600" b="1" dirty="0">
              <a:solidFill>
                <a:schemeClr val="accent1">
                  <a:lumMod val="75000"/>
                </a:schemeClr>
              </a:solidFill>
            </a:endParaRPr>
          </a:p>
        </p:txBody>
      </p:sp>
      <p:sp>
        <p:nvSpPr>
          <p:cNvPr id="3" name="Subtitle 2"/>
          <p:cNvSpPr>
            <a:spLocks noGrp="1"/>
          </p:cNvSpPr>
          <p:nvPr>
            <p:ph type="subTitle" idx="1"/>
          </p:nvPr>
        </p:nvSpPr>
        <p:spPr/>
        <p:txBody>
          <a:bodyPr/>
          <a:lstStyle/>
          <a:p>
            <a:r>
              <a:rPr lang="en-US" b="1" i="1" dirty="0" smtClean="0">
                <a:solidFill>
                  <a:schemeClr val="accent1">
                    <a:lumMod val="50000"/>
                  </a:schemeClr>
                </a:solidFill>
              </a:rPr>
              <a:t>Evolution of Healthcare Systems</a:t>
            </a:r>
            <a:endParaRPr lang="en-US" b="1" i="1" dirty="0">
              <a:solidFill>
                <a:schemeClr val="accent1">
                  <a:lumMod val="50000"/>
                </a:schemeClr>
              </a:solidFill>
            </a:endParaRPr>
          </a:p>
        </p:txBody>
      </p:sp>
    </p:spTree>
    <p:extLst>
      <p:ext uri="{BB962C8B-B14F-4D97-AF65-F5344CB8AC3E}">
        <p14:creationId xmlns:p14="http://schemas.microsoft.com/office/powerpoint/2010/main" val="426328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Future Healthcare Needs</a:t>
            </a:r>
            <a:endParaRPr lang="en-US" sz="4000" b="1" dirty="0">
              <a:solidFill>
                <a:schemeClr val="accent1">
                  <a:lumMod val="50000"/>
                </a:schemeClr>
              </a:solidFill>
            </a:endParaRPr>
          </a:p>
        </p:txBody>
      </p:sp>
      <p:sp>
        <p:nvSpPr>
          <p:cNvPr id="5" name="Content Placeholder 2"/>
          <p:cNvSpPr txBox="1">
            <a:spLocks/>
          </p:cNvSpPr>
          <p:nvPr/>
        </p:nvSpPr>
        <p:spPr>
          <a:xfrm>
            <a:off x="381000" y="1752600"/>
            <a:ext cx="83820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SzPct val="110000"/>
              <a:buNone/>
            </a:pPr>
            <a:r>
              <a:rPr lang="en-US" sz="2100" b="1" dirty="0" smtClean="0">
                <a:solidFill>
                  <a:schemeClr val="accent3">
                    <a:lumMod val="50000"/>
                  </a:schemeClr>
                </a:solidFill>
              </a:rPr>
              <a:t>Community healthcare needs as it relates to planning for the future include planning for the growing needs of the geriatric community. The Mayo Clinic specializes in geriatric medicine.</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Elder Care </a:t>
            </a:r>
            <a:endParaRPr lang="en-US" sz="2100" b="1" dirty="0">
              <a:solidFill>
                <a:schemeClr val="accent3">
                  <a:lumMod val="50000"/>
                </a:schemeClr>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800" y="3164002"/>
            <a:ext cx="2834568" cy="2239478"/>
          </a:xfrm>
          <a:prstGeom prst="rect">
            <a:avLst/>
          </a:prstGeom>
          <a:ln>
            <a:solidFill>
              <a:schemeClr val="tx2">
                <a:lumMod val="75000"/>
              </a:schemeClr>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1" y="3810000"/>
            <a:ext cx="2360950" cy="2360950"/>
          </a:xfrm>
          <a:prstGeom prst="rect">
            <a:avLst/>
          </a:prstGeom>
          <a:ln>
            <a:solidFill>
              <a:schemeClr val="tx2">
                <a:lumMod val="75000"/>
              </a:schemeClr>
            </a:solidFill>
          </a:ln>
        </p:spPr>
      </p:pic>
      <p:sp>
        <p:nvSpPr>
          <p:cNvPr id="7" name="TextBox 6"/>
          <p:cNvSpPr txBox="1"/>
          <p:nvPr/>
        </p:nvSpPr>
        <p:spPr>
          <a:xfrm>
            <a:off x="6675084" y="6136784"/>
            <a:ext cx="1968418" cy="276999"/>
          </a:xfrm>
          <a:prstGeom prst="rect">
            <a:avLst/>
          </a:prstGeom>
          <a:noFill/>
        </p:spPr>
        <p:txBody>
          <a:bodyPr wrap="square" rtlCol="0">
            <a:spAutoFit/>
          </a:bodyPr>
          <a:lstStyle/>
          <a:p>
            <a:pPr algn="ctr"/>
            <a:r>
              <a:rPr lang="en-US" sz="1200" i="1" dirty="0" smtClean="0"/>
              <a:t>A-1 Home Care, 2011</a:t>
            </a:r>
            <a:endParaRPr lang="en-US" sz="1200" i="1" dirty="0"/>
          </a:p>
        </p:txBody>
      </p:sp>
    </p:spTree>
    <p:extLst>
      <p:ext uri="{BB962C8B-B14F-4D97-AF65-F5344CB8AC3E}">
        <p14:creationId xmlns:p14="http://schemas.microsoft.com/office/powerpoint/2010/main" val="34815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Autofit/>
          </a:bodyPr>
          <a:lstStyle/>
          <a:p>
            <a:r>
              <a:rPr lang="en-US" sz="3800" b="1" dirty="0" smtClean="0">
                <a:solidFill>
                  <a:schemeClr val="accent1">
                    <a:lumMod val="50000"/>
                  </a:schemeClr>
                </a:solidFill>
              </a:rPr>
              <a:t>Evolution of U.S. Healthcare System</a:t>
            </a:r>
            <a:endParaRPr lang="en-US" sz="3800" b="1" dirty="0">
              <a:solidFill>
                <a:schemeClr val="accent1">
                  <a:lumMod val="50000"/>
                </a:schemeClr>
              </a:solidFill>
            </a:endParaRPr>
          </a:p>
        </p:txBody>
      </p:sp>
      <p:sp>
        <p:nvSpPr>
          <p:cNvPr id="5" name="Content Placeholder 2"/>
          <p:cNvSpPr txBox="1">
            <a:spLocks/>
          </p:cNvSpPr>
          <p:nvPr/>
        </p:nvSpPr>
        <p:spPr>
          <a:xfrm>
            <a:off x="381000" y="1752600"/>
            <a:ext cx="83820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SzPct val="110000"/>
              <a:buNone/>
            </a:pPr>
            <a:r>
              <a:rPr lang="en-US" sz="2100" b="1" dirty="0" smtClean="0">
                <a:solidFill>
                  <a:schemeClr val="accent3">
                    <a:lumMod val="50000"/>
                  </a:schemeClr>
                </a:solidFill>
              </a:rPr>
              <a:t>Prior to the modern-day medicine of the past few decades, healthcare in the United States consisted of home remedies and “magic” potions.</a:t>
            </a:r>
          </a:p>
          <a:p>
            <a:pPr marL="0" indent="0">
              <a:spcAft>
                <a:spcPts val="1200"/>
              </a:spcAft>
              <a:buSzPct val="110000"/>
              <a:buNone/>
            </a:pPr>
            <a:r>
              <a:rPr lang="en-US" sz="2100" b="1" dirty="0" smtClean="0">
                <a:solidFill>
                  <a:schemeClr val="accent3">
                    <a:lumMod val="50000"/>
                  </a:schemeClr>
                </a:solidFill>
              </a:rPr>
              <a:t>Since advances in medical technology over these decades, healthcare in America has evolved into a technological, scientific and medically advanced system of complex medical care.</a:t>
            </a:r>
          </a:p>
          <a:p>
            <a:pPr marL="0" indent="0">
              <a:spcAft>
                <a:spcPts val="1200"/>
              </a:spcAft>
              <a:buSzPct val="110000"/>
              <a:buNone/>
            </a:pPr>
            <a:r>
              <a:rPr lang="en-US" sz="2100" b="1" dirty="0" smtClean="0">
                <a:solidFill>
                  <a:schemeClr val="accent3">
                    <a:lumMod val="50000"/>
                  </a:schemeClr>
                </a:solidFill>
              </a:rPr>
              <a:t>Hospitals came on the scene in the late 1800s and started a chain of evolution effects in medicine that is now 21</a:t>
            </a:r>
            <a:r>
              <a:rPr lang="en-US" sz="2100" b="1" baseline="30000" dirty="0" smtClean="0">
                <a:solidFill>
                  <a:schemeClr val="accent3">
                    <a:lumMod val="50000"/>
                  </a:schemeClr>
                </a:solidFill>
              </a:rPr>
              <a:t>st</a:t>
            </a:r>
            <a:r>
              <a:rPr lang="en-US" sz="2100" b="1" dirty="0" smtClean="0">
                <a:solidFill>
                  <a:schemeClr val="accent3">
                    <a:lumMod val="50000"/>
                  </a:schemeClr>
                </a:solidFill>
              </a:rPr>
              <a:t> century medical technology.</a:t>
            </a:r>
          </a:p>
          <a:p>
            <a:pPr marL="0" indent="0">
              <a:spcAft>
                <a:spcPts val="1200"/>
              </a:spcAft>
              <a:buSzPct val="110000"/>
              <a:buNone/>
            </a:pPr>
            <a:r>
              <a:rPr lang="en-US" sz="2100" b="1" dirty="0" smtClean="0">
                <a:solidFill>
                  <a:schemeClr val="accent3">
                    <a:lumMod val="50000"/>
                  </a:schemeClr>
                </a:solidFill>
              </a:rPr>
              <a:t>The Mayo Clinic is a product of this evolution.</a:t>
            </a:r>
            <a:endParaRPr lang="en-US" sz="2100" b="1" dirty="0">
              <a:solidFill>
                <a:schemeClr val="accent3">
                  <a:lumMod val="50000"/>
                </a:schemeClr>
              </a:solidFill>
            </a:endParaRPr>
          </a:p>
        </p:txBody>
      </p:sp>
    </p:spTree>
    <p:extLst>
      <p:ext uri="{BB962C8B-B14F-4D97-AF65-F5344CB8AC3E}">
        <p14:creationId xmlns:p14="http://schemas.microsoft.com/office/powerpoint/2010/main" val="34815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Organizational Improvement</a:t>
            </a:r>
            <a:endParaRPr lang="en-US" sz="4000" b="1" dirty="0">
              <a:solidFill>
                <a:schemeClr val="accent1">
                  <a:lumMod val="50000"/>
                </a:schemeClr>
              </a:solidFill>
            </a:endParaRPr>
          </a:p>
        </p:txBody>
      </p:sp>
      <p:sp>
        <p:nvSpPr>
          <p:cNvPr id="5" name="Content Placeholder 2"/>
          <p:cNvSpPr txBox="1">
            <a:spLocks/>
          </p:cNvSpPr>
          <p:nvPr/>
        </p:nvSpPr>
        <p:spPr>
          <a:xfrm>
            <a:off x="381000" y="1752600"/>
            <a:ext cx="83820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SzPct val="110000"/>
              <a:buNone/>
            </a:pPr>
            <a:r>
              <a:rPr lang="en-US" sz="2100" b="1" dirty="0" smtClean="0">
                <a:solidFill>
                  <a:schemeClr val="accent3">
                    <a:lumMod val="50000"/>
                  </a:schemeClr>
                </a:solidFill>
              </a:rPr>
              <a:t>Organizational improvement within the Mayo Clinic helps shape its growth strategies and its future in healthcare.</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Solid financial performance</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Continuous evolution</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Plans for growth ad services programs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Innovative research and patient connections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Implementing new programs</a:t>
            </a:r>
            <a:endParaRPr lang="en-US" sz="2100" b="1" dirty="0" smtClean="0">
              <a:solidFill>
                <a:schemeClr val="accent3">
                  <a:lumMod val="50000"/>
                </a:schemeClr>
              </a:solidFill>
            </a:endParaRPr>
          </a:p>
        </p:txBody>
      </p:sp>
    </p:spTree>
    <p:extLst>
      <p:ext uri="{BB962C8B-B14F-4D97-AF65-F5344CB8AC3E}">
        <p14:creationId xmlns:p14="http://schemas.microsoft.com/office/powerpoint/2010/main" val="34815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Conclusion</a:t>
            </a:r>
            <a:endParaRPr lang="en-US" sz="4000" b="1" dirty="0">
              <a:solidFill>
                <a:schemeClr val="accent1">
                  <a:lumMod val="50000"/>
                </a:schemeClr>
              </a:solidFill>
            </a:endParaRPr>
          </a:p>
        </p:txBody>
      </p:sp>
      <p:sp>
        <p:nvSpPr>
          <p:cNvPr id="5" name="Content Placeholder 2"/>
          <p:cNvSpPr txBox="1">
            <a:spLocks/>
          </p:cNvSpPr>
          <p:nvPr/>
        </p:nvSpPr>
        <p:spPr>
          <a:xfrm>
            <a:off x="381000" y="1752600"/>
            <a:ext cx="83820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SzPct val="110000"/>
              <a:buNone/>
            </a:pPr>
            <a:r>
              <a:rPr lang="en-US" sz="2100" b="1" dirty="0" smtClean="0">
                <a:solidFill>
                  <a:schemeClr val="accent3">
                    <a:lumMod val="50000"/>
                  </a:schemeClr>
                </a:solidFill>
              </a:rPr>
              <a:t>The Mayo Clinic is a recognized leader in the field of modern medical technology, and this is world wide. </a:t>
            </a:r>
          </a:p>
          <a:p>
            <a:pPr marL="0" indent="0">
              <a:spcAft>
                <a:spcPts val="1200"/>
              </a:spcAft>
              <a:buSzPct val="110000"/>
              <a:buNone/>
            </a:pPr>
            <a:r>
              <a:rPr lang="en-US" sz="2100" b="1" dirty="0" smtClean="0">
                <a:solidFill>
                  <a:schemeClr val="accent3">
                    <a:lumMod val="50000"/>
                  </a:schemeClr>
                </a:solidFill>
              </a:rPr>
              <a:t>As seen in the Mayo Clinic history, earlier in this report, the teamwork of the more than 55,000 staff members of this great healthcare organization has proven to produce the most innovative and highly capable medical services in the industry.</a:t>
            </a:r>
            <a:endParaRPr lang="en-US" sz="2100" b="1" dirty="0">
              <a:solidFill>
                <a:schemeClr val="accent3">
                  <a:lumMod val="50000"/>
                </a:schemeClr>
              </a:solidFill>
            </a:endParaRPr>
          </a:p>
        </p:txBody>
      </p:sp>
    </p:spTree>
    <p:extLst>
      <p:ext uri="{BB962C8B-B14F-4D97-AF65-F5344CB8AC3E}">
        <p14:creationId xmlns:p14="http://schemas.microsoft.com/office/powerpoint/2010/main" val="2571191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References</a:t>
            </a:r>
            <a:endParaRPr lang="en-US" sz="4000" b="1" dirty="0">
              <a:solidFill>
                <a:schemeClr val="accent1">
                  <a:lumMod val="50000"/>
                </a:schemeClr>
              </a:solidFill>
            </a:endParaRPr>
          </a:p>
        </p:txBody>
      </p:sp>
      <p:sp>
        <p:nvSpPr>
          <p:cNvPr id="5" name="Content Placeholder 2"/>
          <p:cNvSpPr txBox="1">
            <a:spLocks/>
          </p:cNvSpPr>
          <p:nvPr/>
        </p:nvSpPr>
        <p:spPr>
          <a:xfrm>
            <a:off x="381000" y="1752600"/>
            <a:ext cx="83820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None/>
            </a:pPr>
            <a:r>
              <a:rPr lang="en-US" sz="1800" b="1" dirty="0" smtClean="0"/>
              <a:t>A-1 </a:t>
            </a:r>
            <a:r>
              <a:rPr lang="en-US" sz="1800" b="1" dirty="0"/>
              <a:t>Home Care (2011). </a:t>
            </a:r>
            <a:r>
              <a:rPr lang="en-US" sz="1800" b="1" i="1" dirty="0"/>
              <a:t>Orange County In-Home Care</a:t>
            </a:r>
            <a:r>
              <a:rPr lang="en-US" sz="1800" b="1" dirty="0"/>
              <a:t> [Images – Caregivers and Elderly Patients]. Retrieved from </a:t>
            </a:r>
            <a:r>
              <a:rPr lang="en-US" sz="1800" b="1" u="sng" dirty="0">
                <a:hlinkClick r:id="rId3"/>
              </a:rPr>
              <a:t>http://www.gardengroveinhomecare.com/elder-care.html</a:t>
            </a:r>
            <a:endParaRPr lang="en-US" sz="1800" b="1" dirty="0"/>
          </a:p>
          <a:p>
            <a:pPr marL="0" indent="0">
              <a:spcAft>
                <a:spcPts val="1200"/>
              </a:spcAft>
              <a:buNone/>
            </a:pPr>
            <a:r>
              <a:rPr lang="en-US" sz="1800" b="1" dirty="0" err="1"/>
              <a:t>Besdine</a:t>
            </a:r>
            <a:r>
              <a:rPr lang="en-US" sz="1800" b="1" dirty="0"/>
              <a:t>, R., </a:t>
            </a:r>
            <a:r>
              <a:rPr lang="en-US" sz="1800" b="1" dirty="0" err="1"/>
              <a:t>Boult</a:t>
            </a:r>
            <a:r>
              <a:rPr lang="en-US" sz="1800" b="1" dirty="0"/>
              <a:t>, C., </a:t>
            </a:r>
            <a:r>
              <a:rPr lang="en-US" sz="1800" b="1" dirty="0" err="1"/>
              <a:t>Brangman</a:t>
            </a:r>
            <a:r>
              <a:rPr lang="en-US" sz="1800" b="1" dirty="0"/>
              <a:t>, S., Coleman, E. A., Fried, L. P., </a:t>
            </a:r>
            <a:r>
              <a:rPr lang="en-US" sz="1800" b="1" dirty="0" err="1"/>
              <a:t>Gerety</a:t>
            </a:r>
            <a:r>
              <a:rPr lang="en-US" sz="1800" b="1" dirty="0"/>
              <a:t>, M., . . . </a:t>
            </a:r>
            <a:r>
              <a:rPr lang="en-US" sz="1800" b="1" dirty="0" err="1"/>
              <a:t>Warshaw</a:t>
            </a:r>
            <a:r>
              <a:rPr lang="en-US" sz="1800" b="1" dirty="0"/>
              <a:t>, G. (2005). Caring for older Americans: the future of geriatric medicine. </a:t>
            </a:r>
            <a:r>
              <a:rPr lang="en-US" sz="1800" b="1" i="1" dirty="0"/>
              <a:t>Journal of the American Geriatrics Society, 53</a:t>
            </a:r>
            <a:r>
              <a:rPr lang="en-US" sz="1800" b="1" dirty="0"/>
              <a:t>(6), S245-56.</a:t>
            </a:r>
          </a:p>
          <a:p>
            <a:pPr marL="0" indent="0">
              <a:spcAft>
                <a:spcPts val="1200"/>
              </a:spcAft>
              <a:buNone/>
            </a:pPr>
            <a:r>
              <a:rPr lang="en-US" sz="1800" b="1" i="1" dirty="0"/>
              <a:t>Geriatrics</a:t>
            </a:r>
            <a:r>
              <a:rPr lang="en-US" sz="1800" b="1" dirty="0"/>
              <a:t>. (2012-2013). Retrieved from Mayo Clinic Health System: http://mayoclinichealthsystem.org/locations/la-crosse/medical-services/geriatrics</a:t>
            </a:r>
          </a:p>
          <a:p>
            <a:pPr marL="0" indent="0">
              <a:spcAft>
                <a:spcPts val="1200"/>
              </a:spcAft>
              <a:buNone/>
            </a:pPr>
            <a:r>
              <a:rPr lang="en-US" sz="1800" b="1" dirty="0"/>
              <a:t>Geyser, B. (2010). </a:t>
            </a:r>
            <a:r>
              <a:rPr lang="en-US" sz="1800" b="1" i="1" dirty="0"/>
              <a:t>Mayo Clinic Launches Center for Social Media</a:t>
            </a:r>
            <a:r>
              <a:rPr lang="en-US" sz="1800" b="1" dirty="0"/>
              <a:t> [Image – Mayo Clinic Logo]. Retrieved from </a:t>
            </a:r>
            <a:r>
              <a:rPr lang="en-US" sz="1800" b="1" u="sng" dirty="0">
                <a:hlinkClick r:id="rId4"/>
              </a:rPr>
              <a:t>http://carenetworks.com/mayo-clinic-launches-center-for-social-media-video</a:t>
            </a:r>
            <a:r>
              <a:rPr lang="en-US" sz="1800" b="1" u="sng" dirty="0" smtClean="0">
                <a:hlinkClick r:id="rId4"/>
              </a:rPr>
              <a:t>/</a:t>
            </a:r>
            <a:endParaRPr lang="en-US" sz="1800" b="1" dirty="0" smtClean="0">
              <a:solidFill>
                <a:schemeClr val="accent3">
                  <a:lumMod val="50000"/>
                </a:schemeClr>
              </a:solidFill>
            </a:endParaRPr>
          </a:p>
        </p:txBody>
      </p:sp>
    </p:spTree>
    <p:extLst>
      <p:ext uri="{BB962C8B-B14F-4D97-AF65-F5344CB8AC3E}">
        <p14:creationId xmlns:p14="http://schemas.microsoft.com/office/powerpoint/2010/main" val="551809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References (</a:t>
            </a:r>
            <a:r>
              <a:rPr lang="en-US" sz="4000" b="1" i="1" dirty="0" smtClean="0">
                <a:solidFill>
                  <a:schemeClr val="accent1">
                    <a:lumMod val="50000"/>
                  </a:schemeClr>
                </a:solidFill>
              </a:rPr>
              <a:t>cont.</a:t>
            </a:r>
            <a:r>
              <a:rPr lang="en-US" sz="4000" b="1" dirty="0" smtClean="0">
                <a:solidFill>
                  <a:schemeClr val="accent1">
                    <a:lumMod val="50000"/>
                  </a:schemeClr>
                </a:solidFill>
              </a:rPr>
              <a:t>)</a:t>
            </a:r>
            <a:endParaRPr lang="en-US" sz="4000" b="1" dirty="0">
              <a:solidFill>
                <a:schemeClr val="accent1">
                  <a:lumMod val="50000"/>
                </a:schemeClr>
              </a:solidFill>
            </a:endParaRPr>
          </a:p>
        </p:txBody>
      </p:sp>
      <p:sp>
        <p:nvSpPr>
          <p:cNvPr id="5" name="Content Placeholder 2"/>
          <p:cNvSpPr txBox="1">
            <a:spLocks/>
          </p:cNvSpPr>
          <p:nvPr/>
        </p:nvSpPr>
        <p:spPr>
          <a:xfrm>
            <a:off x="381000" y="1752600"/>
            <a:ext cx="8382000" cy="4572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None/>
            </a:pPr>
            <a:r>
              <a:rPr lang="en-US" sz="1800" b="1" dirty="0" smtClean="0"/>
              <a:t>Krueger</a:t>
            </a:r>
            <a:r>
              <a:rPr lang="en-US" sz="1800" b="1" dirty="0"/>
              <a:t>, A. (2010, December 20). 6 Ways Technology Is Improving Healthcare. </a:t>
            </a:r>
            <a:r>
              <a:rPr lang="en-US" sz="1800" b="1" i="1" dirty="0"/>
              <a:t>Business Insider</a:t>
            </a:r>
            <a:r>
              <a:rPr lang="en-US" sz="1800" b="1" dirty="0"/>
              <a:t>. Retrieved from http://www.businessinsider.com/6-ways-technology-is-improving-healthcare-2010-12?op=1</a:t>
            </a:r>
          </a:p>
          <a:p>
            <a:pPr marL="0" indent="0">
              <a:spcAft>
                <a:spcPts val="1200"/>
              </a:spcAft>
              <a:buNone/>
            </a:pPr>
            <a:r>
              <a:rPr lang="en-US" sz="1800" b="1" i="1" dirty="0"/>
              <a:t>Mayo Clinic Facts</a:t>
            </a:r>
            <a:r>
              <a:rPr lang="en-US" sz="1800" b="1" dirty="0"/>
              <a:t>. (2013). Retrieved from The Mayo Clinic: http://www.mayoclinic.org/about/facts.html</a:t>
            </a:r>
          </a:p>
          <a:p>
            <a:pPr marL="0" indent="0">
              <a:spcAft>
                <a:spcPts val="1200"/>
              </a:spcAft>
              <a:buNone/>
            </a:pPr>
            <a:r>
              <a:rPr lang="en-US" sz="1800" b="1" i="1" dirty="0"/>
              <a:t>Mayo Clinic Mission and Values</a:t>
            </a:r>
            <a:r>
              <a:rPr lang="en-US" sz="1800" b="1" dirty="0"/>
              <a:t>. (2013). Retrieved from Mayo Clinic: http://www.mayoclinic.org/about/missionvalues.html</a:t>
            </a:r>
          </a:p>
          <a:p>
            <a:pPr marL="0" indent="0">
              <a:spcAft>
                <a:spcPts val="1200"/>
              </a:spcAft>
              <a:buNone/>
            </a:pPr>
            <a:r>
              <a:rPr lang="en-US" sz="1800" b="1" dirty="0" err="1"/>
              <a:t>Rathbun</a:t>
            </a:r>
            <a:r>
              <a:rPr lang="en-US" sz="1800" b="1" dirty="0"/>
              <a:t>, K. C. (2005). </a:t>
            </a:r>
            <a:r>
              <a:rPr lang="en-US" sz="1800" b="1" i="1" dirty="0"/>
              <a:t>Strategic Management of Health Care Organizations</a:t>
            </a:r>
            <a:r>
              <a:rPr lang="en-US" sz="1800" b="1" dirty="0"/>
              <a:t>. Retrieved from LSU MPA Program: http://biotech.law.lsu.edu/Courses/mpa/index.htm</a:t>
            </a:r>
          </a:p>
          <a:p>
            <a:pPr marL="0" indent="0">
              <a:spcAft>
                <a:spcPts val="1200"/>
              </a:spcAft>
              <a:buNone/>
            </a:pPr>
            <a:r>
              <a:rPr lang="en-US" sz="1800" b="1" i="1" dirty="0" smtClean="0"/>
              <a:t>Solid </a:t>
            </a:r>
            <a:r>
              <a:rPr lang="en-US" sz="1800" b="1" i="1" dirty="0"/>
              <a:t>2011 Performance Sets Mayo Clinic on Path to Redefine Future of Health Care</a:t>
            </a:r>
            <a:r>
              <a:rPr lang="en-US" sz="1800" b="1" dirty="0"/>
              <a:t>. (2013). Retrieved from Mayo Clinic: http://www.mayoclinic.org/news2012-rst/6721.html</a:t>
            </a:r>
          </a:p>
          <a:p>
            <a:pPr marL="0" indent="0">
              <a:spcAft>
                <a:spcPts val="1200"/>
              </a:spcAft>
              <a:buNone/>
            </a:pPr>
            <a:endParaRPr lang="en-US" sz="1800" b="1" dirty="0" smtClean="0">
              <a:solidFill>
                <a:schemeClr val="accent3">
                  <a:lumMod val="50000"/>
                </a:schemeClr>
              </a:solidFill>
            </a:endParaRPr>
          </a:p>
        </p:txBody>
      </p:sp>
    </p:spTree>
    <p:extLst>
      <p:ext uri="{BB962C8B-B14F-4D97-AF65-F5344CB8AC3E}">
        <p14:creationId xmlns:p14="http://schemas.microsoft.com/office/powerpoint/2010/main" val="2874342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solidFill>
                  <a:schemeClr val="accent1">
                    <a:lumMod val="50000"/>
                  </a:schemeClr>
                </a:solidFill>
              </a:rPr>
              <a:t>History of the Mayo Clinic</a:t>
            </a:r>
            <a:endParaRPr lang="en-US" sz="4200" b="1" dirty="0">
              <a:solidFill>
                <a:schemeClr val="accent1">
                  <a:lumMod val="50000"/>
                </a:schemeClr>
              </a:solidFill>
            </a:endParaRPr>
          </a:p>
        </p:txBody>
      </p:sp>
      <p:sp>
        <p:nvSpPr>
          <p:cNvPr id="3" name="Content Placeholder 2"/>
          <p:cNvSpPr>
            <a:spLocks noGrp="1"/>
          </p:cNvSpPr>
          <p:nvPr>
            <p:ph idx="1"/>
          </p:nvPr>
        </p:nvSpPr>
        <p:spPr>
          <a:xfrm>
            <a:off x="685800" y="2027237"/>
            <a:ext cx="7772400" cy="4525963"/>
          </a:xfrm>
        </p:spPr>
        <p:txBody>
          <a:bodyPr>
            <a:normAutofit/>
          </a:bodyPr>
          <a:lstStyle/>
          <a:p>
            <a:pPr marL="457200" indent="-457200">
              <a:spcAft>
                <a:spcPts val="1800"/>
              </a:spcAft>
              <a:buSzPct val="110000"/>
              <a:buFont typeface="Wingdings" pitchFamily="2" charset="2"/>
              <a:buChar char="v"/>
            </a:pPr>
            <a:r>
              <a:rPr lang="en-US" sz="2100" b="1" dirty="0" smtClean="0">
                <a:solidFill>
                  <a:schemeClr val="accent3">
                    <a:lumMod val="50000"/>
                  </a:schemeClr>
                </a:solidFill>
              </a:rPr>
              <a:t>Dr. William Worrall Mayo founded the Mayo Clinic.</a:t>
            </a:r>
          </a:p>
          <a:p>
            <a:pPr marL="457200" indent="-457200">
              <a:spcAft>
                <a:spcPts val="1800"/>
              </a:spcAft>
              <a:buSzPct val="110000"/>
              <a:buFont typeface="Wingdings" pitchFamily="2" charset="2"/>
              <a:buChar char="v"/>
            </a:pPr>
            <a:r>
              <a:rPr lang="en-US" sz="2100" b="1" dirty="0" smtClean="0">
                <a:solidFill>
                  <a:schemeClr val="accent3">
                    <a:lumMod val="50000"/>
                  </a:schemeClr>
                </a:solidFill>
              </a:rPr>
              <a:t>Dr. Mayo’s sons also joined the medical practice in the late 1800s.</a:t>
            </a:r>
          </a:p>
          <a:p>
            <a:pPr marL="457200" indent="-457200">
              <a:spcAft>
                <a:spcPts val="1800"/>
              </a:spcAft>
              <a:buSzPct val="110000"/>
              <a:buFont typeface="Wingdings" pitchFamily="2" charset="2"/>
              <a:buChar char="v"/>
            </a:pPr>
            <a:r>
              <a:rPr lang="en-US" sz="2100" b="1" dirty="0" smtClean="0">
                <a:solidFill>
                  <a:schemeClr val="accent3">
                    <a:lumMod val="50000"/>
                  </a:schemeClr>
                </a:solidFill>
              </a:rPr>
              <a:t>The world’s first private integrated medical practice, built on innovation.</a:t>
            </a:r>
          </a:p>
          <a:p>
            <a:pPr marL="457200" indent="-457200">
              <a:spcAft>
                <a:spcPts val="1800"/>
              </a:spcAft>
              <a:buSzPct val="110000"/>
              <a:buFont typeface="Wingdings" pitchFamily="2" charset="2"/>
              <a:buChar char="v"/>
            </a:pPr>
            <a:r>
              <a:rPr lang="en-US" sz="2100" b="1" dirty="0" smtClean="0">
                <a:solidFill>
                  <a:schemeClr val="accent3">
                    <a:lumMod val="50000"/>
                  </a:schemeClr>
                </a:solidFill>
              </a:rPr>
              <a:t>Taught doctors and students from around the world</a:t>
            </a:r>
            <a:endParaRPr lang="en-US" sz="2100" b="1" dirty="0">
              <a:solidFill>
                <a:schemeClr val="accent3">
                  <a:lumMod val="50000"/>
                </a:schemeClr>
              </a:solidFill>
            </a:endParaRPr>
          </a:p>
        </p:txBody>
      </p:sp>
    </p:spTree>
    <p:extLst>
      <p:ext uri="{BB962C8B-B14F-4D97-AF65-F5344CB8AC3E}">
        <p14:creationId xmlns:p14="http://schemas.microsoft.com/office/powerpoint/2010/main" val="405235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solidFill>
                  <a:schemeClr val="accent1">
                    <a:lumMod val="50000"/>
                  </a:schemeClr>
                </a:solidFill>
              </a:rPr>
              <a:t>Mayo Clinic </a:t>
            </a:r>
            <a:r>
              <a:rPr lang="en-US" sz="4200" b="1" dirty="0" smtClean="0">
                <a:solidFill>
                  <a:schemeClr val="accent1">
                    <a:lumMod val="50000"/>
                  </a:schemeClr>
                </a:solidFill>
              </a:rPr>
              <a:t>Governance</a:t>
            </a:r>
            <a:endParaRPr lang="en-US" sz="4200" b="1" dirty="0">
              <a:solidFill>
                <a:schemeClr val="accent1">
                  <a:lumMod val="50000"/>
                </a:schemeClr>
              </a:solidFill>
            </a:endParaRPr>
          </a:p>
        </p:txBody>
      </p:sp>
      <p:sp>
        <p:nvSpPr>
          <p:cNvPr id="3" name="Content Placeholder 2"/>
          <p:cNvSpPr>
            <a:spLocks noGrp="1"/>
          </p:cNvSpPr>
          <p:nvPr>
            <p:ph idx="1"/>
          </p:nvPr>
        </p:nvSpPr>
        <p:spPr>
          <a:xfrm>
            <a:off x="1247931" y="2057400"/>
            <a:ext cx="7924800" cy="4525963"/>
          </a:xfrm>
        </p:spPr>
        <p:txBody>
          <a:bodyPr>
            <a:normAutofit/>
          </a:bodyPr>
          <a:lstStyle/>
          <a:p>
            <a:pPr marL="457200" indent="-457200">
              <a:spcAft>
                <a:spcPts val="1200"/>
              </a:spcAft>
              <a:buSzPct val="110000"/>
              <a:buFont typeface="Wingdings" pitchFamily="2" charset="2"/>
              <a:buChar char="v"/>
            </a:pPr>
            <a:r>
              <a:rPr lang="en-US" b="1" dirty="0" smtClean="0">
                <a:solidFill>
                  <a:schemeClr val="accent3">
                    <a:lumMod val="50000"/>
                  </a:schemeClr>
                </a:solidFill>
              </a:rPr>
              <a:t>Highest quality healthcare</a:t>
            </a:r>
            <a:br>
              <a:rPr lang="en-US" b="1" dirty="0" smtClean="0">
                <a:solidFill>
                  <a:schemeClr val="accent3">
                    <a:lumMod val="50000"/>
                  </a:schemeClr>
                </a:solidFill>
              </a:rPr>
            </a:br>
            <a:endParaRPr lang="en-US" b="1" dirty="0" smtClean="0">
              <a:solidFill>
                <a:schemeClr val="accent3">
                  <a:lumMod val="50000"/>
                </a:schemeClr>
              </a:solidFill>
            </a:endParaRPr>
          </a:p>
          <a:p>
            <a:pPr marL="457200" indent="-457200">
              <a:spcAft>
                <a:spcPts val="1200"/>
              </a:spcAft>
              <a:buSzPct val="110000"/>
              <a:buFont typeface="Wingdings" pitchFamily="2" charset="2"/>
              <a:buChar char="v"/>
            </a:pPr>
            <a:r>
              <a:rPr lang="en-US" b="1" dirty="0" smtClean="0">
                <a:solidFill>
                  <a:schemeClr val="accent3">
                    <a:lumMod val="50000"/>
                  </a:schemeClr>
                </a:solidFill>
              </a:rPr>
              <a:t>Patient-centered care</a:t>
            </a:r>
            <a:br>
              <a:rPr lang="en-US" b="1" dirty="0" smtClean="0">
                <a:solidFill>
                  <a:schemeClr val="accent3">
                    <a:lumMod val="50000"/>
                  </a:schemeClr>
                </a:solidFill>
              </a:rPr>
            </a:br>
            <a:endParaRPr lang="en-US" b="1" dirty="0" smtClean="0">
              <a:solidFill>
                <a:schemeClr val="accent3">
                  <a:lumMod val="50000"/>
                </a:schemeClr>
              </a:solidFill>
            </a:endParaRPr>
          </a:p>
          <a:p>
            <a:pPr marL="457200" indent="-457200">
              <a:spcAft>
                <a:spcPts val="1200"/>
              </a:spcAft>
              <a:buSzPct val="110000"/>
              <a:buFont typeface="Wingdings" pitchFamily="2" charset="2"/>
              <a:buChar char="v"/>
            </a:pPr>
            <a:r>
              <a:rPr lang="en-US" b="1" dirty="0" smtClean="0">
                <a:solidFill>
                  <a:schemeClr val="accent3">
                    <a:lumMod val="50000"/>
                  </a:schemeClr>
                </a:solidFill>
              </a:rPr>
              <a:t>Organizational priorities</a:t>
            </a:r>
            <a:endParaRPr lang="en-US" b="1" dirty="0">
              <a:solidFill>
                <a:schemeClr val="accent3">
                  <a:lumMod val="50000"/>
                </a:schemeClr>
              </a:solidFill>
            </a:endParaRPr>
          </a:p>
        </p:txBody>
      </p:sp>
    </p:spTree>
    <p:extLst>
      <p:ext uri="{BB962C8B-B14F-4D97-AF65-F5344CB8AC3E}">
        <p14:creationId xmlns:p14="http://schemas.microsoft.com/office/powerpoint/2010/main" val="168516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solidFill>
                  <a:schemeClr val="accent1">
                    <a:lumMod val="50000"/>
                  </a:schemeClr>
                </a:solidFill>
              </a:rPr>
              <a:t>Impact of Healthcare Systems</a:t>
            </a:r>
            <a:endParaRPr lang="en-US" sz="4200" b="1" dirty="0">
              <a:solidFill>
                <a:schemeClr val="accent1">
                  <a:lumMod val="50000"/>
                </a:schemeClr>
              </a:solidFill>
            </a:endParaRPr>
          </a:p>
        </p:txBody>
      </p:sp>
      <p:sp>
        <p:nvSpPr>
          <p:cNvPr id="3" name="Content Placeholder 2"/>
          <p:cNvSpPr>
            <a:spLocks noGrp="1"/>
          </p:cNvSpPr>
          <p:nvPr>
            <p:ph idx="1"/>
          </p:nvPr>
        </p:nvSpPr>
        <p:spPr>
          <a:xfrm>
            <a:off x="838200" y="1798637"/>
            <a:ext cx="7924800" cy="4525963"/>
          </a:xfrm>
        </p:spPr>
        <p:txBody>
          <a:bodyPr>
            <a:normAutofit/>
          </a:bodyPr>
          <a:lstStyle/>
          <a:p>
            <a:pPr marL="457200" indent="-457200">
              <a:spcAft>
                <a:spcPts val="1200"/>
              </a:spcAft>
              <a:buSzPct val="110000"/>
              <a:buFont typeface="Wingdings" pitchFamily="2" charset="2"/>
              <a:buChar char="v"/>
            </a:pPr>
            <a:r>
              <a:rPr lang="en-US" sz="2100" b="1" dirty="0" smtClean="0">
                <a:solidFill>
                  <a:schemeClr val="accent3">
                    <a:lumMod val="50000"/>
                  </a:schemeClr>
                </a:solidFill>
              </a:rPr>
              <a:t>Healthcare organization description</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Analysis of Interrelationships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Technology and healthcare delivery</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External and internal factors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Positive and negative impacts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Future healthcare needs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Evolution of the U.S. healthcare system</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Organizational improvement recommendations</a:t>
            </a:r>
            <a:endParaRPr lang="en-US" sz="2100" b="1" dirty="0">
              <a:solidFill>
                <a:schemeClr val="accent3">
                  <a:lumMod val="50000"/>
                </a:schemeClr>
              </a:solidFill>
            </a:endParaRPr>
          </a:p>
        </p:txBody>
      </p:sp>
    </p:spTree>
    <p:extLst>
      <p:ext uri="{BB962C8B-B14F-4D97-AF65-F5344CB8AC3E}">
        <p14:creationId xmlns:p14="http://schemas.microsoft.com/office/powerpoint/2010/main" val="3372488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610600" cy="1111664"/>
          </a:xfrm>
        </p:spPr>
        <p:txBody>
          <a:bodyPr>
            <a:normAutofit fontScale="90000"/>
          </a:bodyPr>
          <a:lstStyle/>
          <a:p>
            <a:r>
              <a:rPr lang="en-US" sz="4200" b="1" dirty="0">
                <a:solidFill>
                  <a:schemeClr val="accent1">
                    <a:lumMod val="50000"/>
                  </a:schemeClr>
                </a:solidFill>
              </a:rPr>
              <a:t>Healthcare </a:t>
            </a:r>
            <a:r>
              <a:rPr lang="en-US" sz="4300" b="1" dirty="0" smtClean="0">
                <a:solidFill>
                  <a:schemeClr val="accent1">
                    <a:lumMod val="50000"/>
                  </a:schemeClr>
                </a:solidFill>
              </a:rPr>
              <a:t>Organization</a:t>
            </a:r>
            <a:r>
              <a:rPr lang="en-US" sz="4200" b="1" dirty="0" smtClean="0">
                <a:solidFill>
                  <a:schemeClr val="accent1">
                    <a:lumMod val="50000"/>
                  </a:schemeClr>
                </a:solidFill>
              </a:rPr>
              <a:t> Description</a:t>
            </a:r>
            <a:endParaRPr lang="en-US" sz="4200" b="1" dirty="0">
              <a:solidFill>
                <a:schemeClr val="accent1">
                  <a:lumMod val="50000"/>
                </a:schemeClr>
              </a:solidFill>
            </a:endParaRPr>
          </a:p>
        </p:txBody>
      </p:sp>
      <p:sp>
        <p:nvSpPr>
          <p:cNvPr id="4" name="Content Placeholder 2"/>
          <p:cNvSpPr txBox="1">
            <a:spLocks/>
          </p:cNvSpPr>
          <p:nvPr/>
        </p:nvSpPr>
        <p:spPr>
          <a:xfrm>
            <a:off x="381000" y="1752600"/>
            <a:ext cx="83820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SzPct val="110000"/>
              <a:buNone/>
            </a:pPr>
            <a:r>
              <a:rPr lang="en-US" sz="2100" b="1" u="sng" dirty="0">
                <a:solidFill>
                  <a:schemeClr val="accent1">
                    <a:lumMod val="75000"/>
                  </a:schemeClr>
                </a:solidFill>
              </a:rPr>
              <a:t>The Mayo Clinic </a:t>
            </a:r>
            <a:r>
              <a:rPr lang="en-US" sz="2100" b="1" dirty="0">
                <a:solidFill>
                  <a:schemeClr val="accent3">
                    <a:lumMod val="50000"/>
                  </a:schemeClr>
                </a:solidFill>
              </a:rPr>
              <a:t>is the chosen healthcare organization for analysis in this report. A description follows: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Location – Arizona, Florida, Minnesota, Wisconsin, Iowa</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Reach – Worldwide</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Services – Specialized patient care and medical research</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3134" y="4447300"/>
            <a:ext cx="1520536" cy="1689484"/>
          </a:xfrm>
          <a:prstGeom prst="rect">
            <a:avLst/>
          </a:prstGeom>
        </p:spPr>
      </p:pic>
      <p:sp>
        <p:nvSpPr>
          <p:cNvPr id="8" name="TextBox 7"/>
          <p:cNvSpPr txBox="1"/>
          <p:nvPr/>
        </p:nvSpPr>
        <p:spPr>
          <a:xfrm>
            <a:off x="7043302" y="6136784"/>
            <a:ext cx="1600200" cy="276999"/>
          </a:xfrm>
          <a:prstGeom prst="rect">
            <a:avLst/>
          </a:prstGeom>
          <a:noFill/>
        </p:spPr>
        <p:txBody>
          <a:bodyPr wrap="square" rtlCol="0">
            <a:spAutoFit/>
          </a:bodyPr>
          <a:lstStyle/>
          <a:p>
            <a:pPr algn="ctr"/>
            <a:r>
              <a:rPr lang="en-US" sz="1200" i="1" dirty="0" smtClean="0"/>
              <a:t>Geyser, 2010</a:t>
            </a:r>
            <a:endParaRPr lang="en-US" sz="1200" i="1" dirty="0"/>
          </a:p>
        </p:txBody>
      </p:sp>
    </p:spTree>
    <p:extLst>
      <p:ext uri="{BB962C8B-B14F-4D97-AF65-F5344CB8AC3E}">
        <p14:creationId xmlns:p14="http://schemas.microsoft.com/office/powerpoint/2010/main" val="4052973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610600" cy="1111664"/>
          </a:xfrm>
        </p:spPr>
        <p:txBody>
          <a:bodyPr>
            <a:normAutofit/>
          </a:bodyPr>
          <a:lstStyle/>
          <a:p>
            <a:r>
              <a:rPr lang="en-US" sz="4200" b="1" dirty="0" smtClean="0">
                <a:solidFill>
                  <a:schemeClr val="accent1">
                    <a:lumMod val="50000"/>
                  </a:schemeClr>
                </a:solidFill>
              </a:rPr>
              <a:t>Analysis of Interrelationships</a:t>
            </a:r>
            <a:endParaRPr lang="en-US" sz="4200" b="1" dirty="0">
              <a:solidFill>
                <a:schemeClr val="accent1">
                  <a:lumMod val="50000"/>
                </a:schemeClr>
              </a:solidFill>
            </a:endParaRPr>
          </a:p>
        </p:txBody>
      </p:sp>
      <p:sp>
        <p:nvSpPr>
          <p:cNvPr id="9" name="Content Placeholder 2"/>
          <p:cNvSpPr>
            <a:spLocks noGrp="1"/>
          </p:cNvSpPr>
          <p:nvPr>
            <p:ph idx="1"/>
          </p:nvPr>
        </p:nvSpPr>
        <p:spPr>
          <a:xfrm>
            <a:off x="838200" y="1981200"/>
            <a:ext cx="7924800" cy="4525963"/>
          </a:xfrm>
        </p:spPr>
        <p:txBody>
          <a:bodyPr>
            <a:normAutofit/>
          </a:bodyPr>
          <a:lstStyle/>
          <a:p>
            <a:pPr marL="0" indent="0">
              <a:spcAft>
                <a:spcPts val="1200"/>
              </a:spcAft>
              <a:buSzPct val="110000"/>
              <a:buNone/>
            </a:pPr>
            <a:r>
              <a:rPr lang="en-US" sz="2100" b="1" dirty="0" smtClean="0">
                <a:solidFill>
                  <a:schemeClr val="accent3">
                    <a:lumMod val="50000"/>
                  </a:schemeClr>
                </a:solidFill>
              </a:rPr>
              <a:t>The Mayo Clinic</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Physician-patient</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Group practice</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Hospital practice</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Clinic practice</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Mandatory </a:t>
            </a:r>
            <a:r>
              <a:rPr lang="en-US" sz="2100" b="1" dirty="0" smtClean="0">
                <a:solidFill>
                  <a:schemeClr val="accent3">
                    <a:lumMod val="50000"/>
                  </a:schemeClr>
                </a:solidFill>
              </a:rPr>
              <a:t>consultants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Stakeholders</a:t>
            </a:r>
            <a:endParaRPr lang="en-US" sz="2100" b="1" dirty="0" smtClean="0">
              <a:solidFill>
                <a:schemeClr val="accent3">
                  <a:lumMod val="50000"/>
                </a:schemeClr>
              </a:solidFill>
            </a:endParaRPr>
          </a:p>
        </p:txBody>
      </p:sp>
      <p:grpSp>
        <p:nvGrpSpPr>
          <p:cNvPr id="12" name="Group 11"/>
          <p:cNvGrpSpPr/>
          <p:nvPr/>
        </p:nvGrpSpPr>
        <p:grpSpPr>
          <a:xfrm>
            <a:off x="5410200" y="2241916"/>
            <a:ext cx="3162300" cy="2695575"/>
            <a:chOff x="5410200" y="3118216"/>
            <a:chExt cx="3162300" cy="2695575"/>
          </a:xfrm>
        </p:grpSpPr>
        <p:sp>
          <p:nvSpPr>
            <p:cNvPr id="3" name="Oval 2"/>
            <p:cNvSpPr/>
            <p:nvPr/>
          </p:nvSpPr>
          <p:spPr>
            <a:xfrm>
              <a:off x="6073620" y="3118216"/>
              <a:ext cx="1769119" cy="1910983"/>
            </a:xfrm>
            <a:prstGeom prst="ellipse">
              <a:avLst/>
            </a:prstGeom>
            <a:solidFill>
              <a:srgbClr val="00B0F0">
                <a:alpha val="62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714925" y="3902808"/>
              <a:ext cx="1769119" cy="1910983"/>
            </a:xfrm>
            <a:prstGeom prst="ellipse">
              <a:avLst/>
            </a:prstGeom>
            <a:solidFill>
              <a:srgbClr val="00B050">
                <a:alpha val="75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Oval 5"/>
            <p:cNvSpPr/>
            <p:nvPr/>
          </p:nvSpPr>
          <p:spPr>
            <a:xfrm>
              <a:off x="5410200" y="3846209"/>
              <a:ext cx="1769119" cy="1910983"/>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261588" y="3436713"/>
              <a:ext cx="1415295" cy="404306"/>
            </a:xfrm>
            <a:prstGeom prst="rect">
              <a:avLst/>
            </a:prstGeom>
            <a:noFill/>
          </p:spPr>
          <p:txBody>
            <a:bodyPr wrap="square" rtlCol="0">
              <a:spAutoFit/>
            </a:bodyPr>
            <a:lstStyle/>
            <a:p>
              <a:pPr algn="ctr"/>
              <a:r>
                <a:rPr lang="en-US" sz="1600" dirty="0" smtClean="0"/>
                <a:t>Physician</a:t>
              </a:r>
              <a:endParaRPr lang="en-US" sz="1600" dirty="0"/>
            </a:p>
          </p:txBody>
        </p:sp>
        <p:sp>
          <p:nvSpPr>
            <p:cNvPr id="10" name="TextBox 9"/>
            <p:cNvSpPr txBox="1"/>
            <p:nvPr/>
          </p:nvSpPr>
          <p:spPr>
            <a:xfrm>
              <a:off x="5421257" y="4906670"/>
              <a:ext cx="1415295" cy="404306"/>
            </a:xfrm>
            <a:prstGeom prst="rect">
              <a:avLst/>
            </a:prstGeom>
            <a:noFill/>
          </p:spPr>
          <p:txBody>
            <a:bodyPr wrap="square" rtlCol="0">
              <a:spAutoFit/>
            </a:bodyPr>
            <a:lstStyle/>
            <a:p>
              <a:pPr algn="ctr"/>
              <a:r>
                <a:rPr lang="en-US" sz="1600" dirty="0" smtClean="0"/>
                <a:t>Patient</a:t>
              </a:r>
              <a:endParaRPr lang="en-US" sz="1600" dirty="0"/>
            </a:p>
          </p:txBody>
        </p:sp>
        <p:sp>
          <p:nvSpPr>
            <p:cNvPr id="11" name="TextBox 10"/>
            <p:cNvSpPr txBox="1"/>
            <p:nvPr/>
          </p:nvSpPr>
          <p:spPr>
            <a:xfrm>
              <a:off x="7157205" y="4909717"/>
              <a:ext cx="1415295" cy="489211"/>
            </a:xfrm>
            <a:prstGeom prst="rect">
              <a:avLst/>
            </a:prstGeom>
            <a:noFill/>
          </p:spPr>
          <p:txBody>
            <a:bodyPr wrap="square" rtlCol="0">
              <a:spAutoFit/>
            </a:bodyPr>
            <a:lstStyle/>
            <a:p>
              <a:pPr algn="ctr"/>
              <a:r>
                <a:rPr lang="en-US" sz="1600" dirty="0" smtClean="0"/>
                <a:t>Hospital</a:t>
              </a:r>
              <a:endParaRPr lang="en-US" sz="1600" dirty="0"/>
            </a:p>
          </p:txBody>
        </p:sp>
      </p:grpSp>
    </p:spTree>
    <p:extLst>
      <p:ext uri="{BB962C8B-B14F-4D97-AF65-F5344CB8AC3E}">
        <p14:creationId xmlns:p14="http://schemas.microsoft.com/office/powerpoint/2010/main" val="4278690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Technology &amp; Healthcare Delivery</a:t>
            </a:r>
            <a:endParaRPr lang="en-US" sz="4000" b="1" dirty="0">
              <a:solidFill>
                <a:schemeClr val="accent1">
                  <a:lumMod val="50000"/>
                </a:schemeClr>
              </a:solidFill>
            </a:endParaRPr>
          </a:p>
        </p:txBody>
      </p:sp>
      <p:sp>
        <p:nvSpPr>
          <p:cNvPr id="5" name="Content Placeholder 2"/>
          <p:cNvSpPr>
            <a:spLocks noGrp="1"/>
          </p:cNvSpPr>
          <p:nvPr>
            <p:ph idx="1"/>
          </p:nvPr>
        </p:nvSpPr>
        <p:spPr>
          <a:xfrm>
            <a:off x="838200" y="1798637"/>
            <a:ext cx="7924800" cy="4525963"/>
          </a:xfrm>
        </p:spPr>
        <p:txBody>
          <a:bodyPr>
            <a:normAutofit/>
          </a:bodyPr>
          <a:lstStyle/>
          <a:p>
            <a:pPr marL="457200" indent="-457200">
              <a:spcAft>
                <a:spcPts val="1200"/>
              </a:spcAft>
              <a:buSzPct val="110000"/>
              <a:buFont typeface="Wingdings" pitchFamily="2" charset="2"/>
              <a:buChar char="v"/>
            </a:pPr>
            <a:r>
              <a:rPr lang="en-US" sz="2100" b="1" dirty="0" smtClean="0">
                <a:solidFill>
                  <a:schemeClr val="accent3">
                    <a:lumMod val="50000"/>
                  </a:schemeClr>
                </a:solidFill>
              </a:rPr>
              <a:t>The Internet is a medical information source</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Healthcare facilities interact with patients via social media</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Enhanced treatment and less suffering</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Improved care and increased efficiency</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Doctors are more effective</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Online databases predict medial trends</a:t>
            </a:r>
            <a:endParaRPr lang="en-US" sz="2100" b="1" dirty="0" smtClean="0">
              <a:solidFill>
                <a:schemeClr val="accent3">
                  <a:lumMod val="50000"/>
                </a:schemeClr>
              </a:solidFill>
            </a:endParaRPr>
          </a:p>
        </p:txBody>
      </p:sp>
    </p:spTree>
    <p:extLst>
      <p:ext uri="{BB962C8B-B14F-4D97-AF65-F5344CB8AC3E}">
        <p14:creationId xmlns:p14="http://schemas.microsoft.com/office/powerpoint/2010/main" val="2255289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External &amp; Internal Factors</a:t>
            </a:r>
            <a:endParaRPr lang="en-US" sz="4000" b="1" dirty="0">
              <a:solidFill>
                <a:schemeClr val="accent1">
                  <a:lumMod val="50000"/>
                </a:schemeClr>
              </a:solidFill>
            </a:endParaRPr>
          </a:p>
        </p:txBody>
      </p:sp>
      <p:sp>
        <p:nvSpPr>
          <p:cNvPr id="5" name="Content Placeholder 2"/>
          <p:cNvSpPr txBox="1">
            <a:spLocks/>
          </p:cNvSpPr>
          <p:nvPr/>
        </p:nvSpPr>
        <p:spPr>
          <a:xfrm>
            <a:off x="381000" y="1752600"/>
            <a:ext cx="83820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SzPct val="110000"/>
              <a:buNone/>
            </a:pPr>
            <a:r>
              <a:rPr lang="en-US" sz="2100" b="1" dirty="0" smtClean="0">
                <a:solidFill>
                  <a:schemeClr val="accent3">
                    <a:lumMod val="50000"/>
                  </a:schemeClr>
                </a:solidFill>
              </a:rPr>
              <a:t>Healthcare delivery is directly impacted by various external and internal factors such as:</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The environment within the healthcare organization</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Financial status of the organization</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Beliefs and values of organization staff and patients</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Policy and regulatory compliance</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Organizational culture</a:t>
            </a:r>
            <a:endParaRPr lang="en-US" sz="2100" b="1" dirty="0" smtClean="0">
              <a:solidFill>
                <a:schemeClr val="accent3">
                  <a:lumMod val="50000"/>
                </a:schemeClr>
              </a:solidFill>
            </a:endParaRPr>
          </a:p>
        </p:txBody>
      </p:sp>
    </p:spTree>
    <p:extLst>
      <p:ext uri="{BB962C8B-B14F-4D97-AF65-F5344CB8AC3E}">
        <p14:creationId xmlns:p14="http://schemas.microsoft.com/office/powerpoint/2010/main" val="34815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sz="4000" b="1" dirty="0" smtClean="0">
                <a:solidFill>
                  <a:schemeClr val="accent1">
                    <a:lumMod val="50000"/>
                  </a:schemeClr>
                </a:solidFill>
              </a:rPr>
              <a:t>Positive &amp; Negative Impacts</a:t>
            </a:r>
            <a:endParaRPr lang="en-US" sz="4000" b="1" dirty="0">
              <a:solidFill>
                <a:schemeClr val="accent1">
                  <a:lumMod val="50000"/>
                </a:schemeClr>
              </a:solidFill>
            </a:endParaRPr>
          </a:p>
        </p:txBody>
      </p:sp>
      <p:sp>
        <p:nvSpPr>
          <p:cNvPr id="5" name="Content Placeholder 2"/>
          <p:cNvSpPr txBox="1">
            <a:spLocks/>
          </p:cNvSpPr>
          <p:nvPr/>
        </p:nvSpPr>
        <p:spPr>
          <a:xfrm>
            <a:off x="381000" y="1981200"/>
            <a:ext cx="8382000" cy="434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spcAft>
                <a:spcPts val="1200"/>
              </a:spcAft>
              <a:buSzPct val="110000"/>
              <a:buNone/>
            </a:pPr>
            <a:r>
              <a:rPr lang="en-US" sz="2100" b="1" dirty="0" smtClean="0">
                <a:solidFill>
                  <a:schemeClr val="accent3">
                    <a:lumMod val="50000"/>
                  </a:schemeClr>
                </a:solidFill>
              </a:rPr>
              <a:t>Positive and negative impacts of healthcare systems on an organization’s capacity to deliver quality care include:</a:t>
            </a:r>
            <a:endParaRPr lang="en-US" sz="2100" b="1" dirty="0" smtClean="0">
              <a:solidFill>
                <a:schemeClr val="accent3">
                  <a:lumMod val="50000"/>
                </a:schemeClr>
              </a:solidFill>
            </a:endParaRPr>
          </a:p>
          <a:p>
            <a:pPr marL="457200" indent="-457200">
              <a:spcAft>
                <a:spcPts val="1200"/>
              </a:spcAft>
              <a:buSzPct val="110000"/>
              <a:buFont typeface="Wingdings" pitchFamily="2" charset="2"/>
              <a:buChar char="v"/>
            </a:pPr>
            <a:r>
              <a:rPr lang="en-US" sz="2100" b="1" dirty="0" smtClean="0">
                <a:solidFill>
                  <a:schemeClr val="accent3">
                    <a:lumMod val="50000"/>
                  </a:schemeClr>
                </a:solidFill>
              </a:rPr>
              <a:t>Positive Impacts – teamwork, communication, innovation</a:t>
            </a:r>
          </a:p>
          <a:p>
            <a:pPr marL="457200" indent="-457200">
              <a:spcAft>
                <a:spcPts val="1200"/>
              </a:spcAft>
              <a:buSzPct val="110000"/>
              <a:buFont typeface="Wingdings" pitchFamily="2" charset="2"/>
              <a:buChar char="v"/>
            </a:pPr>
            <a:r>
              <a:rPr lang="en-US" sz="2100" b="1" dirty="0" smtClean="0">
                <a:solidFill>
                  <a:schemeClr val="accent3">
                    <a:lumMod val="50000"/>
                  </a:schemeClr>
                </a:solidFill>
              </a:rPr>
              <a:t>Negative Impacts – ethical issues, recession</a:t>
            </a:r>
          </a:p>
          <a:p>
            <a:pPr marL="0" indent="0">
              <a:spcAft>
                <a:spcPts val="1200"/>
              </a:spcAft>
              <a:buSzPct val="110000"/>
              <a:buNone/>
            </a:pPr>
            <a:endParaRPr lang="en-US" sz="2100" b="1" dirty="0" smtClean="0">
              <a:solidFill>
                <a:schemeClr val="accent3">
                  <a:lumMod val="50000"/>
                </a:schemeClr>
              </a:solidFill>
            </a:endParaRPr>
          </a:p>
        </p:txBody>
      </p:sp>
      <p:sp>
        <p:nvSpPr>
          <p:cNvPr id="3" name="Plus 2"/>
          <p:cNvSpPr/>
          <p:nvPr/>
        </p:nvSpPr>
        <p:spPr>
          <a:xfrm>
            <a:off x="3048000" y="4422100"/>
            <a:ext cx="1524000" cy="1371600"/>
          </a:xfrm>
          <a:prstGeom prst="mathPl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inus 5"/>
          <p:cNvSpPr/>
          <p:nvPr/>
        </p:nvSpPr>
        <p:spPr>
          <a:xfrm>
            <a:off x="5009838" y="4650700"/>
            <a:ext cx="1162362" cy="800100"/>
          </a:xfrm>
          <a:prstGeom prst="mathMin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48158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226</TotalTime>
  <Words>2042</Words>
  <Application>Microsoft Office PowerPoint</Application>
  <PresentationFormat>On-screen Show (4:3)</PresentationFormat>
  <Paragraphs>189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Decatur</vt:lpstr>
      <vt:lpstr>The Mayo Clinic</vt:lpstr>
      <vt:lpstr>History of the Mayo Clinic</vt:lpstr>
      <vt:lpstr>Mayo Clinic Governance</vt:lpstr>
      <vt:lpstr>Impact of Healthcare Systems</vt:lpstr>
      <vt:lpstr>Healthcare Organization Description</vt:lpstr>
      <vt:lpstr>Analysis of Interrelationships</vt:lpstr>
      <vt:lpstr>Technology &amp; Healthcare Delivery</vt:lpstr>
      <vt:lpstr>External &amp; Internal Factors</vt:lpstr>
      <vt:lpstr>Positive &amp; Negative Impacts</vt:lpstr>
      <vt:lpstr>Future Healthcare Needs</vt:lpstr>
      <vt:lpstr>Evolution of U.S. Healthcare System</vt:lpstr>
      <vt:lpstr>Organizational Improvement</vt:lpstr>
      <vt:lpstr>Conclusion</vt:lpstr>
      <vt:lpstr>References</vt:lpstr>
      <vt:lpstr>References (cont.)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Mayo Clinic</dc:title>
  <dc:creator>Malone</dc:creator>
  <cp:lastModifiedBy>Malone</cp:lastModifiedBy>
  <cp:revision>58</cp:revision>
  <dcterms:created xsi:type="dcterms:W3CDTF">2013-01-17T22:05:53Z</dcterms:created>
  <dcterms:modified xsi:type="dcterms:W3CDTF">2013-01-18T04:19:43Z</dcterms:modified>
</cp:coreProperties>
</file>