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6" r:id="rId2"/>
    <p:sldId id="308" r:id="rId3"/>
    <p:sldId id="267" r:id="rId4"/>
    <p:sldId id="30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500"/>
    <a:srgbClr val="F25F29"/>
    <a:srgbClr val="91BED4"/>
    <a:srgbClr val="F0F0F0"/>
    <a:srgbClr val="304269"/>
    <a:srgbClr val="D9E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368" autoAdjust="0"/>
  </p:normalViewPr>
  <p:slideViewPr>
    <p:cSldViewPr>
      <p:cViewPr varScale="1">
        <p:scale>
          <a:sx n="56" d="100"/>
          <a:sy n="56" d="100"/>
        </p:scale>
        <p:origin x="54" y="336"/>
      </p:cViewPr>
      <p:guideLst>
        <p:guide orient="horz" pos="3168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0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7EC3-CD50-4DA5-B722-330229C0073D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2E5A-FBEB-4329-9E4A-5F20B492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4409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E0011-04E0-4F3F-BFCE-633C944A425A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D2AD7-BD31-48B9-8C8A-7D4EAE7F6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8532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a photo album.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5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The University boasts over 25 ethnic/cultural clubs that are meant to appreciate the cultural diversity within the University.</a:t>
            </a:r>
          </a:p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These cultural clubs cover all the 7 continents and have a rich diversity and a cultural blend that gives UMass Boston its global culture.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9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Paul Finnegan was among the first athletics administrators at UMass Boston. </a:t>
            </a:r>
          </a:p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He knew that the University would be built on Boston Harbour, where  </a:t>
            </a:r>
            <a:r>
              <a:rPr lang="en-US" sz="1200" dirty="0" smtClean="0">
                <a:solidFill>
                  <a:schemeClr val="tx1"/>
                </a:solidFill>
              </a:rPr>
              <a:t>beacons guide ships from all over the world, he chose the Beacon as the ideal representation for UMass including its athletics teams.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22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Owing to the</a:t>
            </a:r>
            <a:r>
              <a:rPr lang="en-GB" sz="1200" baseline="0" dirty="0" smtClean="0">
                <a:solidFill>
                  <a:schemeClr val="tx1"/>
                </a:solidFill>
              </a:rPr>
              <a:t> fact that it is the city’s sole public University, it guides students to realize their dreams and hopes, pushing them to rise above.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GB" dirty="0" smtClean="0"/>
              <a:t>The university</a:t>
            </a:r>
            <a:r>
              <a:rPr lang="en-GB" baseline="0" dirty="0" smtClean="0"/>
              <a:t> is a symbol of the city and the famous “</a:t>
            </a:r>
            <a:r>
              <a:rPr lang="en-GB" i="1" baseline="0" dirty="0" smtClean="0"/>
              <a:t>beacon”</a:t>
            </a:r>
            <a:r>
              <a:rPr lang="en-GB" i="0" baseline="0" dirty="0" smtClean="0"/>
              <a:t> is a term that is synonymous with the heritage and history of Boston.</a:t>
            </a:r>
          </a:p>
          <a:p>
            <a:r>
              <a:rPr lang="en-GB" i="0" baseline="0" dirty="0" smtClean="0"/>
              <a:t>UMass Boston is in fact the only University with a beacon as its mascot.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4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458200" cy="68580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950957" y="1191150"/>
            <a:ext cx="4937760" cy="983431"/>
          </a:xfrm>
          <a:solidFill>
            <a:schemeClr val="tx1">
              <a:lumMod val="95000"/>
              <a:lumOff val="5000"/>
              <a:alpha val="64000"/>
            </a:schemeClr>
          </a:solidFill>
          <a:ln w="38100" cmpd="dbl">
            <a:noFill/>
          </a:ln>
        </p:spPr>
        <p:txBody>
          <a:bodyPr tIns="137160" anchor="ctr" anchorCtr="0">
            <a:norm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Master title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06973" y="1143000"/>
            <a:ext cx="5029200" cy="1066800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Up Landscape with Captions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800600" y="914400"/>
            <a:ext cx="3962400" cy="29718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914400"/>
            <a:ext cx="3962400" cy="29718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114800"/>
            <a:ext cx="3962400" cy="1214887"/>
          </a:xfrm>
        </p:spPr>
        <p:txBody>
          <a:bodyPr vert="horz" lIns="91440" tIns="45720" rIns="9144" bIns="45720" rtlCol="0" anchor="t" anchorCtr="0">
            <a:no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lang="en-US" sz="1800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lvl="0" indent="0" algn="l" defTabSz="914400" rtl="0" eaLnBrk="1" latinLnBrk="0" hangingPunct="1">
              <a:spcBef>
                <a:spcPct val="20000"/>
              </a:spcBef>
              <a:buFontTx/>
              <a:buNone/>
            </a:pPr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800599" y="4114800"/>
            <a:ext cx="3990975" cy="1214887"/>
          </a:xfrm>
        </p:spPr>
        <p:txBody>
          <a:bodyPr vert="horz" lIns="91440" tIns="45720" rIns="9144" bIns="45720" rtlCol="0" anchor="t" anchorCtr="0">
            <a:no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lang="en-US" sz="1800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lvl="0" indent="0" algn="l" defTabSz="914400" rtl="0" eaLnBrk="1" latinLnBrk="0" hangingPunct="1">
              <a:spcBef>
                <a:spcPct val="20000"/>
              </a:spcBef>
              <a:buFontTx/>
              <a:buNone/>
            </a:pPr>
            <a:r>
              <a:rPr lang="en-US" dirty="0" smtClean="0"/>
              <a:t>Click to add caption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C7500"/>
                </a:solidFill>
              </a:endParaRPr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Up Snap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1223811">
            <a:off x="4598124" y="530555"/>
            <a:ext cx="2282441" cy="246750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 rot="1223811">
            <a:off x="4794084" y="657037"/>
            <a:ext cx="2035690" cy="1912315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5943600"/>
            <a:ext cx="8204200" cy="457200"/>
          </a:xfrm>
        </p:spPr>
        <p:txBody>
          <a:bodyPr>
            <a:normAutofit/>
          </a:bodyPr>
          <a:lstStyle>
            <a:lvl1pPr>
              <a:buNone/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33400" y="1172146"/>
            <a:ext cx="3810000" cy="414866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80535" y="1439693"/>
            <a:ext cx="3346622" cy="317500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81050" y="4754393"/>
            <a:ext cx="3333750" cy="317500"/>
          </a:xfrm>
        </p:spPr>
        <p:txBody>
          <a:bodyPr>
            <a:noAutofit/>
          </a:bodyPr>
          <a:lstStyle>
            <a:lvl1pPr algn="ctr"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short caption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5985608" y="2877171"/>
            <a:ext cx="2624992" cy="2837829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137438" y="3013976"/>
            <a:ext cx="2341209" cy="219931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Slide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0599" y="1371600"/>
            <a:ext cx="4026757" cy="4038600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592249" y="2370152"/>
            <a:ext cx="2804822" cy="178838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5176" y="685801"/>
            <a:ext cx="2507224" cy="2514599"/>
          </a:xfrm>
          <a:prstGeom prst="rect">
            <a:avLst/>
          </a:prstGeom>
        </p:spPr>
      </p:pic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706474" y="1371600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11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5176" y="3429001"/>
            <a:ext cx="2507224" cy="2514599"/>
          </a:xfrm>
          <a:prstGeom prst="rect">
            <a:avLst/>
          </a:prstGeom>
        </p:spPr>
      </p:pic>
      <p:sp>
        <p:nvSpPr>
          <p:cNvPr id="1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706474" y="4114800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11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spect="1"/>
          </p:cNvSpPr>
          <p:nvPr>
            <p:ph type="pic" sz="quarter" idx="13"/>
          </p:nvPr>
        </p:nvSpPr>
        <p:spPr>
          <a:xfrm>
            <a:off x="2286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8"/>
          <p:cNvSpPr>
            <a:spLocks noGrp="1" noChangeAspect="1"/>
          </p:cNvSpPr>
          <p:nvPr>
            <p:ph type="pic" sz="quarter" idx="14"/>
          </p:nvPr>
        </p:nvSpPr>
        <p:spPr>
          <a:xfrm>
            <a:off x="32004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Rectangle 8"/>
          <p:cNvSpPr>
            <a:spLocks noGrp="1" noChangeAspect="1"/>
          </p:cNvSpPr>
          <p:nvPr>
            <p:ph type="pic" sz="quarter" idx="15"/>
          </p:nvPr>
        </p:nvSpPr>
        <p:spPr>
          <a:xfrm>
            <a:off x="61722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6"/>
          <p:cNvSpPr>
            <a:spLocks noGrp="1"/>
          </p:cNvSpPr>
          <p:nvPr>
            <p:ph type="body" sz="quarter" idx="16" hasCustomPrompt="1"/>
          </p:nvPr>
        </p:nvSpPr>
        <p:spPr>
          <a:xfrm>
            <a:off x="2286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6"/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1" name="Rectangle 6"/>
          <p:cNvSpPr>
            <a:spLocks noGrp="1"/>
          </p:cNvSpPr>
          <p:nvPr>
            <p:ph type="body" sz="quarter" idx="18" hasCustomPrompt="1"/>
          </p:nvPr>
        </p:nvSpPr>
        <p:spPr>
          <a:xfrm>
            <a:off x="61722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C7500"/>
                </a:solidFill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741631" y="34800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558800" y="34800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5"/>
          </p:nvPr>
        </p:nvSpPr>
        <p:spPr>
          <a:xfrm>
            <a:off x="4741631" y="3558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type="body" sz="quarter" idx="16" hasCustomPrompt="1"/>
          </p:nvPr>
        </p:nvSpPr>
        <p:spPr>
          <a:xfrm>
            <a:off x="558800" y="355823"/>
            <a:ext cx="3792769" cy="2844577"/>
          </a:xfrm>
        </p:spPr>
        <p:txBody>
          <a:bodyPr anchor="b" anchorCtr="0">
            <a:no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8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 Mixed"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92392" y="592392"/>
            <a:ext cx="73914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>
            <a:normAutofit/>
          </a:bodyPr>
          <a:lstStyle>
            <a:lvl1pPr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09600" y="3352800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6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276600" y="3352800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6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5791200" y="3352800"/>
            <a:ext cx="2286000" cy="381000"/>
          </a:xfrm>
        </p:spPr>
        <p:txBody>
          <a:bodyPr>
            <a:normAutofit/>
          </a:bodyPr>
          <a:lstStyle>
            <a:lvl1pPr>
              <a:buNone/>
              <a:defRPr sz="18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91200" y="3886200"/>
            <a:ext cx="2286000" cy="1752600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subtext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7500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Up Portrait with Colored Captions"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09800" y="2411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26"/>
          </p:nvPr>
        </p:nvSpPr>
        <p:spPr>
          <a:xfrm>
            <a:off x="22098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5"/>
          </p:nvPr>
        </p:nvSpPr>
        <p:spPr>
          <a:xfrm>
            <a:off x="4652720" y="241192"/>
            <a:ext cx="2217698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pic" sz="quarter" idx="27"/>
          </p:nvPr>
        </p:nvSpPr>
        <p:spPr>
          <a:xfrm>
            <a:off x="46482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  <a:solidFill>
            <a:srgbClr val="91BED4"/>
          </a:solidFill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6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  <a:solidFill>
            <a:srgbClr val="FC7500"/>
          </a:solidFill>
        </p:spPr>
        <p:txBody>
          <a:bodyPr anchor="b" anchorCtr="0"/>
          <a:lstStyle>
            <a:lvl1pPr marL="0" marR="0" indent="0" algn="l">
              <a:buFontTx/>
              <a:buNone/>
              <a:defRPr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  <a:solidFill>
            <a:srgbClr val="FC7500"/>
          </a:solidFill>
        </p:spPr>
        <p:txBody>
          <a:bodyPr anchor="t" anchorCtr="0"/>
          <a:lstStyle>
            <a:lvl1pPr marL="0" marR="0" indent="0" algn="r">
              <a:buFontTx/>
              <a:buNone/>
              <a:defRPr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  <a:solidFill>
            <a:srgbClr val="91BED4"/>
          </a:solidFill>
        </p:spPr>
        <p:txBody>
          <a:bodyPr anchor="t" anchorCtr="0"/>
          <a:lstStyle>
            <a:lvl1pPr marL="0" marR="0" indent="0" algn="l">
              <a:buFontTx/>
              <a:buNone/>
              <a:defRPr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Up Portrait with Captions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47900" y="2411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26"/>
          </p:nvPr>
        </p:nvSpPr>
        <p:spPr>
          <a:xfrm>
            <a:off x="22479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5"/>
          </p:nvPr>
        </p:nvSpPr>
        <p:spPr>
          <a:xfrm>
            <a:off x="4690820" y="241192"/>
            <a:ext cx="2217698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pic" sz="quarter" idx="27"/>
          </p:nvPr>
        </p:nvSpPr>
        <p:spPr>
          <a:xfrm>
            <a:off x="46863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1257300"/>
            <a:ext cx="1676400" cy="1905000"/>
          </a:xfrm>
          <a:noFill/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342900" y="3352800"/>
            <a:ext cx="1676400" cy="1905000"/>
          </a:xfrm>
          <a:noFill/>
        </p:spPr>
        <p:txBody>
          <a:bodyPr anchor="t" anchorCtr="0"/>
          <a:lstStyle>
            <a:lvl1pPr marL="0" marR="0" indent="0" algn="r">
              <a:buFontTx/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124700" y="3352800"/>
            <a:ext cx="1676400" cy="1905000"/>
          </a:xfrm>
          <a:noFill/>
        </p:spPr>
        <p:txBody>
          <a:bodyPr anchor="t" anchorCtr="0"/>
          <a:lstStyle>
            <a:lvl1pPr marL="0" marR="0" indent="0" algn="l">
              <a:buFontTx/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31" hasCustomPrompt="1"/>
          </p:nvPr>
        </p:nvSpPr>
        <p:spPr>
          <a:xfrm>
            <a:off x="7124700" y="12573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Up Portrait with Title and Large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860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1"/>
          </p:nvPr>
        </p:nvSpPr>
        <p:spPr>
          <a:xfrm>
            <a:off x="462280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0"/>
          </p:nvPr>
        </p:nvSpPr>
        <p:spPr>
          <a:xfrm>
            <a:off x="242526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pic" sz="quarter" idx="32"/>
          </p:nvPr>
        </p:nvSpPr>
        <p:spPr>
          <a:xfrm>
            <a:off x="6816366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733799"/>
            <a:ext cx="8610600" cy="4572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600" b="1" baseline="0">
                <a:solidFill>
                  <a:srgbClr val="FC7500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4343399"/>
            <a:ext cx="8610600" cy="1600200"/>
          </a:xfrm>
        </p:spPr>
        <p:txBody>
          <a:bodyPr>
            <a:normAutofit/>
          </a:bodyPr>
          <a:lstStyle>
            <a:lvl1pP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caption text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C7500"/>
                </a:solidFill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762000" y="257665"/>
            <a:ext cx="4481957" cy="5990735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655438" y="257665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2"/>
          </p:nvPr>
        </p:nvSpPr>
        <p:spPr>
          <a:xfrm>
            <a:off x="5655438" y="2362200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655438" y="4495800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7500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bum Sec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46839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14665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Up: 3 Landscape with 2 Portrai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80498"/>
            <a:ext cx="1920956" cy="275762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17"/>
          </p:nvPr>
        </p:nvSpPr>
        <p:spPr>
          <a:xfrm>
            <a:off x="2881448" y="228600"/>
            <a:ext cx="5259410" cy="394455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6"/>
          </p:nvPr>
        </p:nvSpPr>
        <p:spPr>
          <a:xfrm>
            <a:off x="609600" y="228601"/>
            <a:ext cx="1920956" cy="275762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799895" y="4563306"/>
            <a:ext cx="2429706" cy="170773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2895600" y="4563306"/>
            <a:ext cx="2512020" cy="170773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-Up: 2 Landscape with 3 Portrai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7"/>
          <p:cNvSpPr>
            <a:spLocks noGrp="1"/>
          </p:cNvSpPr>
          <p:nvPr>
            <p:ph type="pic" sz="quarter" idx="26"/>
          </p:nvPr>
        </p:nvSpPr>
        <p:spPr>
          <a:xfrm>
            <a:off x="5291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Rectangle 7"/>
          <p:cNvSpPr>
            <a:spLocks noGrp="1"/>
          </p:cNvSpPr>
          <p:nvPr>
            <p:ph type="pic" sz="quarter" idx="29"/>
          </p:nvPr>
        </p:nvSpPr>
        <p:spPr>
          <a:xfrm>
            <a:off x="511374" y="228601"/>
            <a:ext cx="3829900" cy="2651469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pic" sz="quarter" idx="30"/>
          </p:nvPr>
        </p:nvSpPr>
        <p:spPr>
          <a:xfrm>
            <a:off x="4780700" y="228601"/>
            <a:ext cx="3829900" cy="2651469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pic" sz="quarter" idx="27"/>
          </p:nvPr>
        </p:nvSpPr>
        <p:spPr>
          <a:xfrm>
            <a:off x="33104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28"/>
          </p:nvPr>
        </p:nvSpPr>
        <p:spPr>
          <a:xfrm>
            <a:off x="60917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Grid with Captio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 userDrawn="1"/>
        </p:nvSpPr>
        <p:spPr>
          <a:xfrm>
            <a:off x="4648200" y="45582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31" hasCustomPrompt="1"/>
          </p:nvPr>
        </p:nvSpPr>
        <p:spPr>
          <a:xfrm>
            <a:off x="4724400" y="47106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7" name="Text Placeholder 28"/>
          <p:cNvSpPr>
            <a:spLocks noGrp="1"/>
          </p:cNvSpPr>
          <p:nvPr>
            <p:ph type="body" sz="quarter" idx="32" hasCustomPrompt="1"/>
          </p:nvPr>
        </p:nvSpPr>
        <p:spPr>
          <a:xfrm>
            <a:off x="4724400" y="51678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4648200" y="2910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4434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5" name="Text Placeholder 2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9006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228600" y="2910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438400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58000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4434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9006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52" name="Rectangle 51"/>
          <p:cNvSpPr/>
          <p:nvPr userDrawn="1"/>
        </p:nvSpPr>
        <p:spPr>
          <a:xfrm>
            <a:off x="2440857" y="24246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228600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4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4650657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2517057" y="25770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6" name="Text Placeholder 28"/>
          <p:cNvSpPr>
            <a:spLocks noGrp="1"/>
          </p:cNvSpPr>
          <p:nvPr>
            <p:ph type="body" sz="quarter" idx="24" hasCustomPrompt="1"/>
          </p:nvPr>
        </p:nvSpPr>
        <p:spPr>
          <a:xfrm>
            <a:off x="2517057" y="30342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left</a:t>
            </a:r>
            <a:endParaRPr lang="en-US" dirty="0"/>
          </a:p>
        </p:txBody>
      </p:sp>
      <p:sp>
        <p:nvSpPr>
          <p:cNvPr id="57" name="Rectangle 56"/>
          <p:cNvSpPr/>
          <p:nvPr userDrawn="1"/>
        </p:nvSpPr>
        <p:spPr>
          <a:xfrm>
            <a:off x="6860457" y="24246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Placeholder 25"/>
          <p:cNvSpPr>
            <a:spLocks noGrp="1"/>
          </p:cNvSpPr>
          <p:nvPr>
            <p:ph type="body" sz="quarter" idx="25" hasCustomPrompt="1"/>
          </p:nvPr>
        </p:nvSpPr>
        <p:spPr>
          <a:xfrm>
            <a:off x="6936657" y="25770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9" name="Text Placeholder 28"/>
          <p:cNvSpPr>
            <a:spLocks noGrp="1"/>
          </p:cNvSpPr>
          <p:nvPr>
            <p:ph type="body" sz="quarter" idx="26" hasCustomPrompt="1"/>
          </p:nvPr>
        </p:nvSpPr>
        <p:spPr>
          <a:xfrm>
            <a:off x="6936657" y="30342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left</a:t>
            </a:r>
            <a:endParaRPr lang="en-US" dirty="0"/>
          </a:p>
        </p:txBody>
      </p:sp>
      <p:sp>
        <p:nvSpPr>
          <p:cNvPr id="60" name="Rectangle 59"/>
          <p:cNvSpPr/>
          <p:nvPr userDrawn="1"/>
        </p:nvSpPr>
        <p:spPr>
          <a:xfrm>
            <a:off x="228600" y="45582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2435942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6855542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29" hasCustomPrompt="1"/>
          </p:nvPr>
        </p:nvSpPr>
        <p:spPr>
          <a:xfrm>
            <a:off x="304800" y="47106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4" name="Text Placeholder 28"/>
          <p:cNvSpPr>
            <a:spLocks noGrp="1"/>
          </p:cNvSpPr>
          <p:nvPr>
            <p:ph type="body" sz="quarter" idx="30" hasCustomPrompt="1"/>
          </p:nvPr>
        </p:nvSpPr>
        <p:spPr>
          <a:xfrm>
            <a:off x="304800" y="51678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28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Grid with Colored Capti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>
            <a:off x="4648200" y="4558210"/>
            <a:ext cx="2057400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 Placeholder 25"/>
          <p:cNvSpPr>
            <a:spLocks noGrp="1"/>
          </p:cNvSpPr>
          <p:nvPr>
            <p:ph type="body" sz="quarter" idx="31" hasCustomPrompt="1"/>
          </p:nvPr>
        </p:nvSpPr>
        <p:spPr>
          <a:xfrm>
            <a:off x="4724400" y="47106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3" name="Text Placeholder 28"/>
          <p:cNvSpPr>
            <a:spLocks noGrp="1"/>
          </p:cNvSpPr>
          <p:nvPr>
            <p:ph type="body" sz="quarter" idx="32" hasCustomPrompt="1"/>
          </p:nvPr>
        </p:nvSpPr>
        <p:spPr>
          <a:xfrm>
            <a:off x="4724400" y="51678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4648200" y="291010"/>
            <a:ext cx="2057400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4434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7" name="Text Placeholder 2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9006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228600" y="291010"/>
            <a:ext cx="2057400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7500"/>
              </a:solidFill>
            </a:endParaRPr>
          </a:p>
        </p:txBody>
      </p:sp>
      <p:sp>
        <p:nvSpPr>
          <p:cNvPr id="31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435942" y="295275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55542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4434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9006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2440857" y="2424610"/>
            <a:ext cx="2057400" cy="199499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228600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0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4650657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1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2517057" y="25770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42" name="Text Placeholder 28"/>
          <p:cNvSpPr>
            <a:spLocks noGrp="1"/>
          </p:cNvSpPr>
          <p:nvPr>
            <p:ph type="body" sz="quarter" idx="24" hasCustomPrompt="1"/>
          </p:nvPr>
        </p:nvSpPr>
        <p:spPr>
          <a:xfrm>
            <a:off x="2517057" y="30342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left</a:t>
            </a:r>
            <a:endParaRPr lang="en-US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6860457" y="2424610"/>
            <a:ext cx="2057400" cy="19949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25" hasCustomPrompt="1"/>
          </p:nvPr>
        </p:nvSpPr>
        <p:spPr>
          <a:xfrm>
            <a:off x="6936657" y="25770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45" name="Text Placeholder 28"/>
          <p:cNvSpPr>
            <a:spLocks noGrp="1"/>
          </p:cNvSpPr>
          <p:nvPr>
            <p:ph type="body" sz="quarter" idx="26" hasCustomPrompt="1"/>
          </p:nvPr>
        </p:nvSpPr>
        <p:spPr>
          <a:xfrm>
            <a:off x="6936657" y="30342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left</a:t>
            </a:r>
            <a:endParaRPr lang="en-US" dirty="0"/>
          </a:p>
        </p:txBody>
      </p:sp>
      <p:sp>
        <p:nvSpPr>
          <p:cNvPr id="46" name="Rectangle 45"/>
          <p:cNvSpPr/>
          <p:nvPr userDrawn="1"/>
        </p:nvSpPr>
        <p:spPr>
          <a:xfrm>
            <a:off x="228600" y="4558210"/>
            <a:ext cx="2057400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2438400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8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6858000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9" name="Text Placeholder 25"/>
          <p:cNvSpPr>
            <a:spLocks noGrp="1"/>
          </p:cNvSpPr>
          <p:nvPr>
            <p:ph type="body" sz="quarter" idx="29" hasCustomPrompt="1"/>
          </p:nvPr>
        </p:nvSpPr>
        <p:spPr>
          <a:xfrm>
            <a:off x="304800" y="4710610"/>
            <a:ext cx="1905000" cy="366889"/>
          </a:xfrm>
        </p:spPr>
        <p:txBody>
          <a:bodyPr>
            <a:normAutofit/>
          </a:bodyPr>
          <a:lstStyle>
            <a:lvl1pPr algn="l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0" name="Text Placeholder 28"/>
          <p:cNvSpPr>
            <a:spLocks noGrp="1"/>
          </p:cNvSpPr>
          <p:nvPr>
            <p:ph type="body" sz="quarter" idx="30" hasCustomPrompt="1"/>
          </p:nvPr>
        </p:nvSpPr>
        <p:spPr>
          <a:xfrm>
            <a:off x="304800" y="5167810"/>
            <a:ext cx="1905000" cy="1247422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 for the picture to the right</a:t>
            </a:r>
            <a:endParaRPr lang="en-US" dirty="0"/>
          </a:p>
        </p:txBody>
      </p:sp>
      <p:sp>
        <p:nvSpPr>
          <p:cNvPr id="29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ic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7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66724" y="1371599"/>
            <a:ext cx="8191501" cy="2771776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W¥ل云玗İαЂÕØÚáÛ丫:Téxt Plàçèhòlðêr 表¥鷗字㌍_W 3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4343400"/>
            <a:ext cx="8229600" cy="1447800"/>
          </a:xfrm>
          <a:solidFill>
            <a:schemeClr val="bg1"/>
          </a:solidFill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C7500"/>
                </a:solidFill>
              </a:endParaRPr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4301613" y="1966451"/>
            <a:ext cx="540774" cy="914400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75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rot="10800000">
            <a:off x="0" y="6858000"/>
            <a:ext cx="9144000" cy="0"/>
          </a:xfrm>
          <a:prstGeom prst="line">
            <a:avLst/>
          </a:prstGeom>
          <a:ln w="50800">
            <a:solidFill>
              <a:srgbClr val="FC7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W¥ل云玗İαЂôÁûÂÚ丫:Pïçtúrê Plå¢éhõlðér 表¥鷗字㌍ 表_W 3"/>
          <p:cNvSpPr>
            <a:spLocks noGrp="1" noChangeAspect="1"/>
          </p:cNvSpPr>
          <p:nvPr userDrawn="1">
            <p:ph type="pic" sz="quarter" idx="13"/>
          </p:nvPr>
        </p:nvSpPr>
        <p:spPr>
          <a:xfrm>
            <a:off x="2974073" y="609600"/>
            <a:ext cx="3198127" cy="32004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971800" y="4038600"/>
            <a:ext cx="3200400" cy="1600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rait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/>
          </p:cNvSpPr>
          <p:nvPr>
            <p:ph type="pic" sz="quarter" idx="13"/>
          </p:nvPr>
        </p:nvSpPr>
        <p:spPr>
          <a:xfrm>
            <a:off x="645701" y="290540"/>
            <a:ext cx="4307299" cy="572926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i="0" smtClean="0"/>
              <a:t>Click icon to add picture</a:t>
            </a:r>
            <a:endParaRPr lang="en-US" i="0" dirty="0"/>
          </a:p>
        </p:txBody>
      </p:sp>
      <p:sp>
        <p:nvSpPr>
          <p:cNvPr id="10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5343525" y="2859716"/>
            <a:ext cx="3181350" cy="3181350"/>
          </a:xfrm>
        </p:spPr>
        <p:txBody>
          <a:bodyPr tIns="91440" bIns="91440"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C7500"/>
                </a:solidFill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6000"/>
            <a:ext cx="85344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534400" cy="6096000"/>
          </a:xfrm>
        </p:spPr>
        <p:txBody>
          <a:bodyPr/>
          <a:lstStyle>
            <a:lvl1pPr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172200"/>
            <a:ext cx="8229600" cy="5715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Photo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lang="en-US" i="0" smtClean="0"/>
              <a:t>Click icon to add picture</a:t>
            </a:r>
            <a:endParaRPr lang="en-US" i="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105400" y="5257800"/>
            <a:ext cx="4038600" cy="505047"/>
          </a:xfrm>
          <a:solidFill>
            <a:schemeClr val="tx1">
              <a:alpha val="46000"/>
            </a:schemeClr>
          </a:solidFill>
        </p:spPr>
        <p:txBody>
          <a:bodyPr>
            <a:normAutofit/>
          </a:bodyPr>
          <a:lstStyle>
            <a:lvl1pPr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bum Section with 3 Portrai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/>
          </p:cNvSpPr>
          <p:nvPr>
            <p:ph type="title" hasCustomPrompt="1"/>
          </p:nvPr>
        </p:nvSpPr>
        <p:spPr>
          <a:xfrm>
            <a:off x="457200" y="3390900"/>
            <a:ext cx="7781730" cy="990600"/>
          </a:xfrm>
        </p:spPr>
        <p:txBody>
          <a:bodyPr vert="horz" bIns="0" anchor="b" anchorCtr="0">
            <a:normAutofit/>
          </a:bodyPr>
          <a:lstStyle>
            <a:lvl1pPr>
              <a:defRPr sz="4400" b="1" baseline="0">
                <a:solidFill>
                  <a:srgbClr val="FC7500"/>
                </a:solidFill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572000"/>
            <a:ext cx="7772400" cy="838200"/>
          </a:xfrm>
        </p:spPr>
        <p:txBody>
          <a:bodyPr vert="horz" tIns="0"/>
          <a:lstStyle>
            <a:lvl1pPr algn="ctr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1"/>
          </p:nvPr>
        </p:nvSpPr>
        <p:spPr>
          <a:xfrm>
            <a:off x="490868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11" name="Rectangle 6"/>
          <p:cNvSpPr>
            <a:spLocks noGrp="1"/>
          </p:cNvSpPr>
          <p:nvPr>
            <p:ph type="pic" sz="quarter" idx="15"/>
          </p:nvPr>
        </p:nvSpPr>
        <p:spPr>
          <a:xfrm>
            <a:off x="3179134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12" name="Rectangle 6"/>
          <p:cNvSpPr>
            <a:spLocks noGrp="1"/>
          </p:cNvSpPr>
          <p:nvPr>
            <p:ph type="pic" sz="quarter" idx="16"/>
          </p:nvPr>
        </p:nvSpPr>
        <p:spPr>
          <a:xfrm>
            <a:off x="5867400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0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7500"/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with Transparent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762000"/>
            <a:ext cx="6299200" cy="47244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i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70166" y="5669280"/>
            <a:ext cx="6297434" cy="731520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219199" y="5715000"/>
            <a:ext cx="6191693" cy="632637"/>
          </a:xfrm>
          <a:solidFill>
            <a:schemeClr val="tx1">
              <a:alpha val="3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0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800600"/>
            <a:ext cx="5486400" cy="566738"/>
          </a:xfrm>
          <a:solidFill>
            <a:srgbClr val="FC7500"/>
          </a:solidFill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6400" y="612775"/>
            <a:ext cx="5486400" cy="41148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5443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9"/>
          <p:cNvSpPr>
            <a:spLocks noGrp="1" noChangeAspect="1"/>
          </p:cNvSpPr>
          <p:nvPr>
            <p:ph type="pic" sz="quarter" idx="14"/>
          </p:nvPr>
        </p:nvSpPr>
        <p:spPr>
          <a:xfrm>
            <a:off x="1244600" y="304800"/>
            <a:ext cx="6299200" cy="4724400"/>
          </a:xfrm>
          <a:solidFill>
            <a:schemeClr val="bg1">
              <a:lumMod val="95000"/>
            </a:schemeClr>
          </a:solidFill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lang="en-US" sz="2800" i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i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5181600"/>
            <a:ext cx="7848600" cy="457200"/>
          </a:xfrm>
        </p:spPr>
        <p:txBody>
          <a:bodyPr>
            <a:normAutofit/>
          </a:bodyPr>
          <a:lstStyle>
            <a:lvl1pPr>
              <a:buNone/>
              <a:defRPr sz="24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5715000"/>
            <a:ext cx="7848600" cy="685800"/>
          </a:xfrm>
        </p:spPr>
        <p:txBody>
          <a:bodyPr>
            <a:noAutofit/>
          </a:bodyPr>
          <a:lstStyle>
            <a:lvl1pPr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ndscap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77079" y="228600"/>
            <a:ext cx="8189844" cy="6172200"/>
          </a:xfrm>
          <a:prstGeom prst="rect">
            <a:avLst/>
          </a:prstGeom>
          <a:noFill/>
          <a:ln w="117475" cmpd="thinThick">
            <a:solidFill>
              <a:srgbClr val="FC75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/>
          <p:cNvSpPr>
            <a:spLocks noGrp="1" noChangeAspect="1"/>
          </p:cNvSpPr>
          <p:nvPr>
            <p:ph type="pic" sz="quarter" idx="13"/>
          </p:nvPr>
        </p:nvSpPr>
        <p:spPr>
          <a:xfrm>
            <a:off x="551994" y="299695"/>
            <a:ext cx="8040013" cy="6030010"/>
          </a:xfrm>
          <a:solidFill>
            <a:schemeClr val="bg1"/>
          </a:solidFill>
          <a:ln w="57150">
            <a:noFill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rgbClr val="FC75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i="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ndscape with Title">
    <p:bg>
      <p:bgPr>
        <a:solidFill>
          <a:srgbClr val="91BE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EED2B4-868F-4681-9E70-FF7ECCDC67D4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9"/>
          <p:cNvSpPr>
            <a:spLocks noGrp="1" noChangeAspect="1"/>
          </p:cNvSpPr>
          <p:nvPr>
            <p:ph type="pic" sz="quarter" idx="13"/>
          </p:nvPr>
        </p:nvSpPr>
        <p:spPr>
          <a:xfrm>
            <a:off x="533400" y="370790"/>
            <a:ext cx="8040013" cy="603001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lang="en-US" sz="2400" i="0" kern="1200" dirty="0">
                <a:solidFill>
                  <a:srgbClr val="FC75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i="0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105400" y="5257800"/>
            <a:ext cx="4038600" cy="505047"/>
          </a:xfrm>
          <a:solidFill>
            <a:schemeClr val="tx1">
              <a:alpha val="46000"/>
            </a:schemeClr>
          </a:solidFill>
        </p:spPr>
        <p:txBody>
          <a:bodyPr>
            <a:normAutofit/>
          </a:bodyPr>
          <a:lstStyle>
            <a:lvl1pPr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Portrait with Captions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spect="1"/>
          </p:cNvSpPr>
          <p:nvPr>
            <p:ph type="pic" sz="quarter" idx="13"/>
          </p:nvPr>
        </p:nvSpPr>
        <p:spPr>
          <a:xfrm>
            <a:off x="4512497" y="381000"/>
            <a:ext cx="3431353" cy="4575141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lang="en-US" sz="240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Rectangle 8"/>
          <p:cNvSpPr>
            <a:spLocks noGrp="1" noChangeAspect="1"/>
          </p:cNvSpPr>
          <p:nvPr>
            <p:ph type="pic" sz="quarter" idx="14"/>
          </p:nvPr>
        </p:nvSpPr>
        <p:spPr>
          <a:xfrm>
            <a:off x="857250" y="381000"/>
            <a:ext cx="3429000" cy="4572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lang="en-US" sz="2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181600"/>
            <a:ext cx="3476626" cy="1066800"/>
          </a:xfrm>
        </p:spPr>
        <p:txBody>
          <a:bodyPr lIns="91440" rIns="9144" anchor="t" anchorCtr="0">
            <a:no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05324" y="5181600"/>
            <a:ext cx="3476625" cy="1066800"/>
          </a:xfrm>
        </p:spPr>
        <p:txBody>
          <a:bodyPr lIns="91440" rIns="9144" anchor="t" anchorCtr="0">
            <a:no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</p:spPr>
        <p:txBody>
          <a:bodyPr/>
          <a:lstStyle/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</p:spPr>
        <p:txBody>
          <a:bodyPr/>
          <a:lstStyle/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D2B4-868F-4681-9E70-FF7ECCDC67D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88FF4-1BD9-4AA8-B980-C7776087ABA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532519" y="0"/>
            <a:ext cx="540774" cy="685800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75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693455" y="3429000"/>
            <a:ext cx="6858000" cy="0"/>
          </a:xfrm>
          <a:prstGeom prst="line">
            <a:avLst/>
          </a:prstGeom>
          <a:ln w="50800">
            <a:solidFill>
              <a:srgbClr val="FC7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  <p:sldLayoutId id="2147483676" r:id="rId4"/>
    <p:sldLayoutId id="2147483657" r:id="rId5"/>
    <p:sldLayoutId id="2147483655" r:id="rId6"/>
    <p:sldLayoutId id="2147483674" r:id="rId7"/>
    <p:sldLayoutId id="2147483675" r:id="rId8"/>
    <p:sldLayoutId id="2147483670" r:id="rId9"/>
    <p:sldLayoutId id="2147483671" r:id="rId10"/>
    <p:sldLayoutId id="2147483679" r:id="rId11"/>
    <p:sldLayoutId id="2147483680" r:id="rId12"/>
    <p:sldLayoutId id="2147483672" r:id="rId13"/>
    <p:sldLayoutId id="2147483673" r:id="rId14"/>
    <p:sldLayoutId id="2147483650" r:id="rId15"/>
    <p:sldLayoutId id="2147483667" r:id="rId16"/>
    <p:sldLayoutId id="2147483668" r:id="rId17"/>
    <p:sldLayoutId id="2147483666" r:id="rId18"/>
    <p:sldLayoutId id="2147483664" r:id="rId19"/>
    <p:sldLayoutId id="2147483663" r:id="rId20"/>
    <p:sldLayoutId id="2147483653" r:id="rId21"/>
    <p:sldLayoutId id="2147483652" r:id="rId22"/>
    <p:sldLayoutId id="2147483660" r:id="rId23"/>
    <p:sldLayoutId id="2147483658" r:id="rId24"/>
    <p:sldLayoutId id="2147483665" r:id="rId25"/>
    <p:sldLayoutId id="2147483669" r:id="rId26"/>
    <p:sldLayoutId id="2147483654" r:id="rId27"/>
    <p:sldLayoutId id="2147483656" r:id="rId28"/>
    <p:sldLayoutId id="2147483684" r:id="rId2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C7500"/>
                </a:solidFill>
              </a:rPr>
              <a:t>UMass</a:t>
            </a:r>
            <a:r>
              <a:rPr lang="en-US" dirty="0" smtClean="0"/>
              <a:t> Boston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77373" y="277907"/>
            <a:ext cx="86868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8259" y="188259"/>
            <a:ext cx="8776448" cy="6490448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2168" y="1534869"/>
            <a:ext cx="4876800" cy="372293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FC7500"/>
                </a:solidFill>
              </a:rPr>
              <a:t>The University of Massachusetts is a unique university offering a sundry blend of cultural diversity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FC7500"/>
                </a:solidFill>
              </a:rPr>
              <a:t>The local culture and the conglomerate of international students works together to form a global culture that is appreciative of the diversity and differences that exist in society</a:t>
            </a:r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0767" y="762000"/>
            <a:ext cx="6432176" cy="461665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	Culture of UMass Boston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530538"/>
            <a:ext cx="3530173" cy="27366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0"/>
            <a:ext cx="3200400" cy="640080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UMass Boston’s Symbol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371600"/>
            <a:ext cx="3810000" cy="38100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b="1" dirty="0" smtClean="0">
                <a:solidFill>
                  <a:srgbClr val="FC7500"/>
                </a:solidFill>
              </a:rPr>
              <a:t>UMass Boston uses a symbol as opposed to a logo to represent UMass Boston and its athletic teams.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FC7500"/>
                </a:solidFill>
              </a:rPr>
              <a:t>The symbol that is used is the Beacon.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FC7500"/>
                </a:solidFill>
              </a:rPr>
              <a:t>The symbol of beacon has a much deeper meaning, “to Light the Way”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FC7500"/>
                </a:solidFill>
              </a:rPr>
              <a:t>It represents the aim and target of the University in the Higher education sector.</a:t>
            </a:r>
          </a:p>
          <a:p>
            <a:pP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868680"/>
            <a:ext cx="4800600" cy="370332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0"/>
            <a:ext cx="5334000" cy="640080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UMass Boston’s </a:t>
            </a:r>
            <a:r>
              <a:rPr lang="en-US" sz="2400" b="1" dirty="0" smtClean="0">
                <a:solidFill>
                  <a:schemeClr val="bg1"/>
                </a:solidFill>
              </a:rPr>
              <a:t>Symbol – Shine 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371600"/>
            <a:ext cx="3810000" cy="38100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b="1" dirty="0" smtClean="0">
                <a:solidFill>
                  <a:srgbClr val="FC7500"/>
                </a:solidFill>
              </a:rPr>
              <a:t>The beacon that is UMass Boston, is a symbol that represents guidance and hope. It is a light that is constant and is never extinguished. </a:t>
            </a:r>
            <a:endParaRPr lang="en-US" b="1" dirty="0" smtClean="0">
              <a:solidFill>
                <a:srgbClr val="FC75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FC7500"/>
                </a:solidFill>
              </a:rPr>
              <a:t>The beacon shows endurance, strength and light. Traits that are echoed through out its athletics and education programs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FC7500"/>
                </a:solidFill>
              </a:rPr>
              <a:t>The university is a beacon for diversity with the rich background of international students.</a:t>
            </a:r>
            <a:endParaRPr lang="en-GB" b="1" dirty="0" smtClean="0">
              <a:solidFill>
                <a:srgbClr val="FC7500"/>
              </a:solidFill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868680"/>
            <a:ext cx="4800600" cy="370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11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UrbanPhotoAlbum</Template>
  <TotalTime>0</TotalTime>
  <Words>355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Urban Photo Album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2013-09-21T12:16:13Z</dcterms:created>
  <dcterms:modified xsi:type="dcterms:W3CDTF">2013-09-24T03:20:10Z</dcterms:modified>
</cp:coreProperties>
</file>