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1109-4CBB-41CF-80BC-8E2E42218D5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CEB4-3292-4C8F-95B8-C6BEBC47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Words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748001"/>
              </p:ext>
            </p:extLst>
          </p:nvPr>
        </p:nvGraphicFramePr>
        <p:xfrm>
          <a:off x="533400" y="2438400"/>
          <a:ext cx="8229600" cy="2651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Substantiate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to establish by proof or competent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evidence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suhb-stan-shee-eyt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The attorney was able to substantiate the case by showing the proof necessary to convict the defendant.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Back-up</a:t>
                      </a:r>
                    </a:p>
                    <a:p>
                      <a:r>
                        <a:rPr lang="en-US" dirty="0" smtClean="0"/>
                        <a:t>prove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Disembody</a:t>
                      </a:r>
                    </a:p>
                    <a:p>
                      <a:r>
                        <a:rPr lang="en-US" dirty="0" smtClean="0"/>
                        <a:t>refute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1816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Neo-Latin</a:t>
            </a:r>
          </a:p>
          <a:p>
            <a:r>
              <a:rPr lang="en-US" dirty="0" err="1" smtClean="0"/>
              <a:t>substantiatus</a:t>
            </a:r>
            <a:endParaRPr lang="en-US" u="sng" dirty="0" smtClean="0"/>
          </a:p>
          <a:p>
            <a:r>
              <a:rPr lang="en-US" dirty="0" err="1" smtClean="0"/>
              <a:t>substanti</a:t>
            </a:r>
            <a:endParaRPr lang="en-US" dirty="0" smtClean="0"/>
          </a:p>
          <a:p>
            <a:r>
              <a:rPr lang="en-US" dirty="0" smtClean="0"/>
              <a:t>+</a:t>
            </a:r>
            <a:r>
              <a:rPr lang="en-US" dirty="0" smtClean="0"/>
              <a:t>Suffix </a:t>
            </a:r>
            <a:r>
              <a:rPr lang="en-US" u="sng" dirty="0" err="1" smtClean="0"/>
              <a:t>atus</a:t>
            </a:r>
            <a:endParaRPr lang="en-US" u="sng" dirty="0" smtClean="0"/>
          </a:p>
          <a:p>
            <a:r>
              <a:rPr lang="en-US" dirty="0" smtClean="0"/>
              <a:t>+Suffix </a:t>
            </a:r>
            <a:r>
              <a:rPr lang="en-US" dirty="0" smtClean="0"/>
              <a:t>ate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24200"/>
            <a:ext cx="1450072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345538"/>
              </p:ext>
            </p:extLst>
          </p:nvPr>
        </p:nvGraphicFramePr>
        <p:xfrm>
          <a:off x="533400" y="2179320"/>
          <a:ext cx="8229600" cy="29260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Wield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to exercise power, authority, influence as in ruling or dominating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weeld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wield a sword was imperative to being a knight in the middle ages.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</a:p>
                    <a:p>
                      <a:r>
                        <a:rPr lang="en-US" dirty="0" smtClean="0"/>
                        <a:t>employ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ignore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mishandle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1816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Wieldan</a:t>
            </a:r>
            <a:r>
              <a:rPr lang="en-US" dirty="0" smtClean="0"/>
              <a:t>; </a:t>
            </a:r>
            <a:r>
              <a:rPr lang="en-US" dirty="0" err="1" smtClean="0"/>
              <a:t>wealdan</a:t>
            </a:r>
            <a:endParaRPr lang="en-US" dirty="0" smtClean="0"/>
          </a:p>
          <a:p>
            <a:r>
              <a:rPr lang="en-US" dirty="0" smtClean="0"/>
              <a:t>Old Norse </a:t>
            </a:r>
            <a:r>
              <a:rPr lang="en-US" dirty="0" err="1" smtClean="0"/>
              <a:t>valda</a:t>
            </a:r>
            <a:endParaRPr lang="en-US" dirty="0" smtClean="0"/>
          </a:p>
          <a:p>
            <a:r>
              <a:rPr lang="en-US" dirty="0" smtClean="0"/>
              <a:t>Old Saxon </a:t>
            </a:r>
            <a:r>
              <a:rPr lang="en-US" dirty="0" err="1" smtClean="0"/>
              <a:t>waldan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37092"/>
            <a:ext cx="1447800" cy="96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grade distribution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Definitions with pronunciation guide (20 pts.)</a:t>
            </a:r>
          </a:p>
          <a:p>
            <a:r>
              <a:rPr lang="en-US" dirty="0" smtClean="0"/>
              <a:t>Sentence examples (20 pts)</a:t>
            </a:r>
          </a:p>
          <a:p>
            <a:r>
              <a:rPr lang="en-US" dirty="0" smtClean="0"/>
              <a:t>Synonyms and antonyms (20 pts)</a:t>
            </a:r>
          </a:p>
          <a:p>
            <a:r>
              <a:rPr lang="en-US" dirty="0" smtClean="0"/>
              <a:t>Word parts (prefixes/suffixes/roots) (10 pts)</a:t>
            </a:r>
          </a:p>
          <a:p>
            <a:r>
              <a:rPr lang="en-US" dirty="0" smtClean="0"/>
              <a:t>Organization/creativity (10 pts)</a:t>
            </a:r>
          </a:p>
          <a:p>
            <a:r>
              <a:rPr lang="en-US" dirty="0" smtClean="0"/>
              <a:t>Preparation/interaction with the audience</a:t>
            </a:r>
          </a:p>
          <a:p>
            <a:pPr>
              <a:buNone/>
            </a:pPr>
            <a:r>
              <a:rPr lang="en-US" dirty="0" smtClean="0"/>
              <a:t> (10 pts)</a:t>
            </a:r>
            <a:endParaRPr lang="en-US" dirty="0"/>
          </a:p>
        </p:txBody>
      </p:sp>
      <p:pic>
        <p:nvPicPr>
          <p:cNvPr id="1026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953000"/>
            <a:ext cx="1437126" cy="1459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954239"/>
              </p:ext>
            </p:extLst>
          </p:nvPr>
        </p:nvGraphicFramePr>
        <p:xfrm>
          <a:off x="533400" y="2438400"/>
          <a:ext cx="8229600" cy="2651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Acquiesce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submit or comply silently or without protest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[aw-wee-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es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The elderly man acquiesced  and moved into a retirement home due to the fact he was too frail and sick to live on his own.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</a:t>
                      </a:r>
                    </a:p>
                    <a:p>
                      <a:r>
                        <a:rPr lang="en-US" dirty="0" smtClean="0"/>
                        <a:t>Consent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Protest</a:t>
                      </a:r>
                    </a:p>
                    <a:p>
                      <a:r>
                        <a:rPr lang="en-US" dirty="0" smtClean="0"/>
                        <a:t>Resist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1816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Latin to rest</a:t>
            </a:r>
          </a:p>
          <a:p>
            <a:r>
              <a:rPr lang="en-US" dirty="0" smtClean="0"/>
              <a:t>Prefix </a:t>
            </a:r>
            <a:r>
              <a:rPr lang="en-US" u="sng" dirty="0" smtClean="0"/>
              <a:t>Ac</a:t>
            </a:r>
          </a:p>
          <a:p>
            <a:r>
              <a:rPr lang="en-US" dirty="0" smtClean="0"/>
              <a:t>+Suffix </a:t>
            </a:r>
            <a:r>
              <a:rPr lang="en-US" u="sng" dirty="0" err="1" smtClean="0"/>
              <a:t>sc</a:t>
            </a:r>
            <a:endParaRPr lang="en-US" u="sng" dirty="0" smtClean="0"/>
          </a:p>
          <a:p>
            <a:r>
              <a:rPr lang="en-US" dirty="0" smtClean="0"/>
              <a:t>+Suffix ere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24200"/>
            <a:ext cx="12858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2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490264"/>
              </p:ext>
            </p:extLst>
          </p:nvPr>
        </p:nvGraphicFramePr>
        <p:xfrm>
          <a:off x="533400" y="2438400"/>
          <a:ext cx="8229600" cy="21031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Conducive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contributive; helpful; favorable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kuhn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-doo-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siv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Drinking water is conducive to high performance in marathons.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Helpful</a:t>
                      </a:r>
                    </a:p>
                    <a:p>
                      <a:r>
                        <a:rPr lang="en-US" dirty="0" smtClean="0"/>
                        <a:t>Encouraging</a:t>
                      </a:r>
                    </a:p>
                    <a:p>
                      <a:r>
                        <a:rPr lang="en-US" dirty="0" smtClean="0"/>
                        <a:t>Beneficial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Hindering</a:t>
                      </a:r>
                    </a:p>
                    <a:p>
                      <a:r>
                        <a:rPr lang="en-US" dirty="0" smtClean="0"/>
                        <a:t>Unfavorable</a:t>
                      </a:r>
                    </a:p>
                    <a:p>
                      <a:r>
                        <a:rPr lang="en-US" dirty="0" smtClean="0"/>
                        <a:t>Adverse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4724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Conduce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ive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1424195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1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991858"/>
              </p:ext>
            </p:extLst>
          </p:nvPr>
        </p:nvGraphicFramePr>
        <p:xfrm>
          <a:off x="533400" y="2438400"/>
          <a:ext cx="8229600" cy="2651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4478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Congenial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agreeable; pleasing in nature or character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kuhn-jeen-yuhl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Her congenial demeanor put everyone at ease and facilitated the conversation between the groups.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Affable</a:t>
                      </a:r>
                      <a:endParaRPr lang="en-US" baseline="0" dirty="0" smtClean="0"/>
                    </a:p>
                    <a:p>
                      <a:r>
                        <a:rPr lang="en-US" dirty="0" smtClean="0"/>
                        <a:t>Hospitable</a:t>
                      </a:r>
                    </a:p>
                    <a:p>
                      <a:r>
                        <a:rPr lang="en-US" dirty="0" smtClean="0"/>
                        <a:t>Good-Natured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Disagreeable</a:t>
                      </a:r>
                    </a:p>
                    <a:p>
                      <a:r>
                        <a:rPr lang="en-US" dirty="0" smtClean="0"/>
                        <a:t>Hostile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1816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Prefix </a:t>
            </a:r>
            <a:r>
              <a:rPr lang="en-US" u="sng" dirty="0" smtClean="0"/>
              <a:t>Con</a:t>
            </a:r>
          </a:p>
          <a:p>
            <a:r>
              <a:rPr lang="en-US" dirty="0" smtClean="0"/>
              <a:t>+Suffix </a:t>
            </a:r>
            <a:r>
              <a:rPr lang="en-US" u="sng" dirty="0" err="1" smtClean="0"/>
              <a:t>geni</a:t>
            </a:r>
            <a:endParaRPr lang="en-US" u="sng" dirty="0" smtClean="0"/>
          </a:p>
          <a:p>
            <a:r>
              <a:rPr lang="en-US" dirty="0" smtClean="0"/>
              <a:t>+Suffix </a:t>
            </a:r>
            <a:r>
              <a:rPr lang="en-US" u="sng" dirty="0" smtClean="0"/>
              <a:t>al</a:t>
            </a:r>
            <a:endParaRPr lang="en-US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11500"/>
            <a:ext cx="1295400" cy="17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09259"/>
              </p:ext>
            </p:extLst>
          </p:nvPr>
        </p:nvGraphicFramePr>
        <p:xfrm>
          <a:off x="533400" y="1905000"/>
          <a:ext cx="8229600" cy="32004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Equivocal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allowing the possibility of multiple meanings; uncertain significance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ih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kwiv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-uh-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kuhl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The equivocal nature of the assignment lead to varying responses from the students and no clear grading scale for the teacher.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Ambiguous</a:t>
                      </a:r>
                    </a:p>
                    <a:p>
                      <a:r>
                        <a:rPr lang="en-US" dirty="0" smtClean="0"/>
                        <a:t>Misleading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</a:t>
                      </a:r>
                    </a:p>
                    <a:p>
                      <a:r>
                        <a:rPr lang="en-US" dirty="0" smtClean="0"/>
                        <a:t>Sure</a:t>
                      </a:r>
                    </a:p>
                    <a:p>
                      <a:r>
                        <a:rPr lang="en-US" dirty="0" smtClean="0"/>
                        <a:t>Certain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2578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Middle English “</a:t>
            </a:r>
            <a:r>
              <a:rPr lang="en-US" dirty="0" err="1" smtClean="0"/>
              <a:t>equivoc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aequi</a:t>
            </a:r>
            <a:endParaRPr lang="en-US" u="sng" dirty="0" smtClean="0"/>
          </a:p>
          <a:p>
            <a:r>
              <a:rPr lang="en-US" dirty="0" smtClean="0"/>
              <a:t>+</a:t>
            </a:r>
            <a:r>
              <a:rPr lang="en-US" dirty="0" err="1" smtClean="0"/>
              <a:t>vox</a:t>
            </a:r>
            <a:endParaRPr lang="en-US" u="sng" dirty="0" smtClean="0"/>
          </a:p>
          <a:p>
            <a:r>
              <a:rPr lang="en-US" dirty="0" smtClean="0"/>
              <a:t>+us</a:t>
            </a:r>
          </a:p>
          <a:p>
            <a:r>
              <a:rPr lang="en-US" dirty="0" smtClean="0"/>
              <a:t>+al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90800"/>
            <a:ext cx="1380537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835082"/>
              </p:ext>
            </p:extLst>
          </p:nvPr>
        </p:nvGraphicFramePr>
        <p:xfrm>
          <a:off x="533400" y="2438400"/>
          <a:ext cx="8229600" cy="34747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524000"/>
                <a:gridCol w="12496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Manipulative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scheming to coerce; influencing the behavior of another for one’s own purpose</a:t>
                      </a: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muh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-nip-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yuh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-ley-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tiv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The officials manipulative behavior was evident after all received pay raises once the bill was passed on the budgetary constraint issues.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Scheming </a:t>
                      </a:r>
                    </a:p>
                    <a:p>
                      <a:r>
                        <a:rPr lang="en-US" dirty="0" smtClean="0"/>
                        <a:t>Cunning</a:t>
                      </a:r>
                    </a:p>
                    <a:p>
                      <a:r>
                        <a:rPr lang="en-US" dirty="0" smtClean="0"/>
                        <a:t>Unscrupulous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Naïve</a:t>
                      </a:r>
                    </a:p>
                    <a:p>
                      <a:r>
                        <a:rPr lang="en-US" dirty="0" smtClean="0"/>
                        <a:t>artless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14712"/>
            <a:ext cx="1310449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906869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Latin-Handful-</a:t>
            </a:r>
            <a:r>
              <a:rPr lang="en-US" dirty="0" err="1" smtClean="0"/>
              <a:t>manipulus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554467"/>
              </p:ext>
            </p:extLst>
          </p:nvPr>
        </p:nvGraphicFramePr>
        <p:xfrm>
          <a:off x="533400" y="2438400"/>
          <a:ext cx="8229600" cy="29260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Orientation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As to guide one in adjusting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to new surroundings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awr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ee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uhn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tey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-shun]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College freshman orientation is the first step in acclimating new students to the college lifestyle.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Alignment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Coordination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Mix-up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deviation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410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Orientate</a:t>
            </a:r>
          </a:p>
          <a:p>
            <a:r>
              <a:rPr lang="en-US" dirty="0" smtClean="0"/>
              <a:t>+</a:t>
            </a:r>
            <a:r>
              <a:rPr lang="en-US" dirty="0" smtClean="0"/>
              <a:t>Suffix </a:t>
            </a:r>
            <a:r>
              <a:rPr lang="en-US" u="sng" dirty="0" smtClean="0"/>
              <a:t>ion</a:t>
            </a:r>
            <a:endParaRPr lang="en-US" u="sng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00400"/>
            <a:ext cx="1502929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666380"/>
              </p:ext>
            </p:extLst>
          </p:nvPr>
        </p:nvGraphicFramePr>
        <p:xfrm>
          <a:off x="533400" y="2438400"/>
          <a:ext cx="8229600" cy="2651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Propensity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A natural inclination or tendency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pruh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-pen-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si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-tee]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The group of spelunkers had the propensity to search deep into the caverns even though the area was clearly marked as “no trespassing”.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urge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inclination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antipathy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dislike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1816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Latin </a:t>
            </a:r>
            <a:r>
              <a:rPr lang="en-US" dirty="0" smtClean="0"/>
              <a:t>inclined to</a:t>
            </a:r>
            <a:endParaRPr lang="en-US" dirty="0" smtClean="0"/>
          </a:p>
          <a:p>
            <a:r>
              <a:rPr lang="en-US" dirty="0" smtClean="0"/>
              <a:t>Prefix </a:t>
            </a:r>
            <a:r>
              <a:rPr lang="en-US" u="sng" dirty="0" err="1" smtClean="0"/>
              <a:t>propensus</a:t>
            </a:r>
            <a:endParaRPr lang="en-US" u="sng" dirty="0" smtClean="0"/>
          </a:p>
          <a:p>
            <a:r>
              <a:rPr lang="en-US" dirty="0" smtClean="0"/>
              <a:t>+Suffix </a:t>
            </a:r>
            <a:r>
              <a:rPr lang="en-US" u="sng" dirty="0" err="1" smtClean="0"/>
              <a:t>sc</a:t>
            </a:r>
            <a:endParaRPr lang="en-US" u="sng" dirty="0" smtClean="0"/>
          </a:p>
          <a:p>
            <a:r>
              <a:rPr lang="en-US" dirty="0" smtClean="0"/>
              <a:t>+Suffix ere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124200"/>
            <a:ext cx="1637646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using each word with information and picture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910182"/>
              </p:ext>
            </p:extLst>
          </p:nvPr>
        </p:nvGraphicFramePr>
        <p:xfrm>
          <a:off x="533400" y="2438400"/>
          <a:ext cx="8229600" cy="23774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00200"/>
                <a:gridCol w="2209800"/>
                <a:gridCol w="1447800"/>
                <a:gridCol w="15240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and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Strategy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Science or art of planning or directing operations</a:t>
                      </a:r>
                      <a:endParaRPr lang="en-US" baseline="0" dirty="0" smtClean="0">
                        <a:sym typeface="Wingdings" pitchFamily="2" charset="2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strat-i-jee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The general of the Air Force developed the strategy to secure air dominance over Iraq.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happenstance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Off</a:t>
                      </a:r>
                      <a:r>
                        <a:rPr lang="en-US" baseline="0" dirty="0" smtClean="0"/>
                        <a:t> the cuff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1816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Prefix </a:t>
            </a:r>
            <a:r>
              <a:rPr lang="en-US" u="sng" dirty="0" err="1" smtClean="0"/>
              <a:t>strat</a:t>
            </a:r>
            <a:r>
              <a:rPr lang="en-US" u="sng" dirty="0"/>
              <a:t> </a:t>
            </a:r>
            <a:r>
              <a:rPr lang="en-US" u="sng" dirty="0" smtClean="0"/>
              <a:t>(Greek)</a:t>
            </a:r>
            <a:endParaRPr lang="en-US" u="sng" dirty="0" smtClean="0"/>
          </a:p>
          <a:p>
            <a:r>
              <a:rPr lang="en-US" dirty="0" smtClean="0"/>
              <a:t>+Suffix </a:t>
            </a:r>
            <a:r>
              <a:rPr lang="en-US" u="sng" dirty="0" smtClean="0"/>
              <a:t>egos</a:t>
            </a:r>
            <a:endParaRPr lang="en-US" u="sng" dirty="0" smtClean="0"/>
          </a:p>
          <a:p>
            <a:r>
              <a:rPr lang="en-US" dirty="0" smtClean="0"/>
              <a:t>+Suffix </a:t>
            </a:r>
            <a:r>
              <a:rPr lang="en-US" dirty="0" err="1" smtClean="0"/>
              <a:t>ia</a:t>
            </a:r>
            <a:r>
              <a:rPr lang="en-US" dirty="0" smtClean="0"/>
              <a:t>-y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00400"/>
            <a:ext cx="1309688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4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662</Words>
  <Application>Microsoft Office PowerPoint</Application>
  <PresentationFormat>On-screen Show (4:3)</PresentationFormat>
  <Paragraphs>187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10 Words</vt:lpstr>
      <vt:lpstr>Presentation using each word with information and picture</vt:lpstr>
      <vt:lpstr>Presentation using each word with information and picture</vt:lpstr>
      <vt:lpstr>Presentation using each word with information and picture</vt:lpstr>
      <vt:lpstr>Presentation using each word with information and picture</vt:lpstr>
      <vt:lpstr>Presentation using each word with information and picture</vt:lpstr>
      <vt:lpstr>Presentation using each word with information and picture</vt:lpstr>
      <vt:lpstr>Presentation using each word with information and picture</vt:lpstr>
      <vt:lpstr>Presentation using each word with information and picture</vt:lpstr>
      <vt:lpstr>Presentation using each word with information and picture</vt:lpstr>
      <vt:lpstr>Presentation using each word with information and picture</vt:lpstr>
      <vt:lpstr>Presentation grade distribution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 1083  Content Based Reading</dc:title>
  <dc:creator>sem361</dc:creator>
  <cp:lastModifiedBy>Eiler</cp:lastModifiedBy>
  <cp:revision>26</cp:revision>
  <dcterms:created xsi:type="dcterms:W3CDTF">2011-02-14T17:50:02Z</dcterms:created>
  <dcterms:modified xsi:type="dcterms:W3CDTF">2012-03-26T00:12:23Z</dcterms:modified>
</cp:coreProperties>
</file>