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1" d="100"/>
          <a:sy n="31" d="100"/>
        </p:scale>
        <p:origin x="-96" y="-768"/>
      </p:cViewPr>
      <p:guideLst>
        <p:guide orient="horz" pos="2160"/>
        <p:guide pos="2880"/>
      </p:guideLst>
    </p:cSldViewPr>
  </p:slideViewPr>
  <p:notesTextViewPr>
    <p:cViewPr>
      <p:scale>
        <a:sx n="100" d="100"/>
        <a:sy n="100" d="100"/>
      </p:scale>
      <p:origin x="0" y="378"/>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PH"/>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273B17-3C5D-42CE-9811-DCC6F5CE61C3}" type="datetimeFigureOut">
              <a:rPr lang="en-US" smtClean="0"/>
              <a:t>3/25/2012</a:t>
            </a:fld>
            <a:endParaRPr lang="en-PH"/>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PH"/>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PH"/>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541611-60DC-46E8-868B-35D8BB6093E2}" type="slidenum">
              <a:rPr lang="en-PH" smtClean="0"/>
              <a:t>‹#›</a:t>
            </a:fld>
            <a:endParaRPr lang="en-PH"/>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PH" dirty="0" smtClean="0"/>
              <a:t>Wal-Mart</a:t>
            </a:r>
            <a:r>
              <a:rPr lang="en-PH" baseline="0" dirty="0" smtClean="0"/>
              <a:t> is assessed to be one of the most successful retail store operating in the western region at present. Being as huge as its operation is, it has the need to keep an intact control of the inventory that the company embraces. </a:t>
            </a:r>
            <a:endParaRPr lang="en-PH" dirty="0"/>
          </a:p>
        </p:txBody>
      </p:sp>
      <p:sp>
        <p:nvSpPr>
          <p:cNvPr id="4" name="Slide Number Placeholder 3"/>
          <p:cNvSpPr>
            <a:spLocks noGrp="1"/>
          </p:cNvSpPr>
          <p:nvPr>
            <p:ph type="sldNum" sz="quarter" idx="10"/>
          </p:nvPr>
        </p:nvSpPr>
        <p:spPr/>
        <p:txBody>
          <a:bodyPr/>
          <a:lstStyle/>
          <a:p>
            <a:fld id="{0A541611-60DC-46E8-868B-35D8BB6093E2}" type="slidenum">
              <a:rPr lang="en-PH" smtClean="0"/>
              <a:t>1</a:t>
            </a:fld>
            <a:endParaRPr lang="en-PH"/>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PH" dirty="0" smtClean="0"/>
              <a:t>As</a:t>
            </a:r>
            <a:r>
              <a:rPr lang="en-PH" baseline="0" dirty="0" smtClean="0"/>
              <a:t> of now there are two primary inventory issues that the company should face as presented herein. </a:t>
            </a:r>
            <a:endParaRPr lang="en-PH" dirty="0"/>
          </a:p>
        </p:txBody>
      </p:sp>
      <p:sp>
        <p:nvSpPr>
          <p:cNvPr id="4" name="Slide Number Placeholder 3"/>
          <p:cNvSpPr>
            <a:spLocks noGrp="1"/>
          </p:cNvSpPr>
          <p:nvPr>
            <p:ph type="sldNum" sz="quarter" idx="10"/>
          </p:nvPr>
        </p:nvSpPr>
        <p:spPr/>
        <p:txBody>
          <a:bodyPr/>
          <a:lstStyle/>
          <a:p>
            <a:fld id="{0A541611-60DC-46E8-868B-35D8BB6093E2}" type="slidenum">
              <a:rPr lang="en-PH" smtClean="0"/>
              <a:t>2</a:t>
            </a:fld>
            <a:endParaRPr lang="en-PH"/>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PH" dirty="0" smtClean="0"/>
              <a:t>Solving</a:t>
            </a:r>
            <a:r>
              <a:rPr lang="en-PH" baseline="0" dirty="0" smtClean="0"/>
              <a:t> inventory issues of the business involves the need to make sure that everything is in balance. The results of such changes could be seen the graph presented herein. </a:t>
            </a:r>
            <a:endParaRPr lang="en-PH" dirty="0"/>
          </a:p>
        </p:txBody>
      </p:sp>
      <p:sp>
        <p:nvSpPr>
          <p:cNvPr id="4" name="Slide Number Placeholder 3"/>
          <p:cNvSpPr>
            <a:spLocks noGrp="1"/>
          </p:cNvSpPr>
          <p:nvPr>
            <p:ph type="sldNum" sz="quarter" idx="10"/>
          </p:nvPr>
        </p:nvSpPr>
        <p:spPr/>
        <p:txBody>
          <a:bodyPr/>
          <a:lstStyle/>
          <a:p>
            <a:fld id="{0A541611-60DC-46E8-868B-35D8BB6093E2}" type="slidenum">
              <a:rPr lang="en-PH" smtClean="0"/>
              <a:t>3</a:t>
            </a:fld>
            <a:endParaRPr lang="en-PH"/>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PH" dirty="0" smtClean="0"/>
              <a:t>Presented herein is</a:t>
            </a:r>
            <a:r>
              <a:rPr lang="en-PH" baseline="0" dirty="0" smtClean="0"/>
              <a:t> a reflection of the resulting factors of inventory solutions as evidently changing the pattern of company sales in an annual term. </a:t>
            </a:r>
            <a:endParaRPr lang="en-PH" dirty="0"/>
          </a:p>
        </p:txBody>
      </p:sp>
      <p:sp>
        <p:nvSpPr>
          <p:cNvPr id="4" name="Slide Number Placeholder 3"/>
          <p:cNvSpPr>
            <a:spLocks noGrp="1"/>
          </p:cNvSpPr>
          <p:nvPr>
            <p:ph type="sldNum" sz="quarter" idx="10"/>
          </p:nvPr>
        </p:nvSpPr>
        <p:spPr/>
        <p:txBody>
          <a:bodyPr/>
          <a:lstStyle/>
          <a:p>
            <a:fld id="{0A541611-60DC-46E8-868B-35D8BB6093E2}" type="slidenum">
              <a:rPr lang="en-PH" smtClean="0"/>
              <a:t>4</a:t>
            </a:fld>
            <a:endParaRPr lang="en-PH"/>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PH" dirty="0" smtClean="0"/>
              <a:t>Seen here</a:t>
            </a:r>
            <a:r>
              <a:rPr lang="en-PH" baseline="0" dirty="0" smtClean="0"/>
              <a:t> is a comprehensive presentation on what caused the change of profit increase and decrease of the sales return from the operational cost of the business within an </a:t>
            </a:r>
            <a:r>
              <a:rPr lang="en-PH" baseline="0" smtClean="0"/>
              <a:t>annual schedule. </a:t>
            </a:r>
            <a:endParaRPr lang="en-PH" dirty="0"/>
          </a:p>
        </p:txBody>
      </p:sp>
      <p:sp>
        <p:nvSpPr>
          <p:cNvPr id="4" name="Slide Number Placeholder 3"/>
          <p:cNvSpPr>
            <a:spLocks noGrp="1"/>
          </p:cNvSpPr>
          <p:nvPr>
            <p:ph type="sldNum" sz="quarter" idx="10"/>
          </p:nvPr>
        </p:nvSpPr>
        <p:spPr/>
        <p:txBody>
          <a:bodyPr/>
          <a:lstStyle/>
          <a:p>
            <a:fld id="{0A541611-60DC-46E8-868B-35D8BB6093E2}" type="slidenum">
              <a:rPr lang="en-PH" smtClean="0"/>
              <a:t>5</a:t>
            </a:fld>
            <a:endParaRPr lang="en-PH"/>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P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PH"/>
          </a:p>
        </p:txBody>
      </p:sp>
      <p:sp>
        <p:nvSpPr>
          <p:cNvPr id="4" name="Date Placeholder 3"/>
          <p:cNvSpPr>
            <a:spLocks noGrp="1"/>
          </p:cNvSpPr>
          <p:nvPr>
            <p:ph type="dt" sz="half" idx="10"/>
          </p:nvPr>
        </p:nvSpPr>
        <p:spPr/>
        <p:txBody>
          <a:bodyPr/>
          <a:lstStyle/>
          <a:p>
            <a:fld id="{660139A7-30F6-462D-AA2E-12231A0A381B}" type="datetimeFigureOut">
              <a:rPr lang="en-US" smtClean="0"/>
              <a:t>3/25/2012</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C2C6CE47-E7C5-4F82-959F-1F5096422554}" type="slidenum">
              <a:rPr lang="en-PH" smtClean="0"/>
              <a:t>‹#›</a:t>
            </a:fld>
            <a:endParaRPr lang="en-P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fld id="{660139A7-30F6-462D-AA2E-12231A0A381B}" type="datetimeFigureOut">
              <a:rPr lang="en-US" smtClean="0"/>
              <a:t>3/25/2012</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C2C6CE47-E7C5-4F82-959F-1F5096422554}" type="slidenum">
              <a:rPr lang="en-PH" smtClean="0"/>
              <a:t>‹#›</a:t>
            </a:fld>
            <a:endParaRPr lang="en-P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P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fld id="{660139A7-30F6-462D-AA2E-12231A0A381B}" type="datetimeFigureOut">
              <a:rPr lang="en-US" smtClean="0"/>
              <a:t>3/25/2012</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C2C6CE47-E7C5-4F82-959F-1F5096422554}" type="slidenum">
              <a:rPr lang="en-PH" smtClean="0"/>
              <a:t>‹#›</a:t>
            </a:fld>
            <a:endParaRPr lang="en-P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fld id="{660139A7-30F6-462D-AA2E-12231A0A381B}" type="datetimeFigureOut">
              <a:rPr lang="en-US" smtClean="0"/>
              <a:t>3/25/2012</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C2C6CE47-E7C5-4F82-959F-1F5096422554}" type="slidenum">
              <a:rPr lang="en-PH" smtClean="0"/>
              <a:t>‹#›</a:t>
            </a:fld>
            <a:endParaRPr lang="en-P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P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0139A7-30F6-462D-AA2E-12231A0A381B}" type="datetimeFigureOut">
              <a:rPr lang="en-US" smtClean="0"/>
              <a:t>3/25/2012</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C2C6CE47-E7C5-4F82-959F-1F5096422554}" type="slidenum">
              <a:rPr lang="en-PH" smtClean="0"/>
              <a:t>‹#›</a:t>
            </a:fld>
            <a:endParaRPr lang="en-P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5" name="Date Placeholder 4"/>
          <p:cNvSpPr>
            <a:spLocks noGrp="1"/>
          </p:cNvSpPr>
          <p:nvPr>
            <p:ph type="dt" sz="half" idx="10"/>
          </p:nvPr>
        </p:nvSpPr>
        <p:spPr/>
        <p:txBody>
          <a:bodyPr/>
          <a:lstStyle/>
          <a:p>
            <a:fld id="{660139A7-30F6-462D-AA2E-12231A0A381B}" type="datetimeFigureOut">
              <a:rPr lang="en-US" smtClean="0"/>
              <a:t>3/25/2012</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C2C6CE47-E7C5-4F82-959F-1F5096422554}" type="slidenum">
              <a:rPr lang="en-PH" smtClean="0"/>
              <a:t>‹#›</a:t>
            </a:fld>
            <a:endParaRPr lang="en-P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P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7" name="Date Placeholder 6"/>
          <p:cNvSpPr>
            <a:spLocks noGrp="1"/>
          </p:cNvSpPr>
          <p:nvPr>
            <p:ph type="dt" sz="half" idx="10"/>
          </p:nvPr>
        </p:nvSpPr>
        <p:spPr/>
        <p:txBody>
          <a:bodyPr/>
          <a:lstStyle/>
          <a:p>
            <a:fld id="{660139A7-30F6-462D-AA2E-12231A0A381B}" type="datetimeFigureOut">
              <a:rPr lang="en-US" smtClean="0"/>
              <a:t>3/25/2012</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C2C6CE47-E7C5-4F82-959F-1F5096422554}" type="slidenum">
              <a:rPr lang="en-PH" smtClean="0"/>
              <a:t>‹#›</a:t>
            </a:fld>
            <a:endParaRPr lang="en-P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Date Placeholder 2"/>
          <p:cNvSpPr>
            <a:spLocks noGrp="1"/>
          </p:cNvSpPr>
          <p:nvPr>
            <p:ph type="dt" sz="half" idx="10"/>
          </p:nvPr>
        </p:nvSpPr>
        <p:spPr/>
        <p:txBody>
          <a:bodyPr/>
          <a:lstStyle/>
          <a:p>
            <a:fld id="{660139A7-30F6-462D-AA2E-12231A0A381B}" type="datetimeFigureOut">
              <a:rPr lang="en-US" smtClean="0"/>
              <a:t>3/25/2012</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C2C6CE47-E7C5-4F82-959F-1F5096422554}" type="slidenum">
              <a:rPr lang="en-PH" smtClean="0"/>
              <a:t>‹#›</a:t>
            </a:fld>
            <a:endParaRPr lang="en-P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0139A7-30F6-462D-AA2E-12231A0A381B}" type="datetimeFigureOut">
              <a:rPr lang="en-US" smtClean="0"/>
              <a:t>3/25/2012</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C2C6CE47-E7C5-4F82-959F-1F5096422554}" type="slidenum">
              <a:rPr lang="en-PH" smtClean="0"/>
              <a:t>‹#›</a:t>
            </a:fld>
            <a:endParaRPr lang="en-P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P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0139A7-30F6-462D-AA2E-12231A0A381B}" type="datetimeFigureOut">
              <a:rPr lang="en-US" smtClean="0"/>
              <a:t>3/25/2012</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C2C6CE47-E7C5-4F82-959F-1F5096422554}" type="slidenum">
              <a:rPr lang="en-PH" smtClean="0"/>
              <a:t>‹#›</a:t>
            </a:fld>
            <a:endParaRPr lang="en-P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P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0139A7-30F6-462D-AA2E-12231A0A381B}" type="datetimeFigureOut">
              <a:rPr lang="en-US" smtClean="0"/>
              <a:t>3/25/2012</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C2C6CE47-E7C5-4F82-959F-1F5096422554}" type="slidenum">
              <a:rPr lang="en-PH" smtClean="0"/>
              <a:t>‹#›</a:t>
            </a:fld>
            <a:endParaRPr lang="en-P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PH"/>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0139A7-30F6-462D-AA2E-12231A0A381B}" type="datetimeFigureOut">
              <a:rPr lang="en-US" smtClean="0"/>
              <a:t>3/25/2012</a:t>
            </a:fld>
            <a:endParaRPr lang="en-P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P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C6CE47-E7C5-4F82-959F-1F5096422554}" type="slidenum">
              <a:rPr lang="en-PH" smtClean="0"/>
              <a:t>‹#›</a:t>
            </a:fld>
            <a:endParaRPr lang="en-P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1143000"/>
            <a:ext cx="9144000" cy="1588"/>
          </a:xfrm>
          <a:prstGeom prst="line">
            <a:avLst/>
          </a:prstGeom>
          <a:ln w="57150"/>
        </p:spPr>
        <p:style>
          <a:lnRef idx="1">
            <a:schemeClr val="accent2"/>
          </a:lnRef>
          <a:fillRef idx="0">
            <a:schemeClr val="accent2"/>
          </a:fillRef>
          <a:effectRef idx="0">
            <a:schemeClr val="accent2"/>
          </a:effectRef>
          <a:fontRef idx="minor">
            <a:schemeClr val="tx1"/>
          </a:fontRef>
        </p:style>
      </p:cxnSp>
      <p:cxnSp>
        <p:nvCxnSpPr>
          <p:cNvPr id="6" name="Straight Connector 5"/>
          <p:cNvCxnSpPr/>
          <p:nvPr/>
        </p:nvCxnSpPr>
        <p:spPr>
          <a:xfrm>
            <a:off x="0" y="990600"/>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1026" name="Picture 2" descr="http://www.thriftynorthwestmom.com/wp-content/uploads/2011/05/walmart-logo.jpg"/>
          <p:cNvPicPr>
            <a:picLocks noChangeAspect="1" noChangeArrowheads="1"/>
          </p:cNvPicPr>
          <p:nvPr/>
        </p:nvPicPr>
        <p:blipFill>
          <a:blip r:embed="rId3"/>
          <a:srcRect t="23333" b="21667"/>
          <a:stretch>
            <a:fillRect/>
          </a:stretch>
        </p:blipFill>
        <p:spPr bwMode="auto">
          <a:xfrm rot="18958433">
            <a:off x="16272" y="1651663"/>
            <a:ext cx="5704408" cy="2353068"/>
          </a:xfrm>
          <a:prstGeom prst="rect">
            <a:avLst/>
          </a:prstGeom>
          <a:noFill/>
        </p:spPr>
      </p:pic>
      <p:sp>
        <p:nvSpPr>
          <p:cNvPr id="2" name="Title 1"/>
          <p:cNvSpPr>
            <a:spLocks noGrp="1"/>
          </p:cNvSpPr>
          <p:nvPr>
            <p:ph type="ctrTitle"/>
          </p:nvPr>
        </p:nvSpPr>
        <p:spPr>
          <a:xfrm>
            <a:off x="4191000" y="2130425"/>
            <a:ext cx="4267200" cy="1470025"/>
          </a:xfrm>
        </p:spPr>
        <p:txBody>
          <a:bodyPr/>
          <a:lstStyle/>
          <a:p>
            <a:r>
              <a:rPr lang="en-PH" b="1" dirty="0" smtClean="0"/>
              <a:t>WALMART Inventory </a:t>
            </a:r>
            <a:endParaRPr lang="en-PH" b="1" dirty="0"/>
          </a:p>
        </p:txBody>
      </p:sp>
      <p:sp>
        <p:nvSpPr>
          <p:cNvPr id="3" name="Subtitle 2"/>
          <p:cNvSpPr>
            <a:spLocks noGrp="1"/>
          </p:cNvSpPr>
          <p:nvPr>
            <p:ph type="subTitle" idx="1"/>
          </p:nvPr>
        </p:nvSpPr>
        <p:spPr>
          <a:xfrm>
            <a:off x="2057400" y="3810000"/>
            <a:ext cx="6400800" cy="1066800"/>
          </a:xfrm>
        </p:spPr>
        <p:txBody>
          <a:bodyPr>
            <a:noAutofit/>
          </a:bodyPr>
          <a:lstStyle/>
          <a:p>
            <a:r>
              <a:rPr lang="en-PH" sz="4800" b="1" i="1" dirty="0" smtClean="0"/>
              <a:t>Presentation and Proposal</a:t>
            </a:r>
            <a:endParaRPr lang="en-PH" sz="4800" b="1" i="1" dirty="0"/>
          </a:p>
        </p:txBody>
      </p:sp>
      <p:cxnSp>
        <p:nvCxnSpPr>
          <p:cNvPr id="8" name="Straight Connector 7"/>
          <p:cNvCxnSpPr/>
          <p:nvPr/>
        </p:nvCxnSpPr>
        <p:spPr>
          <a:xfrm>
            <a:off x="0" y="5942012"/>
            <a:ext cx="9144000" cy="1588"/>
          </a:xfrm>
          <a:prstGeom prst="line">
            <a:avLst/>
          </a:prstGeom>
          <a:ln w="57150"/>
        </p:spPr>
        <p:style>
          <a:lnRef idx="1">
            <a:schemeClr val="accent2"/>
          </a:lnRef>
          <a:fillRef idx="0">
            <a:schemeClr val="accent2"/>
          </a:fillRef>
          <a:effectRef idx="0">
            <a:schemeClr val="accent2"/>
          </a:effectRef>
          <a:fontRef idx="minor">
            <a:schemeClr val="tx1"/>
          </a:fontRef>
        </p:style>
      </p:cxnSp>
      <p:cxnSp>
        <p:nvCxnSpPr>
          <p:cNvPr id="9" name="Straight Connector 8"/>
          <p:cNvCxnSpPr/>
          <p:nvPr/>
        </p:nvCxnSpPr>
        <p:spPr>
          <a:xfrm>
            <a:off x="0" y="5789612"/>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plus(in)">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2400" y="274638"/>
            <a:ext cx="4724400" cy="1858962"/>
          </a:xfrm>
        </p:spPr>
        <p:txBody>
          <a:bodyPr>
            <a:normAutofit/>
          </a:bodyPr>
          <a:lstStyle/>
          <a:p>
            <a:r>
              <a:rPr lang="en-PH" dirty="0" smtClean="0"/>
              <a:t>The Wal-Mart Inventory Issue </a:t>
            </a:r>
            <a:endParaRPr lang="en-PH" dirty="0"/>
          </a:p>
        </p:txBody>
      </p:sp>
      <p:sp>
        <p:nvSpPr>
          <p:cNvPr id="4" name="TextBox 3"/>
          <p:cNvSpPr txBox="1"/>
          <p:nvPr/>
        </p:nvSpPr>
        <p:spPr>
          <a:xfrm>
            <a:off x="457200" y="2743200"/>
            <a:ext cx="7391400" cy="1200329"/>
          </a:xfrm>
          <a:prstGeom prst="rect">
            <a:avLst/>
          </a:prstGeom>
          <a:noFill/>
        </p:spPr>
        <p:txBody>
          <a:bodyPr wrap="square" rtlCol="0">
            <a:spAutoFit/>
          </a:bodyPr>
          <a:lstStyle/>
          <a:p>
            <a:pPr>
              <a:buFont typeface="Wingdings" pitchFamily="2" charset="2"/>
              <a:buChar char="v"/>
            </a:pPr>
            <a:r>
              <a:rPr lang="en-PH" sz="2400" b="1" dirty="0" smtClean="0"/>
              <a:t>The company faces the need to leverage their performance for the sake of retaining competitive stance in the face of world economic  failure. </a:t>
            </a:r>
            <a:endParaRPr lang="en-PH" sz="2400" b="1" dirty="0"/>
          </a:p>
        </p:txBody>
      </p:sp>
      <p:sp>
        <p:nvSpPr>
          <p:cNvPr id="5" name="TextBox 4"/>
          <p:cNvSpPr txBox="1"/>
          <p:nvPr/>
        </p:nvSpPr>
        <p:spPr>
          <a:xfrm>
            <a:off x="762000" y="4267200"/>
            <a:ext cx="7391400" cy="1938992"/>
          </a:xfrm>
          <a:prstGeom prst="rect">
            <a:avLst/>
          </a:prstGeom>
          <a:noFill/>
        </p:spPr>
        <p:txBody>
          <a:bodyPr wrap="square" rtlCol="0">
            <a:spAutoFit/>
          </a:bodyPr>
          <a:lstStyle/>
          <a:p>
            <a:pPr>
              <a:buFont typeface="Wingdings" pitchFamily="2" charset="2"/>
              <a:buChar char="v"/>
            </a:pPr>
            <a:r>
              <a:rPr lang="en-PH" sz="2400" b="1" dirty="0" smtClean="0"/>
              <a:t>In the aim of protecting how they manage the incoming number of retail products on line, the administrators there is a continuous flow of products. This further results to over inventory on the part of the company’s suppliers.  </a:t>
            </a:r>
            <a:endParaRPr lang="en-PH" sz="2400" b="1" dirty="0"/>
          </a:p>
        </p:txBody>
      </p:sp>
      <p:pic>
        <p:nvPicPr>
          <p:cNvPr id="13314" name="Picture 2" descr="http://si.wsj.net/public/resources/images/OB-JI543_waltag_G_20100722193101.jpg"/>
          <p:cNvPicPr>
            <a:picLocks noChangeAspect="1" noChangeArrowheads="1"/>
          </p:cNvPicPr>
          <p:nvPr/>
        </p:nvPicPr>
        <p:blipFill>
          <a:blip r:embed="rId3"/>
          <a:srcRect/>
          <a:stretch>
            <a:fillRect/>
          </a:stretch>
        </p:blipFill>
        <p:spPr bwMode="auto">
          <a:xfrm>
            <a:off x="457200" y="304800"/>
            <a:ext cx="3505200" cy="2338914"/>
          </a:xfrm>
          <a:prstGeom prst="rect">
            <a:avLst/>
          </a:prstGeom>
          <a:noFill/>
          <a:effectLst>
            <a:softEdge rad="317500"/>
          </a:effectLst>
        </p:spPr>
      </p:pic>
      <p:cxnSp>
        <p:nvCxnSpPr>
          <p:cNvPr id="8" name="Straight Connector 7"/>
          <p:cNvCxnSpPr/>
          <p:nvPr/>
        </p:nvCxnSpPr>
        <p:spPr>
          <a:xfrm>
            <a:off x="0" y="2590800"/>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6400800"/>
            <a:ext cx="9144000" cy="1588"/>
          </a:xfrm>
          <a:prstGeom prst="line">
            <a:avLst/>
          </a:prstGeom>
          <a:ln w="76200"/>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box(in)">
                                      <p:cBhvr>
                                        <p:cTn id="7" dur="500"/>
                                        <p:tgtEl>
                                          <p:spTgt spid="1331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4)">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Changes and Developments </a:t>
            </a:r>
            <a:endParaRPr lang="en-PH" dirty="0"/>
          </a:p>
        </p:txBody>
      </p:sp>
      <p:pic>
        <p:nvPicPr>
          <p:cNvPr id="15362" name="Picture 2" descr="Walmart - Quarterly Sales Growth"/>
          <p:cNvPicPr>
            <a:picLocks noChangeAspect="1" noChangeArrowheads="1"/>
          </p:cNvPicPr>
          <p:nvPr/>
        </p:nvPicPr>
        <p:blipFill>
          <a:blip r:embed="rId3"/>
          <a:srcRect/>
          <a:stretch>
            <a:fillRect/>
          </a:stretch>
        </p:blipFill>
        <p:spPr bwMode="auto">
          <a:xfrm>
            <a:off x="533400" y="1828800"/>
            <a:ext cx="3657600" cy="2190750"/>
          </a:xfrm>
          <a:prstGeom prst="rect">
            <a:avLst/>
          </a:prstGeom>
          <a:noFill/>
        </p:spPr>
      </p:pic>
      <p:sp>
        <p:nvSpPr>
          <p:cNvPr id="5" name="TextBox 4"/>
          <p:cNvSpPr txBox="1"/>
          <p:nvPr/>
        </p:nvSpPr>
        <p:spPr>
          <a:xfrm>
            <a:off x="4343400" y="1828800"/>
            <a:ext cx="4191000" cy="2308324"/>
          </a:xfrm>
          <a:prstGeom prst="rect">
            <a:avLst/>
          </a:prstGeom>
          <a:noFill/>
        </p:spPr>
        <p:txBody>
          <a:bodyPr wrap="square" rtlCol="0">
            <a:spAutoFit/>
          </a:bodyPr>
          <a:lstStyle/>
          <a:p>
            <a:r>
              <a:rPr lang="en-PH" sz="2400" b="1" dirty="0" smtClean="0"/>
              <a:t>The need to solve the issue on inventory development is evidently necessary so as to protect the continuous flow of products in the different stores and branches of the business. </a:t>
            </a:r>
            <a:endParaRPr lang="en-PH" sz="2400" b="1" dirty="0"/>
          </a:p>
        </p:txBody>
      </p:sp>
      <p:cxnSp>
        <p:nvCxnSpPr>
          <p:cNvPr id="6" name="Straight Connector 5"/>
          <p:cNvCxnSpPr/>
          <p:nvPr/>
        </p:nvCxnSpPr>
        <p:spPr>
          <a:xfrm>
            <a:off x="0" y="1524000"/>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4191000"/>
            <a:ext cx="8001000" cy="2246769"/>
          </a:xfrm>
          <a:prstGeom prst="rect">
            <a:avLst/>
          </a:prstGeom>
          <a:noFill/>
        </p:spPr>
        <p:txBody>
          <a:bodyPr wrap="square" rtlCol="0">
            <a:spAutoFit/>
          </a:bodyPr>
          <a:lstStyle/>
          <a:p>
            <a:r>
              <a:rPr lang="en-PH" sz="2800" i="1" dirty="0" smtClean="0">
                <a:solidFill>
                  <a:schemeClr val="accent2">
                    <a:lumMod val="50000"/>
                  </a:schemeClr>
                </a:solidFill>
              </a:rPr>
              <a:t>The above graph shows the performance of the different branches of some stores of Wal-Mart during the quarterly schedule after the implementation of better inventory management procedures by the administrators of the company. </a:t>
            </a:r>
            <a:endParaRPr lang="en-PH" sz="2800" i="1" dirty="0">
              <a:solidFill>
                <a:schemeClr val="accent2">
                  <a:lumMod val="50000"/>
                </a:schemeClr>
              </a:solidFill>
            </a:endParaRPr>
          </a:p>
        </p:txBody>
      </p:sp>
      <p:cxnSp>
        <p:nvCxnSpPr>
          <p:cNvPr id="8" name="Straight Connector 7"/>
          <p:cNvCxnSpPr/>
          <p:nvPr/>
        </p:nvCxnSpPr>
        <p:spPr>
          <a:xfrm>
            <a:off x="0" y="4191000"/>
            <a:ext cx="9144000" cy="1588"/>
          </a:xfrm>
          <a:prstGeom prst="line">
            <a:avLst/>
          </a:prstGeom>
          <a:ln w="76200"/>
        </p:spPr>
        <p:style>
          <a:lnRef idx="1">
            <a:schemeClr val="accent2"/>
          </a:lnRef>
          <a:fillRef idx="0">
            <a:schemeClr val="accent2"/>
          </a:fillRef>
          <a:effectRef idx="0">
            <a:schemeClr val="accent2"/>
          </a:effectRef>
          <a:fontRef idx="minor">
            <a:schemeClr val="tx1"/>
          </a:fontRef>
        </p:style>
      </p:cxnSp>
      <p:cxnSp>
        <p:nvCxnSpPr>
          <p:cNvPr id="9" name="Straight Connector 8"/>
          <p:cNvCxnSpPr/>
          <p:nvPr/>
        </p:nvCxnSpPr>
        <p:spPr>
          <a:xfrm>
            <a:off x="0" y="6477000"/>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15362"/>
                                        </p:tgtEl>
                                        <p:attrNameLst>
                                          <p:attrName>style.visibility</p:attrName>
                                        </p:attrNameLst>
                                      </p:cBhvr>
                                      <p:to>
                                        <p:strVal val="visible"/>
                                      </p:to>
                                    </p:set>
                                    <p:animEffect transition="in" filter="plus(in)">
                                      <p:cBhvr>
                                        <p:cTn id="12" dur="2000"/>
                                        <p:tgtEl>
                                          <p:spTgt spid="15362"/>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amond(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heel(4)">
                                      <p:cBhvr>
                                        <p:cTn id="2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PH" dirty="0" smtClean="0"/>
              <a:t>Reflection on Annual Growth on Company Sales </a:t>
            </a:r>
            <a:endParaRPr lang="en-PH" dirty="0"/>
          </a:p>
        </p:txBody>
      </p:sp>
      <p:pic>
        <p:nvPicPr>
          <p:cNvPr id="16386" name="Picture 2" descr="Walmart - Annual Gross Margins"/>
          <p:cNvPicPr>
            <a:picLocks noChangeAspect="1" noChangeArrowheads="1"/>
          </p:cNvPicPr>
          <p:nvPr/>
        </p:nvPicPr>
        <p:blipFill>
          <a:blip r:embed="rId3"/>
          <a:srcRect/>
          <a:stretch>
            <a:fillRect/>
          </a:stretch>
        </p:blipFill>
        <p:spPr bwMode="auto">
          <a:xfrm>
            <a:off x="4114800" y="1676400"/>
            <a:ext cx="4579951" cy="2743200"/>
          </a:xfrm>
          <a:prstGeom prst="rect">
            <a:avLst/>
          </a:prstGeom>
          <a:noFill/>
        </p:spPr>
      </p:pic>
      <p:sp>
        <p:nvSpPr>
          <p:cNvPr id="5" name="TextBox 4"/>
          <p:cNvSpPr txBox="1"/>
          <p:nvPr/>
        </p:nvSpPr>
        <p:spPr>
          <a:xfrm>
            <a:off x="381000" y="1752600"/>
            <a:ext cx="3657600" cy="2677656"/>
          </a:xfrm>
          <a:prstGeom prst="rect">
            <a:avLst/>
          </a:prstGeom>
          <a:noFill/>
        </p:spPr>
        <p:txBody>
          <a:bodyPr wrap="square" rtlCol="0">
            <a:spAutoFit/>
          </a:bodyPr>
          <a:lstStyle/>
          <a:p>
            <a:r>
              <a:rPr lang="en-PH" sz="2400" i="1" dirty="0" smtClean="0"/>
              <a:t>The annual growth sales of the company shows that the year 2010 proved to be much of its peak performance which gradually decline between the years 2011 and 2012. </a:t>
            </a:r>
            <a:endParaRPr lang="en-PH" sz="2400" i="1" dirty="0"/>
          </a:p>
        </p:txBody>
      </p:sp>
      <p:sp>
        <p:nvSpPr>
          <p:cNvPr id="6" name="TextBox 5"/>
          <p:cNvSpPr txBox="1"/>
          <p:nvPr/>
        </p:nvSpPr>
        <p:spPr>
          <a:xfrm>
            <a:off x="457200" y="4648200"/>
            <a:ext cx="8305800" cy="1384995"/>
          </a:xfrm>
          <a:prstGeom prst="rect">
            <a:avLst/>
          </a:prstGeom>
          <a:noFill/>
        </p:spPr>
        <p:txBody>
          <a:bodyPr wrap="square" rtlCol="0">
            <a:spAutoFit/>
          </a:bodyPr>
          <a:lstStyle/>
          <a:p>
            <a:r>
              <a:rPr lang="en-PH" sz="2800" dirty="0" smtClean="0">
                <a:solidFill>
                  <a:srgbClr val="00B050"/>
                </a:solidFill>
              </a:rPr>
              <a:t>This indicates that the sales inventory has been lowered due to some issues including operational  cost spending. That directly affects the cash flow in the company.  </a:t>
            </a:r>
            <a:endParaRPr lang="en-PH" sz="2800" dirty="0">
              <a:solidFill>
                <a:srgbClr val="00B050"/>
              </a:solidFill>
            </a:endParaRPr>
          </a:p>
        </p:txBody>
      </p:sp>
      <p:cxnSp>
        <p:nvCxnSpPr>
          <p:cNvPr id="7" name="Straight Connector 6"/>
          <p:cNvCxnSpPr/>
          <p:nvPr/>
        </p:nvCxnSpPr>
        <p:spPr>
          <a:xfrm>
            <a:off x="0" y="1524000"/>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4572000"/>
            <a:ext cx="9144000" cy="1588"/>
          </a:xfrm>
          <a:prstGeom prst="line">
            <a:avLst/>
          </a:prstGeom>
          <a:ln w="76200"/>
        </p:spPr>
        <p:style>
          <a:lnRef idx="1">
            <a:schemeClr val="accent2"/>
          </a:lnRef>
          <a:fillRef idx="0">
            <a:schemeClr val="accent2"/>
          </a:fillRef>
          <a:effectRef idx="0">
            <a:schemeClr val="accent2"/>
          </a:effectRef>
          <a:fontRef idx="minor">
            <a:schemeClr val="tx1"/>
          </a:fontRef>
        </p:style>
      </p:cxnSp>
      <p:cxnSp>
        <p:nvCxnSpPr>
          <p:cNvPr id="9" name="Straight Connector 8"/>
          <p:cNvCxnSpPr/>
          <p:nvPr/>
        </p:nvCxnSpPr>
        <p:spPr>
          <a:xfrm>
            <a:off x="0" y="6172200"/>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6386"/>
                                        </p:tgtEl>
                                        <p:attrNameLst>
                                          <p:attrName>style.visibility</p:attrName>
                                        </p:attrNameLst>
                                      </p:cBhvr>
                                      <p:to>
                                        <p:strVal val="visible"/>
                                      </p:to>
                                    </p:set>
                                    <p:anim calcmode="lin" valueType="num">
                                      <p:cBhvr additive="base">
                                        <p:cTn id="12" dur="500" fill="hold"/>
                                        <p:tgtEl>
                                          <p:spTgt spid="16386"/>
                                        </p:tgtEl>
                                        <p:attrNameLst>
                                          <p:attrName>ppt_x</p:attrName>
                                        </p:attrNameLst>
                                      </p:cBhvr>
                                      <p:tavLst>
                                        <p:tav tm="0">
                                          <p:val>
                                            <p:strVal val="#ppt_x"/>
                                          </p:val>
                                        </p:tav>
                                        <p:tav tm="100000">
                                          <p:val>
                                            <p:strVal val="#ppt_x"/>
                                          </p:val>
                                        </p:tav>
                                      </p:tavLst>
                                    </p:anim>
                                    <p:anim calcmode="lin" valueType="num">
                                      <p:cBhvr additive="base">
                                        <p:cTn id="13" dur="500" fill="hold"/>
                                        <p:tgtEl>
                                          <p:spTgt spid="1638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3" presetClass="entr" presetSubtype="16"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plus(in)">
                                      <p:cBhvr>
                                        <p:cTn id="18" dur="2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a:off x="0" y="4191000"/>
            <a:ext cx="9144000" cy="1588"/>
          </a:xfrm>
          <a:prstGeom prst="line">
            <a:avLst/>
          </a:prstGeom>
          <a:ln w="76200"/>
        </p:spPr>
        <p:style>
          <a:lnRef idx="1">
            <a:schemeClr val="accent2"/>
          </a:lnRef>
          <a:fillRef idx="0">
            <a:schemeClr val="accent2"/>
          </a:fillRef>
          <a:effectRef idx="0">
            <a:schemeClr val="accent2"/>
          </a:effectRef>
          <a:fontRef idx="minor">
            <a:schemeClr val="tx1"/>
          </a:fontRef>
        </p:style>
      </p:cxnSp>
      <p:sp>
        <p:nvSpPr>
          <p:cNvPr id="2" name="Title 1"/>
          <p:cNvSpPr>
            <a:spLocks noGrp="1"/>
          </p:cNvSpPr>
          <p:nvPr>
            <p:ph type="title"/>
          </p:nvPr>
        </p:nvSpPr>
        <p:spPr/>
        <p:txBody>
          <a:bodyPr/>
          <a:lstStyle/>
          <a:p>
            <a:r>
              <a:rPr lang="en-PH" dirty="0" smtClean="0"/>
              <a:t>Balancing Operation and Sales </a:t>
            </a:r>
            <a:endParaRPr lang="en-PH" dirty="0"/>
          </a:p>
        </p:txBody>
      </p:sp>
      <p:pic>
        <p:nvPicPr>
          <p:cNvPr id="17410" name="Picture 2" descr="Walmart - Annual Profit Margins"/>
          <p:cNvPicPr>
            <a:picLocks noChangeAspect="1" noChangeArrowheads="1"/>
          </p:cNvPicPr>
          <p:nvPr/>
        </p:nvPicPr>
        <p:blipFill>
          <a:blip r:embed="rId3"/>
          <a:srcRect/>
          <a:stretch>
            <a:fillRect/>
          </a:stretch>
        </p:blipFill>
        <p:spPr bwMode="auto">
          <a:xfrm>
            <a:off x="533400" y="1828800"/>
            <a:ext cx="3657600" cy="2190750"/>
          </a:xfrm>
          <a:prstGeom prst="rect">
            <a:avLst/>
          </a:prstGeom>
          <a:noFill/>
        </p:spPr>
      </p:pic>
      <p:sp>
        <p:nvSpPr>
          <p:cNvPr id="5" name="TextBox 4"/>
          <p:cNvSpPr txBox="1"/>
          <p:nvPr/>
        </p:nvSpPr>
        <p:spPr>
          <a:xfrm>
            <a:off x="4495800" y="1981200"/>
            <a:ext cx="4191000" cy="1477328"/>
          </a:xfrm>
          <a:prstGeom prst="rect">
            <a:avLst/>
          </a:prstGeom>
          <a:noFill/>
        </p:spPr>
        <p:txBody>
          <a:bodyPr wrap="square" rtlCol="0">
            <a:spAutoFit/>
          </a:bodyPr>
          <a:lstStyle/>
          <a:p>
            <a:r>
              <a:rPr lang="en-PH" dirty="0" smtClean="0"/>
              <a:t>The reason behind the result on the previous slide is presented in this graph where the contrast of both profit and operation cost are supposed to be balanced. </a:t>
            </a:r>
            <a:endParaRPr lang="en-PH" dirty="0"/>
          </a:p>
        </p:txBody>
      </p:sp>
      <p:sp>
        <p:nvSpPr>
          <p:cNvPr id="6" name="TextBox 5"/>
          <p:cNvSpPr txBox="1"/>
          <p:nvPr/>
        </p:nvSpPr>
        <p:spPr>
          <a:xfrm>
            <a:off x="685800" y="4267200"/>
            <a:ext cx="4191000" cy="2031325"/>
          </a:xfrm>
          <a:prstGeom prst="rect">
            <a:avLst/>
          </a:prstGeom>
          <a:noFill/>
        </p:spPr>
        <p:txBody>
          <a:bodyPr wrap="square" rtlCol="0">
            <a:spAutoFit/>
          </a:bodyPr>
          <a:lstStyle/>
          <a:p>
            <a:pPr algn="r"/>
            <a:r>
              <a:rPr lang="en-PH" dirty="0" smtClean="0"/>
              <a:t>Observe how the profit remained in tact between the years 2010 and 2012 yet operational cost spending increased by a percentage hence making it harder for profit increase to make a remarkable condition in the company’s performance in the market. </a:t>
            </a:r>
            <a:endParaRPr lang="en-PH" dirty="0"/>
          </a:p>
        </p:txBody>
      </p:sp>
      <p:pic>
        <p:nvPicPr>
          <p:cNvPr id="17412" name="Picture 4" descr="http://i.bnet.com/blogs/walmartaisle.jpg"/>
          <p:cNvPicPr>
            <a:picLocks noChangeAspect="1" noChangeArrowheads="1"/>
          </p:cNvPicPr>
          <p:nvPr/>
        </p:nvPicPr>
        <p:blipFill>
          <a:blip r:embed="rId4"/>
          <a:srcRect/>
          <a:stretch>
            <a:fillRect/>
          </a:stretch>
        </p:blipFill>
        <p:spPr bwMode="auto">
          <a:xfrm>
            <a:off x="5791200" y="3505200"/>
            <a:ext cx="2133600" cy="2844800"/>
          </a:xfrm>
          <a:prstGeom prst="rect">
            <a:avLst/>
          </a:prstGeom>
          <a:noFill/>
        </p:spPr>
      </p:pic>
      <p:cxnSp>
        <p:nvCxnSpPr>
          <p:cNvPr id="8" name="Straight Connector 7"/>
          <p:cNvCxnSpPr/>
          <p:nvPr/>
        </p:nvCxnSpPr>
        <p:spPr>
          <a:xfrm>
            <a:off x="0" y="1524000"/>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6477000"/>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7410"/>
                                        </p:tgtEl>
                                        <p:attrNameLst>
                                          <p:attrName>style.visibility</p:attrName>
                                        </p:attrNameLst>
                                      </p:cBhvr>
                                      <p:to>
                                        <p:strVal val="visible"/>
                                      </p:to>
                                    </p:set>
                                    <p:animEffect transition="in" filter="blinds(horizontal)">
                                      <p:cBhvr>
                                        <p:cTn id="12" dur="500"/>
                                        <p:tgtEl>
                                          <p:spTgt spid="1741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nodeType="clickEffect">
                                  <p:stCondLst>
                                    <p:cond delay="0"/>
                                  </p:stCondLst>
                                  <p:childTnLst>
                                    <p:set>
                                      <p:cBhvr>
                                        <p:cTn id="21" dur="1" fill="hold">
                                          <p:stCondLst>
                                            <p:cond delay="0"/>
                                          </p:stCondLst>
                                        </p:cTn>
                                        <p:tgtEl>
                                          <p:spTgt spid="17412"/>
                                        </p:tgtEl>
                                        <p:attrNameLst>
                                          <p:attrName>style.visibility</p:attrName>
                                        </p:attrNameLst>
                                      </p:cBhvr>
                                      <p:to>
                                        <p:strVal val="visible"/>
                                      </p:to>
                                    </p:set>
                                    <p:animEffect transition="in" filter="plus(in)">
                                      <p:cBhvr>
                                        <p:cTn id="22" dur="2000"/>
                                        <p:tgtEl>
                                          <p:spTgt spid="174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TotalTime>
  <Words>437</Words>
  <Application>Microsoft Office PowerPoint</Application>
  <PresentationFormat>On-screen Show (4:3)</PresentationFormat>
  <Paragraphs>24</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WALMART Inventory </vt:lpstr>
      <vt:lpstr>The Wal-Mart Inventory Issue </vt:lpstr>
      <vt:lpstr>Changes and Developments </vt:lpstr>
      <vt:lpstr>Reflection on Annual Growth on Company Sales </vt:lpstr>
      <vt:lpstr>Balancing Operation and Sales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WALMART Inventory</dc:title>
  <dc:creator>Ruth</dc:creator>
  <cp:lastModifiedBy>Ruth</cp:lastModifiedBy>
  <cp:revision>24</cp:revision>
  <dcterms:created xsi:type="dcterms:W3CDTF">2012-03-25T06:27:56Z</dcterms:created>
  <dcterms:modified xsi:type="dcterms:W3CDTF">2012-03-25T11:19:30Z</dcterms:modified>
</cp:coreProperties>
</file>