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9CB041-E3ED-44A9-8B71-C3063B70C403}" type="datetimeFigureOut">
              <a:rPr lang="en-US" smtClean="0"/>
              <a:t>8/7/2012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2BD697-96BD-4304-90E7-F5790C8BBA3F}" type="slidenum">
              <a:rPr lang="en-US" smtClean="0"/>
              <a:t>‹#›</a:t>
            </a:fld>
            <a:endParaRPr lang="en-US" dirty="0"/>
          </a:p>
        </p:txBody>
      </p:sp>
    </p:spTree>
    <p:extLst>
      <p:ext uri="{BB962C8B-B14F-4D97-AF65-F5344CB8AC3E}">
        <p14:creationId xmlns:p14="http://schemas.microsoft.com/office/powerpoint/2010/main" val="1045198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was no clearly stated hypothesis, only questions. The hypothesis was implied from these questions.</a:t>
            </a:r>
            <a:endParaRPr lang="en-US" dirty="0"/>
          </a:p>
        </p:txBody>
      </p:sp>
      <p:sp>
        <p:nvSpPr>
          <p:cNvPr id="4" name="Slide Number Placeholder 3"/>
          <p:cNvSpPr>
            <a:spLocks noGrp="1"/>
          </p:cNvSpPr>
          <p:nvPr>
            <p:ph type="sldNum" sz="quarter" idx="10"/>
          </p:nvPr>
        </p:nvSpPr>
        <p:spPr/>
        <p:txBody>
          <a:bodyPr/>
          <a:lstStyle/>
          <a:p>
            <a:fld id="{7D2BD697-96BD-4304-90E7-F5790C8BBA3F}" type="slidenum">
              <a:rPr lang="en-US" smtClean="0"/>
              <a:t>4</a:t>
            </a:fld>
            <a:endParaRPr lang="en-US" dirty="0"/>
          </a:p>
        </p:txBody>
      </p:sp>
    </p:spTree>
    <p:extLst>
      <p:ext uri="{BB962C8B-B14F-4D97-AF65-F5344CB8AC3E}">
        <p14:creationId xmlns:p14="http://schemas.microsoft.com/office/powerpoint/2010/main" val="2784668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population included in phase I of the study was </a:t>
            </a:r>
            <a:r>
              <a:rPr lang="en-US" sz="1200" kern="1200" dirty="0" smtClean="0">
                <a:solidFill>
                  <a:schemeClr val="tx1"/>
                </a:solidFill>
                <a:effectLst/>
                <a:latin typeface="+mn-lt"/>
                <a:ea typeface="+mn-ea"/>
                <a:cs typeface="+mn-cs"/>
              </a:rPr>
              <a:t>400 members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of a scholarly professional nurses’ organization in</a:t>
            </a:r>
          </a:p>
          <a:p>
            <a:r>
              <a:rPr lang="en-US" sz="1200" kern="1200" dirty="0" smtClean="0">
                <a:solidFill>
                  <a:schemeClr val="tx1"/>
                </a:solidFill>
                <a:effectLst/>
                <a:latin typeface="+mn-lt"/>
                <a:ea typeface="+mn-ea"/>
                <a:cs typeface="+mn-cs"/>
              </a:rPr>
              <a:t>the southeastern United States. For Phase II, there were 618 ADN</a:t>
            </a:r>
            <a:r>
              <a:rPr lang="en-US" sz="1200" kern="1200" baseline="0" dirty="0" smtClean="0">
                <a:solidFill>
                  <a:schemeClr val="tx1"/>
                </a:solidFill>
                <a:effectLst/>
                <a:latin typeface="+mn-lt"/>
                <a:ea typeface="+mn-ea"/>
                <a:cs typeface="+mn-cs"/>
              </a:rPr>
              <a:t> and BSN students included in the study….each from one of seven colleges or universities throughout the southeastern United States.</a:t>
            </a:r>
            <a:r>
              <a:rPr lang="en-US" sz="1200" kern="1200" dirty="0" smtClean="0">
                <a:solidFill>
                  <a:schemeClr val="tx1"/>
                </a:solidFill>
                <a:effectLst/>
                <a:latin typeface="+mn-lt"/>
                <a:ea typeface="+mn-ea"/>
                <a:cs typeface="+mn-cs"/>
              </a:rPr>
              <a:t> Phase</a:t>
            </a:r>
            <a:r>
              <a:rPr lang="en-US" sz="1200" kern="1200" baseline="0" dirty="0" smtClean="0">
                <a:solidFill>
                  <a:schemeClr val="tx1"/>
                </a:solidFill>
                <a:effectLst/>
                <a:latin typeface="+mn-lt"/>
                <a:ea typeface="+mn-ea"/>
                <a:cs typeface="+mn-cs"/>
              </a:rPr>
              <a:t> III actually used the nursing curricula from those seven colleges and universities as the sample analysis for that part of the study.</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D2BD697-96BD-4304-90E7-F5790C8BBA3F}" type="slidenum">
              <a:rPr lang="en-US" smtClean="0"/>
              <a:t>5</a:t>
            </a:fld>
            <a:endParaRPr lang="en-US" dirty="0"/>
          </a:p>
        </p:txBody>
      </p:sp>
    </p:spTree>
    <p:extLst>
      <p:ext uri="{BB962C8B-B14F-4D97-AF65-F5344CB8AC3E}">
        <p14:creationId xmlns:p14="http://schemas.microsoft.com/office/powerpoint/2010/main" val="1037022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E504461-174C-4967-8B26-93E860D09C8A}" type="datetimeFigureOut">
              <a:rPr lang="en-US" smtClean="0"/>
              <a:t>8/7/2012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0744E71-7C6C-41B5-8D5C-50B9E1BDCC1C}"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504461-174C-4967-8B26-93E860D09C8A}" type="datetimeFigureOut">
              <a:rPr lang="en-US" smtClean="0"/>
              <a:t>8/7/2012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744E71-7C6C-41B5-8D5C-50B9E1BDCC1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60744E71-7C6C-41B5-8D5C-50B9E1BDCC1C}"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E504461-174C-4967-8B26-93E860D09C8A}" type="datetimeFigureOut">
              <a:rPr lang="en-US" smtClean="0"/>
              <a:t>8/7/2012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E504461-174C-4967-8B26-93E860D09C8A}" type="datetimeFigureOut">
              <a:rPr lang="en-US" smtClean="0"/>
              <a:t>8/7/2012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60744E71-7C6C-41B5-8D5C-50B9E1BDCC1C}"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BE504461-174C-4967-8B26-93E860D09C8A}" type="datetimeFigureOut">
              <a:rPr lang="en-US" smtClean="0"/>
              <a:t>8/7/2012</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0744E71-7C6C-41B5-8D5C-50B9E1BDCC1C}"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E504461-174C-4967-8B26-93E860D09C8A}" type="datetimeFigureOut">
              <a:rPr lang="en-US" smtClean="0"/>
              <a:t>8/7/2012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744E71-7C6C-41B5-8D5C-50B9E1BDCC1C}"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E504461-174C-4967-8B26-93E860D09C8A}" type="datetimeFigureOut">
              <a:rPr lang="en-US" smtClean="0"/>
              <a:t>8/7/2012</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0744E71-7C6C-41B5-8D5C-50B9E1BDCC1C}"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E504461-174C-4967-8B26-93E860D09C8A}" type="datetimeFigureOut">
              <a:rPr lang="en-US" smtClean="0"/>
              <a:t>8/7/2012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60744E71-7C6C-41B5-8D5C-50B9E1BDCC1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E504461-174C-4967-8B26-93E860D09C8A}" type="datetimeFigureOut">
              <a:rPr lang="en-US" smtClean="0"/>
              <a:t>8/7/2012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0744E71-7C6C-41B5-8D5C-50B9E1BDCC1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0744E71-7C6C-41B5-8D5C-50B9E1BDCC1C}"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BE504461-174C-4967-8B26-93E860D09C8A}" type="datetimeFigureOut">
              <a:rPr lang="en-US" smtClean="0"/>
              <a:t>8/7/2012</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60744E71-7C6C-41B5-8D5C-50B9E1BDCC1C}"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BE504461-174C-4967-8B26-93E860D09C8A}" type="datetimeFigureOut">
              <a:rPr lang="en-US" smtClean="0"/>
              <a:t>8/7/2012</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E504461-174C-4967-8B26-93E860D09C8A}" type="datetimeFigureOut">
              <a:rPr lang="en-US" smtClean="0"/>
              <a:t>8/7/2012</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0744E71-7C6C-41B5-8D5C-50B9E1BDCC1C}"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lang="en-US" dirty="0" smtClean="0"/>
              <a:t>Article Critique</a:t>
            </a:r>
            <a:endParaRPr lang="en-US" dirty="0"/>
          </a:p>
        </p:txBody>
      </p:sp>
    </p:spTree>
    <p:extLst>
      <p:ext uri="{BB962C8B-B14F-4D97-AF65-F5344CB8AC3E}">
        <p14:creationId xmlns:p14="http://schemas.microsoft.com/office/powerpoint/2010/main" val="4052904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Overview</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Agencies in the professional community have called for increased safety education to be provided to all health care workers in order to improve the outcome of patient care.</a:t>
            </a:r>
          </a:p>
          <a:p>
            <a:r>
              <a:rPr lang="en-US" dirty="0" smtClean="0"/>
              <a:t>This study’s purpose was to better understand the current situation as it pertains to the awareness of patient safety among nurses in the pre-licensure phase of their career. </a:t>
            </a:r>
          </a:p>
          <a:p>
            <a:r>
              <a:rPr lang="en-US" dirty="0" smtClean="0"/>
              <a:t> An analysis of content found that all schools participating in the study included at least three of the six recommended core competencies stated in the Quality and Safety Education for Nurses Standards and incorporated these as a regular part of their curriculum.</a:t>
            </a:r>
            <a:endParaRPr lang="en-US" dirty="0"/>
          </a:p>
          <a:p>
            <a:endParaRPr lang="en-US" dirty="0"/>
          </a:p>
        </p:txBody>
      </p:sp>
    </p:spTree>
    <p:extLst>
      <p:ext uri="{BB962C8B-B14F-4D97-AF65-F5344CB8AC3E}">
        <p14:creationId xmlns:p14="http://schemas.microsoft.com/office/powerpoint/2010/main" val="1285700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and Purpose of Study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Problem</a:t>
            </a:r>
            <a:r>
              <a:rPr lang="en-US" dirty="0"/>
              <a:t>: </a:t>
            </a:r>
            <a:r>
              <a:rPr lang="en-US" dirty="0" smtClean="0"/>
              <a:t>The reports explained the types of medical errors that have taken place in institutions across the United States.</a:t>
            </a:r>
            <a:endParaRPr lang="en-US" dirty="0"/>
          </a:p>
          <a:p>
            <a:r>
              <a:rPr lang="en-US" dirty="0"/>
              <a:t>Purpose: </a:t>
            </a:r>
            <a:r>
              <a:rPr lang="en-US" dirty="0" smtClean="0"/>
              <a:t>The purpose of this study was to examine the current safety education for those nursing students who had not obtained licensure and further delve into their awareness, skills, and thoughts on the safety of patients.</a:t>
            </a:r>
          </a:p>
          <a:p>
            <a:r>
              <a:rPr lang="en-US" dirty="0" smtClean="0"/>
              <a:t>The overall goal of the study was to provide recommendations for nursing students and nurses in order for those individuals to become safer in their duties as healthcare providers and patient advocates in the workforce.</a:t>
            </a:r>
            <a:endParaRPr lang="en-US" dirty="0"/>
          </a:p>
          <a:p>
            <a:endParaRPr lang="en-US" dirty="0"/>
          </a:p>
        </p:txBody>
      </p:sp>
    </p:spTree>
    <p:extLst>
      <p:ext uri="{BB962C8B-B14F-4D97-AF65-F5344CB8AC3E}">
        <p14:creationId xmlns:p14="http://schemas.microsoft.com/office/powerpoint/2010/main" val="2922936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Questions/Hypothesis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Questions: Will interpretable constructs be identified when responses to the survey are compiled and analyzed using R-technique exploratory factor analysis?</a:t>
            </a:r>
          </a:p>
          <a:p>
            <a:r>
              <a:rPr lang="en-US" dirty="0" smtClean="0"/>
              <a:t>Will responses to items on the survey yield scores that are internally consistent as indicated by alpha reliability coefficients?</a:t>
            </a:r>
          </a:p>
          <a:p>
            <a:r>
              <a:rPr lang="en-US" dirty="0" smtClean="0"/>
              <a:t>What are the perceptions of nursing students about their awareness, skills, and attitudes regarding patient safety?</a:t>
            </a:r>
          </a:p>
          <a:p>
            <a:r>
              <a:rPr lang="en-US" dirty="0" smtClean="0"/>
              <a:t>To what extent is there a relationship between the demographic variables of age and gender and nursing students’ perceptions of their patient safety awareness, skills, and attitudes?</a:t>
            </a:r>
          </a:p>
          <a:p>
            <a:r>
              <a:rPr lang="en-US" dirty="0" smtClean="0"/>
              <a:t>To what extent is there a relationship between the demographic variable of race and ethnicity and nursing students’ perceptions of their patient safety awareness, skills, and attitudes?</a:t>
            </a:r>
            <a:endParaRPr lang="en-US" dirty="0"/>
          </a:p>
          <a:p>
            <a:endParaRPr lang="en-US" dirty="0"/>
          </a:p>
        </p:txBody>
      </p:sp>
    </p:spTree>
    <p:extLst>
      <p:ext uri="{BB962C8B-B14F-4D97-AF65-F5344CB8AC3E}">
        <p14:creationId xmlns:p14="http://schemas.microsoft.com/office/powerpoint/2010/main" val="3197236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Sample/Setting</a:t>
            </a:r>
            <a:endParaRPr lang="en-US" dirty="0"/>
          </a:p>
        </p:txBody>
      </p:sp>
      <p:sp>
        <p:nvSpPr>
          <p:cNvPr id="3" name="Content Placeholder 2"/>
          <p:cNvSpPr>
            <a:spLocks noGrp="1"/>
          </p:cNvSpPr>
          <p:nvPr>
            <p:ph sz="quarter" idx="1"/>
          </p:nvPr>
        </p:nvSpPr>
        <p:spPr/>
        <p:txBody>
          <a:bodyPr>
            <a:normAutofit/>
          </a:bodyPr>
          <a:lstStyle/>
          <a:p>
            <a:pPr lvl="0"/>
            <a:r>
              <a:rPr lang="en-US" dirty="0" smtClean="0"/>
              <a:t>Phase I involved 400 members of a professional nurses’ organization in the southeastern United States.</a:t>
            </a:r>
          </a:p>
          <a:p>
            <a:pPr lvl="0"/>
            <a:r>
              <a:rPr lang="en-US" dirty="0" smtClean="0"/>
              <a:t>Phase II involved 618 associate degree and BS nursing students enrolled at seven colleges in the southeastern United States.</a:t>
            </a:r>
          </a:p>
          <a:p>
            <a:pPr lvl="0"/>
            <a:r>
              <a:rPr lang="en-US" dirty="0" smtClean="0"/>
              <a:t>Phase III consisted of the nursing curricula used at the seven institutions that were chosen for the setting of the study. </a:t>
            </a:r>
            <a:endParaRPr lang="en-US" dirty="0"/>
          </a:p>
        </p:txBody>
      </p:sp>
    </p:spTree>
    <p:extLst>
      <p:ext uri="{BB962C8B-B14F-4D97-AF65-F5344CB8AC3E}">
        <p14:creationId xmlns:p14="http://schemas.microsoft.com/office/powerpoint/2010/main" val="3391957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This is the first study known to be conducted solely on the perceptions of nursing students regarding patient safety and the students’ attitudes towards this.</a:t>
            </a:r>
          </a:p>
          <a:p>
            <a:r>
              <a:rPr lang="en-US" dirty="0" smtClean="0"/>
              <a:t>There were six research questions asked, but due to the limited research, this would provide a strong foundation for future studies to broaden the scope on nurses’ perceptions and attitudes about patient safety and whether they feel the school is doing their part to train them properly prior to having these nurses enter the field.</a:t>
            </a:r>
          </a:p>
          <a:p>
            <a:r>
              <a:rPr lang="en-US" dirty="0" smtClean="0"/>
              <a:t>One recommendation would be to actually build on the current study’s findings and investigate patient safety awareness among students in all forms of nursing programs from the associate through doctoral level degree.</a:t>
            </a:r>
          </a:p>
          <a:p>
            <a:endParaRPr lang="en-US" dirty="0"/>
          </a:p>
          <a:p>
            <a:endParaRPr lang="en-US" dirty="0"/>
          </a:p>
        </p:txBody>
      </p:sp>
    </p:spTree>
    <p:extLst>
      <p:ext uri="{BB962C8B-B14F-4D97-AF65-F5344CB8AC3E}">
        <p14:creationId xmlns:p14="http://schemas.microsoft.com/office/powerpoint/2010/main" val="3497056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lstStyle/>
          <a:p>
            <a:r>
              <a:rPr lang="en-US" dirty="0"/>
              <a:t>Chenot</a:t>
            </a:r>
            <a:r>
              <a:rPr lang="en-US" dirty="0"/>
              <a:t>, T., &amp; Daniel, L. (2010). Frameworks for 	patient safety in the nursing curriculum. </a:t>
            </a:r>
            <a:r>
              <a:rPr lang="en-US" i="1" dirty="0"/>
              <a:t>Journal 	of Nursing Education, 49</a:t>
            </a:r>
            <a:r>
              <a:rPr lang="en-US" dirty="0"/>
              <a:t>(10), 559-568</a:t>
            </a:r>
            <a:r>
              <a:rPr lang="en-US" dirty="0" smtClean="0"/>
              <a:t>.</a:t>
            </a:r>
          </a:p>
          <a:p>
            <a:r>
              <a:rPr lang="en-US" dirty="0" smtClean="0"/>
              <a:t>Institute </a:t>
            </a:r>
            <a:r>
              <a:rPr lang="en-US" dirty="0"/>
              <a:t>for Healthcare Improvement. (2007). </a:t>
            </a:r>
            <a:r>
              <a:rPr lang="en-US" dirty="0" smtClean="0"/>
              <a:t> 	Protecting </a:t>
            </a:r>
            <a:r>
              <a:rPr lang="en-US" dirty="0"/>
              <a:t>5 million lives from harm. Retrieved </a:t>
            </a:r>
            <a:r>
              <a:rPr lang="en-US" dirty="0" smtClean="0"/>
              <a:t>	from http</a:t>
            </a:r>
            <a:r>
              <a:rPr lang="en-US" dirty="0"/>
              <a:t>://</a:t>
            </a:r>
            <a:r>
              <a:rPr lang="en-US" dirty="0" smtClean="0"/>
              <a:t>www.ihi.org/IHI/Programs.</a:t>
            </a:r>
          </a:p>
          <a:p>
            <a:pPr marL="0" indent="0">
              <a:buNone/>
            </a:pPr>
            <a:r>
              <a:rPr lang="en-US" dirty="0"/>
              <a:t>	</a:t>
            </a:r>
            <a:endParaRPr lang="en-US" dirty="0"/>
          </a:p>
          <a:p>
            <a:endParaRPr lang="en-US" dirty="0"/>
          </a:p>
        </p:txBody>
      </p:sp>
    </p:spTree>
    <p:extLst>
      <p:ext uri="{BB962C8B-B14F-4D97-AF65-F5344CB8AC3E}">
        <p14:creationId xmlns:p14="http://schemas.microsoft.com/office/powerpoint/2010/main" val="35690916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63</TotalTime>
  <Words>626</Words>
  <Application>Microsoft Office PowerPoint</Application>
  <PresentationFormat>On-screen Show (4:3)</PresentationFormat>
  <Paragraphs>32</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Civic</vt:lpstr>
      <vt:lpstr>Article Critique</vt:lpstr>
      <vt:lpstr>Study Overview</vt:lpstr>
      <vt:lpstr>Problem and Purpose of Study</vt:lpstr>
      <vt:lpstr>Questions/Hypothesis</vt:lpstr>
      <vt:lpstr>Sample/Setting</vt:lpstr>
      <vt:lpstr>Conclusion</vt:lpstr>
      <vt:lpstr>References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Article Critique</dc:title>
  <dc:creator>Kimberly</dc:creator>
  <cp:lastModifiedBy>Kimberly</cp:lastModifiedBy>
  <cp:revision>8</cp:revision>
  <dcterms:created xsi:type="dcterms:W3CDTF">2012-08-08T03:05:56Z</dcterms:created>
  <dcterms:modified xsi:type="dcterms:W3CDTF">2012-08-08T04:09:16Z</dcterms:modified>
</cp:coreProperties>
</file>