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62" d="100"/>
          <a:sy n="62" d="100"/>
        </p:scale>
        <p:origin x="96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11/29/2013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11/29/2013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11/29/2013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11/29/2013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11/29/2013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11/29/2013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11/29/2013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lexicon.ft.com/term?term=principal/agent-proble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5330" y="185980"/>
            <a:ext cx="4509568" cy="523220"/>
          </a:xfrm>
          <a:prstGeom prst="rect">
            <a:avLst/>
          </a:prstGeom>
          <a:noFill/>
        </p:spPr>
        <p:txBody>
          <a:bodyPr wrap="none" rtlCol="0">
            <a:spAutoFit/>
          </a:bodyPr>
          <a:lstStyle/>
          <a:p>
            <a:r>
              <a:rPr lang="en-US" sz="2800" dirty="0" smtClean="0"/>
              <a:t>Principal-Agency Theory </a:t>
            </a:r>
            <a:endParaRPr lang="en-US" sz="2800" dirty="0"/>
          </a:p>
        </p:txBody>
      </p:sp>
      <p:sp>
        <p:nvSpPr>
          <p:cNvPr id="5" name="TextBox 4"/>
          <p:cNvSpPr txBox="1"/>
          <p:nvPr/>
        </p:nvSpPr>
        <p:spPr>
          <a:xfrm>
            <a:off x="1286360" y="1518834"/>
            <a:ext cx="8353586" cy="10710624"/>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What is the principal-agent problem:</a:t>
            </a:r>
          </a:p>
          <a:p>
            <a:pPr marL="342900" indent="-342900">
              <a:buFont typeface="Arial" panose="020B0604020202020204" pitchFamily="34" charset="0"/>
              <a:buChar char="•"/>
            </a:pPr>
            <a:endParaRPr lang="en-US" sz="2400" dirty="0"/>
          </a:p>
          <a:p>
            <a:pPr marL="342900" indent="-342900">
              <a:buFontTx/>
              <a:buChar char="-"/>
            </a:pPr>
            <a:r>
              <a:rPr lang="en-US" sz="2400" dirty="0" smtClean="0"/>
              <a:t>A principal is a person or organization that legally hires another entity (the agent) to perform a task or a series of tasks on the entity’s behalf </a:t>
            </a:r>
          </a:p>
          <a:p>
            <a:pPr marL="342900" indent="-342900">
              <a:buFontTx/>
              <a:buChar char="-"/>
            </a:pPr>
            <a:endParaRPr lang="en-US" sz="2400" dirty="0"/>
          </a:p>
          <a:p>
            <a:pPr marL="342900" indent="-342900">
              <a:buFontTx/>
              <a:buChar char="-"/>
            </a:pPr>
            <a:r>
              <a:rPr lang="en-US" sz="2400" dirty="0" smtClean="0"/>
              <a:t>An agent is usually hired and paid via conditions spelled out in a legal contract. That is, the principal hires the agent, along with the requirements of the job.</a:t>
            </a:r>
          </a:p>
          <a:p>
            <a:pPr marL="342900" indent="-342900">
              <a:buFontTx/>
              <a:buChar char="-"/>
            </a:pPr>
            <a:endParaRPr lang="en-US" sz="2400" dirty="0"/>
          </a:p>
          <a:p>
            <a:pPr marL="342900" indent="-342900">
              <a:buFontTx/>
              <a:buChar char="-"/>
            </a:pPr>
            <a:r>
              <a:rPr lang="en-US" sz="2400" dirty="0" smtClean="0"/>
              <a:t>Examples of the principal-agent relationship:  lawyer-client; doctor-patient; realtor-buyer; broker/ financial planner- client</a:t>
            </a:r>
          </a:p>
          <a:p>
            <a:pPr marL="342900" indent="-342900">
              <a:buFontTx/>
              <a:buChar char="-"/>
            </a:pPr>
            <a:endParaRPr lang="en-US" sz="2400" dirty="0" smtClean="0"/>
          </a:p>
          <a:p>
            <a:pPr marL="342900" indent="-342900">
              <a:buFontTx/>
              <a:buChar char="-"/>
            </a:pPr>
            <a:endParaRPr lang="en-US" sz="2400"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084688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p:nvPr>
        </p:nvSpPr>
        <p:spPr>
          <a:xfrm>
            <a:off x="1467521" y="133839"/>
            <a:ext cx="5320736" cy="1384995"/>
          </a:xfrm>
          <a:prstGeom prst="rect">
            <a:avLst/>
          </a:prstGeom>
          <a:noFill/>
        </p:spPr>
        <p:txBody>
          <a:bodyPr wrap="square" rtlCol="0">
            <a:spAutoFit/>
          </a:bodyPr>
          <a:lstStyle/>
          <a:p>
            <a:r>
              <a:rPr lang="en-US" sz="2800" dirty="0" smtClean="0"/>
              <a:t>Principal-Agency Problems</a:t>
            </a:r>
            <a:br>
              <a:rPr lang="en-US" sz="2800" dirty="0" smtClean="0"/>
            </a:br>
            <a:r>
              <a:rPr lang="en-US" sz="2800" dirty="0" smtClean="0"/>
              <a:t/>
            </a:r>
            <a:br>
              <a:rPr lang="en-US" sz="2800" dirty="0" smtClean="0"/>
            </a:br>
            <a:r>
              <a:rPr lang="en-US" sz="2800" dirty="0" smtClean="0"/>
              <a:t> </a:t>
            </a:r>
            <a:endParaRPr lang="en-US" sz="2800" dirty="0"/>
          </a:p>
        </p:txBody>
      </p:sp>
      <p:sp>
        <p:nvSpPr>
          <p:cNvPr id="5" name="TextBox 4"/>
          <p:cNvSpPr txBox="1"/>
          <p:nvPr/>
        </p:nvSpPr>
        <p:spPr>
          <a:xfrm>
            <a:off x="1286360" y="1518834"/>
            <a:ext cx="8353586" cy="12557284"/>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Misaligned incentives is the main problem in the principal-agent relationship, in whatever context it occurs </a:t>
            </a:r>
            <a:endParaRPr lang="en-US" sz="2400" dirty="0"/>
          </a:p>
          <a:p>
            <a:pPr marL="342900" indent="-342900">
              <a:buFontTx/>
              <a:buChar char="-"/>
            </a:pPr>
            <a:r>
              <a:rPr lang="en-US" sz="2400" dirty="0" smtClean="0"/>
              <a:t>Misaligned incentives means: Although the agent is paid to do a job (or a series of jobs), the principal has limited means to supervise and make sure that the agent is not “shirking” in getting paid more for what the labor exerted is actually worth </a:t>
            </a:r>
            <a:endParaRPr lang="en-US" sz="2400" dirty="0"/>
          </a:p>
          <a:p>
            <a:pPr marL="342900" indent="-342900">
              <a:buFontTx/>
              <a:buChar char="-"/>
            </a:pPr>
            <a:r>
              <a:rPr lang="en-US" sz="2400" dirty="0" smtClean="0"/>
              <a:t>This misalignment can occur in different ways based on the industry: a doctor may order too many (or too few) tests, a realtor may not work hard for a client that is purchasing a house of lower value, a lawyer may charge on an hourly basis but put in little efforts </a:t>
            </a:r>
            <a:endParaRPr lang="en-US" sz="2400" dirty="0"/>
          </a:p>
          <a:p>
            <a:pPr marL="342900" indent="-342900">
              <a:buFontTx/>
              <a:buChar char="-"/>
            </a:pPr>
            <a:endParaRPr lang="en-US" sz="2400" dirty="0"/>
          </a:p>
          <a:p>
            <a:pPr marL="342900" indent="-342900">
              <a:buFontTx/>
              <a:buChar char="-"/>
            </a:pPr>
            <a:r>
              <a:rPr lang="en-US" sz="2400" dirty="0" smtClean="0"/>
              <a:t>Examples of the principal-agent relationship:  lawyer-client; doctor-patient; realtor-buyer; broker/ financial planner- client</a:t>
            </a:r>
          </a:p>
          <a:p>
            <a:pPr marL="342900" indent="-342900">
              <a:buFontTx/>
              <a:buChar char="-"/>
            </a:pPr>
            <a:endParaRPr lang="en-US" sz="2400" dirty="0" smtClean="0"/>
          </a:p>
          <a:p>
            <a:pPr marL="342900" indent="-342900">
              <a:buFontTx/>
              <a:buChar char="-"/>
            </a:pPr>
            <a:endParaRPr lang="en-US" sz="2400"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034093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p:nvPr>
        </p:nvSpPr>
        <p:spPr>
          <a:xfrm>
            <a:off x="1467521" y="133839"/>
            <a:ext cx="5320736" cy="1384995"/>
          </a:xfrm>
          <a:prstGeom prst="rect">
            <a:avLst/>
          </a:prstGeom>
          <a:noFill/>
        </p:spPr>
        <p:txBody>
          <a:bodyPr wrap="square" rtlCol="0">
            <a:spAutoFit/>
          </a:bodyPr>
          <a:lstStyle/>
          <a:p>
            <a:r>
              <a:rPr lang="en-US" sz="2800" dirty="0" smtClean="0"/>
              <a:t>Principal-Agency Solutions </a:t>
            </a:r>
            <a:br>
              <a:rPr lang="en-US" sz="2800" dirty="0" smtClean="0"/>
            </a:br>
            <a:r>
              <a:rPr lang="en-US" sz="2800" dirty="0" smtClean="0"/>
              <a:t/>
            </a:r>
            <a:br>
              <a:rPr lang="en-US" sz="2800" dirty="0" smtClean="0"/>
            </a:br>
            <a:r>
              <a:rPr lang="en-US" sz="2800" dirty="0" smtClean="0"/>
              <a:t> </a:t>
            </a:r>
            <a:endParaRPr lang="en-US" sz="2800" dirty="0"/>
          </a:p>
        </p:txBody>
      </p:sp>
      <p:sp>
        <p:nvSpPr>
          <p:cNvPr id="5" name="TextBox 4"/>
          <p:cNvSpPr txBox="1"/>
          <p:nvPr/>
        </p:nvSpPr>
        <p:spPr>
          <a:xfrm>
            <a:off x="1286360" y="1518834"/>
            <a:ext cx="8353586" cy="16619934"/>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Although the problem of shirking is amplified in a principal-agent relationship, there are numerous ways to realign the originally misaligned incentives: </a:t>
            </a:r>
          </a:p>
          <a:p>
            <a:endParaRPr lang="en-US" sz="2400" dirty="0"/>
          </a:p>
          <a:p>
            <a:r>
              <a:rPr lang="en-US" sz="2400" dirty="0" smtClean="0"/>
              <a:t>	1) Incentive contracts- rather than paying the 	principal in a lump sum or on an ongoing basis, 	attempt to align incentives through payments with 	stock options, or by discrete achievements. </a:t>
            </a:r>
          </a:p>
          <a:p>
            <a:endParaRPr lang="en-US" sz="2400" dirty="0"/>
          </a:p>
          <a:p>
            <a:r>
              <a:rPr lang="en-US" sz="2400" dirty="0" smtClean="0"/>
              <a:t>	2) Increase supervision: Although the principal 	agent problem occurs in an environment of 	uncertainty, increased supervision of the agent can 	lead to better results than simply having the 	traditional supervisory relationship.  </a:t>
            </a:r>
          </a:p>
          <a:p>
            <a:endParaRPr lang="en-US" sz="2400" dirty="0" smtClean="0"/>
          </a:p>
          <a:p>
            <a:pPr marL="342900" indent="-342900">
              <a:buFontTx/>
              <a:buChar char="-"/>
            </a:pPr>
            <a:r>
              <a:rPr lang="en-US" sz="2400" dirty="0" smtClean="0"/>
              <a:t>Misaligned incentives means: Although the agent is paid to do a job (or a series of jobs), the principal has limited means to supervise and make sure that the agent is not “shirking” in getting paid more for what the labor exerted is actually worth </a:t>
            </a:r>
            <a:endParaRPr lang="en-US" sz="2400" dirty="0"/>
          </a:p>
          <a:p>
            <a:pPr marL="342900" indent="-342900">
              <a:buFontTx/>
              <a:buChar char="-"/>
            </a:pPr>
            <a:r>
              <a:rPr lang="en-US" sz="2400" dirty="0" smtClean="0"/>
              <a:t>This misalignment can occur in different ways based on the industry: a doctor may order too many (or too few) tests, a realtor may not work hard for a client that is purchasing a house of lower value, a lawyer may charge on an hourly basis but put in little efforts </a:t>
            </a:r>
            <a:endParaRPr lang="en-US" sz="2400" dirty="0"/>
          </a:p>
          <a:p>
            <a:pPr marL="342900" indent="-342900">
              <a:buFontTx/>
              <a:buChar char="-"/>
            </a:pPr>
            <a:endParaRPr lang="en-US" sz="2400" dirty="0"/>
          </a:p>
          <a:p>
            <a:pPr marL="342900" indent="-342900">
              <a:buFontTx/>
              <a:buChar char="-"/>
            </a:pPr>
            <a:r>
              <a:rPr lang="en-US" sz="2400" dirty="0" smtClean="0"/>
              <a:t>Examples of the principal-agent relationship:  lawyer-client; doctor-patient; realtor-buyer; broker/ financial planner- client</a:t>
            </a:r>
          </a:p>
          <a:p>
            <a:pPr marL="342900" indent="-342900">
              <a:buFontTx/>
              <a:buChar char="-"/>
            </a:pPr>
            <a:endParaRPr lang="en-US" sz="2400" dirty="0" smtClean="0"/>
          </a:p>
          <a:p>
            <a:pPr marL="342900" indent="-342900">
              <a:buFontTx/>
              <a:buChar char="-"/>
            </a:pPr>
            <a:endParaRPr lang="en-US" sz="2400"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776526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Grossman, S &amp; Hart, O. (1963).  The Principal-Agent Problem.  </a:t>
            </a:r>
            <a:r>
              <a:rPr lang="en-US" dirty="0" err="1" smtClean="0"/>
              <a:t>Econometrica</a:t>
            </a:r>
            <a:r>
              <a:rPr lang="en-US" dirty="0" smtClean="0"/>
              <a:t>.  51, (1), 1983. </a:t>
            </a:r>
          </a:p>
          <a:p>
            <a:pPr marL="0" indent="0">
              <a:buNone/>
            </a:pPr>
            <a:endParaRPr lang="en-US" dirty="0" smtClean="0"/>
          </a:p>
          <a:p>
            <a:r>
              <a:rPr lang="en-US" dirty="0" smtClean="0"/>
              <a:t>FT.  Principal-Agent Problem.  </a:t>
            </a:r>
            <a:r>
              <a:rPr lang="en-US" dirty="0"/>
              <a:t>Available at: </a:t>
            </a:r>
            <a:r>
              <a:rPr lang="en-US" dirty="0">
                <a:hlinkClick r:id="rId2"/>
              </a:rPr>
              <a:t>http://</a:t>
            </a:r>
            <a:r>
              <a:rPr lang="en-US" dirty="0" smtClean="0">
                <a:hlinkClick r:id="rId2"/>
              </a:rPr>
              <a:t>lexicon.ft.com/term?term=principal/agent-problem</a:t>
            </a:r>
            <a:r>
              <a:rPr lang="en-US" dirty="0" smtClean="0"/>
              <a:t>.</a:t>
            </a:r>
          </a:p>
          <a:p>
            <a:endParaRPr lang="en-US" dirty="0"/>
          </a:p>
          <a:p>
            <a:r>
              <a:rPr lang="en-US" dirty="0" smtClean="0"/>
              <a:t>Principal-Agent Problem: </a:t>
            </a:r>
            <a:r>
              <a:rPr lang="en-US" dirty="0" err="1" smtClean="0"/>
              <a:t>Amosweb</a:t>
            </a:r>
            <a:r>
              <a:rPr lang="en-US" dirty="0" smtClean="0"/>
              <a:t>.  </a:t>
            </a:r>
            <a:r>
              <a:rPr lang="en-US" dirty="0"/>
              <a:t>Available </a:t>
            </a:r>
            <a:r>
              <a:rPr lang="en-US" dirty="0" err="1"/>
              <a:t>at:http</a:t>
            </a:r>
            <a:r>
              <a:rPr lang="en-US" dirty="0"/>
              <a:t>://</a:t>
            </a:r>
            <a:r>
              <a:rPr lang="en-US" dirty="0" smtClean="0"/>
              <a:t>www.amosweb.com/cgi-bin/awb_nav.pl?s=wpd&amp;c=dsp&amp;k=principal-agent+problem.</a:t>
            </a:r>
          </a:p>
          <a:p>
            <a:endParaRPr lang="en-US" dirty="0"/>
          </a:p>
          <a:p>
            <a:pPr marL="0" indent="0">
              <a:buNone/>
            </a:pPr>
            <a:r>
              <a:rPr lang="en-US" dirty="0" smtClean="0"/>
              <a:t> </a:t>
            </a:r>
            <a:endParaRPr lang="en-US" dirty="0"/>
          </a:p>
        </p:txBody>
      </p:sp>
      <p:sp>
        <p:nvSpPr>
          <p:cNvPr id="4" name="TextBox 3"/>
          <p:cNvSpPr txBox="1"/>
          <p:nvPr/>
        </p:nvSpPr>
        <p:spPr>
          <a:xfrm>
            <a:off x="1441344" y="464950"/>
            <a:ext cx="1630575" cy="523220"/>
          </a:xfrm>
          <a:prstGeom prst="rect">
            <a:avLst/>
          </a:prstGeom>
          <a:noFill/>
        </p:spPr>
        <p:txBody>
          <a:bodyPr wrap="none" rtlCol="0">
            <a:spAutoFit/>
          </a:bodyPr>
          <a:lstStyle/>
          <a:p>
            <a:r>
              <a:rPr lang="en-US" sz="2800" dirty="0" smtClean="0"/>
              <a:t>Sources:</a:t>
            </a:r>
            <a:endParaRPr lang="en-US" sz="2800" dirty="0"/>
          </a:p>
        </p:txBody>
      </p:sp>
    </p:spTree>
    <p:extLst>
      <p:ext uri="{BB962C8B-B14F-4D97-AF65-F5344CB8AC3E}">
        <p14:creationId xmlns:p14="http://schemas.microsoft.com/office/powerpoint/2010/main" val="11134612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31</TotalTime>
  <Words>302</Words>
  <Application>Microsoft Office PowerPoint</Application>
  <PresentationFormat>Widescreen</PresentationFormat>
  <Paragraphs>84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Ion</vt:lpstr>
      <vt:lpstr>PowerPoint Presentation</vt:lpstr>
      <vt:lpstr>Principal-Agency Problems   </vt:lpstr>
      <vt:lpstr>Principal-Agency Solutions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M. Tollefson</dc:creator>
  <cp:lastModifiedBy>Erik M. Tollefson</cp:lastModifiedBy>
  <cp:revision>5</cp:revision>
  <dcterms:created xsi:type="dcterms:W3CDTF">2013-11-29T20:53:41Z</dcterms:created>
  <dcterms:modified xsi:type="dcterms:W3CDTF">2013-11-29T21:24:45Z</dcterms:modified>
</cp:coreProperties>
</file>