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0"/>
  </p:notesMasterIdLst>
  <p:sldIdLst>
    <p:sldId id="256" r:id="rId2"/>
    <p:sldId id="257" r:id="rId3"/>
    <p:sldId id="261" r:id="rId4"/>
    <p:sldId id="258"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774"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5BBF37-CD17-4619-B2A5-ED3651E4EE84}" type="datetimeFigureOut">
              <a:rPr lang="en-US" smtClean="0"/>
              <a:pPr/>
              <a:t>4/28/2012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8AECD2-4E8B-4F46-9256-64D3FEDDE6D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dirty="0" smtClean="0">
                <a:solidFill>
                  <a:schemeClr val="tx1"/>
                </a:solidFill>
                <a:latin typeface="+mn-lt"/>
                <a:ea typeface="+mn-ea"/>
                <a:cs typeface="+mn-cs"/>
              </a:rPr>
              <a:t>By current standards, ASD is the second most common serious developmental disability after mental retardation or intellectual impairment (cdc.gov), but is considered to be less common than other conditions that affect children’s development, such as speech and language impairments, learning disabilities, and attention deficit/hyperactivity disorder (ADHD). Also known as Pervasive Developmental Disorder (PDD), ASD causes severe and pervasive impairment in thinking, feeling, language, and the ability to relate to others.</a:t>
            </a:r>
            <a:endParaRPr lang="en-US" dirty="0"/>
          </a:p>
        </p:txBody>
      </p:sp>
      <p:sp>
        <p:nvSpPr>
          <p:cNvPr id="4" name="Slide Number Placeholder 3"/>
          <p:cNvSpPr>
            <a:spLocks noGrp="1"/>
          </p:cNvSpPr>
          <p:nvPr>
            <p:ph type="sldNum" sz="quarter" idx="10"/>
          </p:nvPr>
        </p:nvSpPr>
        <p:spPr/>
        <p:txBody>
          <a:bodyPr/>
          <a:lstStyle/>
          <a:p>
            <a:fld id="{768AECD2-4E8B-4F46-9256-64D3FEDDE6D6}"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Children with ASD demonstrate deficits in social interaction and in verbal and non-verbal communication. They commonly display repetitive behaviors or interests and often have unusual responses to sensory experiences.  The disorder is usually first diagnosed in early childhood and may range from its severest form, called autistic disorder, through pervasive development disorder not otherwise specified (PDD-NOS), to a much milder form, </a:t>
            </a:r>
            <a:r>
              <a:rPr lang="en-US" sz="1200" kern="1200" dirty="0" err="1" smtClean="0">
                <a:solidFill>
                  <a:schemeClr val="tx1"/>
                </a:solidFill>
                <a:latin typeface="+mn-lt"/>
                <a:ea typeface="+mn-ea"/>
                <a:cs typeface="+mn-cs"/>
              </a:rPr>
              <a:t>Asperger</a:t>
            </a:r>
            <a:r>
              <a:rPr lang="en-US" sz="1200" kern="1200" dirty="0" smtClean="0">
                <a:solidFill>
                  <a:schemeClr val="tx1"/>
                </a:solidFill>
                <a:latin typeface="+mn-lt"/>
                <a:ea typeface="+mn-ea"/>
                <a:cs typeface="+mn-cs"/>
              </a:rPr>
              <a:t> syndrome or  two other rare disorders, </a:t>
            </a:r>
            <a:r>
              <a:rPr lang="en-US" sz="1200" kern="1200" dirty="0" err="1" smtClean="0">
                <a:solidFill>
                  <a:schemeClr val="tx1"/>
                </a:solidFill>
                <a:latin typeface="+mn-lt"/>
                <a:ea typeface="+mn-ea"/>
                <a:cs typeface="+mn-cs"/>
              </a:rPr>
              <a:t>Rett</a:t>
            </a:r>
            <a:r>
              <a:rPr lang="en-US" sz="1200" kern="1200" dirty="0" smtClean="0">
                <a:solidFill>
                  <a:schemeClr val="tx1"/>
                </a:solidFill>
                <a:latin typeface="+mn-lt"/>
                <a:ea typeface="+mn-ea"/>
                <a:cs typeface="+mn-cs"/>
              </a:rPr>
              <a:t> syndrome and childhood disintegrative disorder </a:t>
            </a:r>
            <a:endParaRPr lang="en-US" dirty="0"/>
          </a:p>
        </p:txBody>
      </p:sp>
      <p:sp>
        <p:nvSpPr>
          <p:cNvPr id="4" name="Slide Number Placeholder 3"/>
          <p:cNvSpPr>
            <a:spLocks noGrp="1"/>
          </p:cNvSpPr>
          <p:nvPr>
            <p:ph type="sldNum" sz="quarter" idx="10"/>
          </p:nvPr>
        </p:nvSpPr>
        <p:spPr/>
        <p:txBody>
          <a:bodyPr/>
          <a:lstStyle/>
          <a:p>
            <a:fld id="{768AECD2-4E8B-4F46-9256-64D3FEDDE6D6}"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dirty="0" smtClean="0">
                <a:solidFill>
                  <a:schemeClr val="tx1"/>
                </a:solidFill>
                <a:latin typeface="+mn-lt"/>
                <a:ea typeface="+mn-ea"/>
                <a:cs typeface="+mn-cs"/>
              </a:rPr>
              <a:t>In its most recent survey conducted in 2007, the Centers for Disease Control (CDC) found that the rate of autism spectrum disorder (ASD) was significantly higher than the rates found from surveys conducted during the 1980s and early 1990s. Studies conducted specifically in the United States have found rates between 2 to 7 per 1,000 children in the last 10 years (cdc.gov). </a:t>
            </a:r>
            <a:endParaRPr lang="en-US" dirty="0"/>
          </a:p>
        </p:txBody>
      </p:sp>
      <p:sp>
        <p:nvSpPr>
          <p:cNvPr id="4" name="Slide Number Placeholder 3"/>
          <p:cNvSpPr>
            <a:spLocks noGrp="1"/>
          </p:cNvSpPr>
          <p:nvPr>
            <p:ph type="sldNum" sz="quarter" idx="10"/>
          </p:nvPr>
        </p:nvSpPr>
        <p:spPr/>
        <p:txBody>
          <a:bodyPr/>
          <a:lstStyle/>
          <a:p>
            <a:fld id="{768AECD2-4E8B-4F46-9256-64D3FEDDE6D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2004, CDC partnered with the American Association of Pediatrics (AAP) to issue an autism alarm (cdc.gov) in cognizance of the urgency of giving attention to the increasing trend in the prevalence of the disorder as indicated by statistical data from earlier and recent studies. </a:t>
            </a:r>
          </a:p>
          <a:p>
            <a:endParaRPr lang="en-US" dirty="0"/>
          </a:p>
        </p:txBody>
      </p:sp>
      <p:sp>
        <p:nvSpPr>
          <p:cNvPr id="4" name="Slide Number Placeholder 3"/>
          <p:cNvSpPr>
            <a:spLocks noGrp="1"/>
          </p:cNvSpPr>
          <p:nvPr>
            <p:ph type="sldNum" sz="quarter" idx="10"/>
          </p:nvPr>
        </p:nvSpPr>
        <p:spPr/>
        <p:txBody>
          <a:bodyPr/>
          <a:lstStyle/>
          <a:p>
            <a:fld id="{768AECD2-4E8B-4F46-9256-64D3FEDDE6D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Early diagnosis is crucial because the earlier the disorder is diagnosed, the sooner the child can be helped through treatment interventions. Although early intervention has a dramatic impact on reducing symptoms and increasing a child's ability to grow and learn new skills, it is unfortunate that statistics show that only 50% are diagnosed before they enter kindergarten.</a:t>
            </a:r>
            <a:endParaRPr lang="en-US" dirty="0"/>
          </a:p>
        </p:txBody>
      </p:sp>
      <p:sp>
        <p:nvSpPr>
          <p:cNvPr id="4" name="Slide Number Placeholder 3"/>
          <p:cNvSpPr>
            <a:spLocks noGrp="1"/>
          </p:cNvSpPr>
          <p:nvPr>
            <p:ph type="sldNum" sz="quarter" idx="10"/>
          </p:nvPr>
        </p:nvSpPr>
        <p:spPr/>
        <p:txBody>
          <a:bodyPr/>
          <a:lstStyle/>
          <a:p>
            <a:fld id="{768AECD2-4E8B-4F46-9256-64D3FEDDE6D6}"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As part of the community, we collectively and equally have a vital role to play in helping individuals with ASD to reach their full potentials and successfully assimilate and integrate with society. It is here that we need to have a better understanding of what ASD is all about, determine whether its occurrence can still be prevented, what forms of early intervention and treatment are currently available, and the nature of support needed to help those afflicted with the disorder to lead a life of normalcy and become useful citizens of society. </a:t>
            </a:r>
            <a:endParaRPr lang="en-US" dirty="0"/>
          </a:p>
        </p:txBody>
      </p:sp>
      <p:sp>
        <p:nvSpPr>
          <p:cNvPr id="4" name="Slide Number Placeholder 3"/>
          <p:cNvSpPr>
            <a:spLocks noGrp="1"/>
          </p:cNvSpPr>
          <p:nvPr>
            <p:ph type="sldNum" sz="quarter" idx="10"/>
          </p:nvPr>
        </p:nvSpPr>
        <p:spPr/>
        <p:txBody>
          <a:bodyPr/>
          <a:lstStyle/>
          <a:p>
            <a:fld id="{768AECD2-4E8B-4F46-9256-64D3FEDDE6D6}"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5B040AD-0F9F-45B4-BC3F-9BDEF3FBF8E7}" type="datetimeFigureOut">
              <a:rPr lang="en-US" smtClean="0"/>
              <a:pPr/>
              <a:t>4/28/2012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BB81331-86E2-48BE-83E7-75D34A3FC58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B040AD-0F9F-45B4-BC3F-9BDEF3FBF8E7}"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81331-86E2-48BE-83E7-75D34A3FC5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B040AD-0F9F-45B4-BC3F-9BDEF3FBF8E7}"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81331-86E2-48BE-83E7-75D34A3FC5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5B040AD-0F9F-45B4-BC3F-9BDEF3FBF8E7}" type="datetimeFigureOut">
              <a:rPr lang="en-US" smtClean="0"/>
              <a:pPr/>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81331-86E2-48BE-83E7-75D34A3FC58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B040AD-0F9F-45B4-BC3F-9BDEF3FBF8E7}" type="datetimeFigureOut">
              <a:rPr lang="en-US" smtClean="0"/>
              <a:pPr/>
              <a:t>4/28/2012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BB81331-86E2-48BE-83E7-75D34A3FC5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5B040AD-0F9F-45B4-BC3F-9BDEF3FBF8E7}"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81331-86E2-48BE-83E7-75D34A3FC58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5B040AD-0F9F-45B4-BC3F-9BDEF3FBF8E7}" type="datetimeFigureOut">
              <a:rPr lang="en-US" smtClean="0"/>
              <a:pPr/>
              <a:t>4/28/2012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B81331-86E2-48BE-83E7-75D34A3FC58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B040AD-0F9F-45B4-BC3F-9BDEF3FBF8E7}" type="datetimeFigureOut">
              <a:rPr lang="en-US" smtClean="0"/>
              <a:pPr/>
              <a:t>4/28/2012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B81331-86E2-48BE-83E7-75D34A3FC5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040AD-0F9F-45B4-BC3F-9BDEF3FBF8E7}" type="datetimeFigureOut">
              <a:rPr lang="en-US" smtClean="0"/>
              <a:pPr/>
              <a:t>4/28/2012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B81331-86E2-48BE-83E7-75D34A3FC5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B040AD-0F9F-45B4-BC3F-9BDEF3FBF8E7}" type="datetimeFigureOut">
              <a:rPr lang="en-US" smtClean="0"/>
              <a:pPr/>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81331-86E2-48BE-83E7-75D34A3FC58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B040AD-0F9F-45B4-BC3F-9BDEF3FBF8E7}" type="datetimeFigureOut">
              <a:rPr lang="en-US" smtClean="0"/>
              <a:pPr/>
              <a:t>4/28/2012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BB81331-86E2-48BE-83E7-75D34A3FC58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1"/>
          <a:tileRect/>
        </a:gra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5B040AD-0F9F-45B4-BC3F-9BDEF3FBF8E7}" type="datetimeFigureOut">
              <a:rPr lang="en-US" smtClean="0"/>
              <a:pPr/>
              <a:t>4/28/2012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BB81331-86E2-48BE-83E7-75D34A3FC5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dc.gov/ncbddd/autism/documents/tables-prevalenc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533400"/>
          </a:xfrm>
        </p:spPr>
        <p:txBody>
          <a:bodyPr/>
          <a:lstStyle/>
          <a:p>
            <a:r>
              <a:rPr lang="en-US" dirty="0" smtClean="0"/>
              <a:t>BY</a:t>
            </a:r>
            <a:r>
              <a:rPr lang="en-US" smtClean="0"/>
              <a:t>: </a:t>
            </a:r>
            <a:r>
              <a:rPr lang="en-US" smtClean="0"/>
              <a:t>Tabitha</a:t>
            </a:r>
            <a:endParaRPr lang="en-US" dirty="0"/>
          </a:p>
        </p:txBody>
      </p:sp>
      <p:sp>
        <p:nvSpPr>
          <p:cNvPr id="2" name="Title 1"/>
          <p:cNvSpPr>
            <a:spLocks noGrp="1"/>
          </p:cNvSpPr>
          <p:nvPr>
            <p:ph type="ctrTitle"/>
          </p:nvPr>
        </p:nvSpPr>
        <p:spPr>
          <a:xfrm>
            <a:off x="381000" y="1524000"/>
            <a:ext cx="8229600" cy="1470025"/>
          </a:xfrm>
        </p:spPr>
        <p:txBody>
          <a:bodyPr>
            <a:normAutofit/>
          </a:bodyPr>
          <a:lstStyle/>
          <a:p>
            <a:r>
              <a:rPr b="1" smtClean="0"/>
              <a:t>AUTISM SPECTRUM DISORDER (ASD)</a:t>
            </a:r>
            <a:endParaRPr lang="en-US" b="1" dirty="0"/>
          </a:p>
        </p:txBody>
      </p:sp>
      <p:pic>
        <p:nvPicPr>
          <p:cNvPr id="1026" name="Picture 2"/>
          <p:cNvPicPr>
            <a:picLocks noChangeAspect="1" noChangeArrowheads="1"/>
          </p:cNvPicPr>
          <p:nvPr/>
        </p:nvPicPr>
        <p:blipFill>
          <a:blip r:embed="rId2" cstate="print"/>
          <a:srcRect/>
          <a:stretch>
            <a:fillRect/>
          </a:stretch>
        </p:blipFill>
        <p:spPr bwMode="auto">
          <a:xfrm>
            <a:off x="2590800" y="3886200"/>
            <a:ext cx="4019550" cy="27051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What is ASD? </a:t>
            </a:r>
            <a:endParaRPr lang="en-US" sz="4400" b="1" dirty="0"/>
          </a:p>
        </p:txBody>
      </p:sp>
      <p:sp>
        <p:nvSpPr>
          <p:cNvPr id="3" name="Content Placeholder 2"/>
          <p:cNvSpPr>
            <a:spLocks noGrp="1"/>
          </p:cNvSpPr>
          <p:nvPr>
            <p:ph sz="quarter" idx="1"/>
          </p:nvPr>
        </p:nvSpPr>
        <p:spPr>
          <a:xfrm>
            <a:off x="914400" y="1447800"/>
            <a:ext cx="7772400" cy="2438400"/>
          </a:xfrm>
        </p:spPr>
        <p:txBody>
          <a:bodyPr>
            <a:normAutofit/>
          </a:bodyPr>
          <a:lstStyle/>
          <a:p>
            <a:r>
              <a:rPr lang="en-US" sz="2800" dirty="0" smtClean="0"/>
              <a:t>Second most common serious developmental disability</a:t>
            </a:r>
          </a:p>
          <a:p>
            <a:r>
              <a:rPr lang="en-US" sz="2800" dirty="0" smtClean="0"/>
              <a:t>Also known as Pervasive Developmental Disorder or PPD</a:t>
            </a:r>
          </a:p>
          <a:p>
            <a:r>
              <a:rPr lang="en-US" sz="2800" dirty="0" smtClean="0"/>
              <a:t>Causes impairment in thinking, feeling, language development and relating to others</a:t>
            </a:r>
            <a:endParaRPr lang="en-US" sz="2800" dirty="0"/>
          </a:p>
        </p:txBody>
      </p:sp>
      <p:pic>
        <p:nvPicPr>
          <p:cNvPr id="2051" name="Picture 3"/>
          <p:cNvPicPr>
            <a:picLocks noChangeAspect="1" noChangeArrowheads="1"/>
          </p:cNvPicPr>
          <p:nvPr/>
        </p:nvPicPr>
        <p:blipFill>
          <a:blip r:embed="rId3" cstate="print"/>
          <a:srcRect/>
          <a:stretch>
            <a:fillRect/>
          </a:stretch>
        </p:blipFill>
        <p:spPr bwMode="auto">
          <a:xfrm>
            <a:off x="2514600" y="3962400"/>
            <a:ext cx="4191000" cy="2667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endParaRPr lang="en-US" dirty="0"/>
          </a:p>
        </p:txBody>
      </p:sp>
      <p:pic>
        <p:nvPicPr>
          <p:cNvPr id="5122" name="Picture 2"/>
          <p:cNvPicPr>
            <a:picLocks noChangeAspect="1" noChangeArrowheads="1"/>
          </p:cNvPicPr>
          <p:nvPr/>
        </p:nvPicPr>
        <p:blipFill>
          <a:blip r:embed="rId3" cstate="print"/>
          <a:srcRect/>
          <a:stretch>
            <a:fillRect/>
          </a:stretch>
        </p:blipFill>
        <p:spPr bwMode="auto">
          <a:xfrm>
            <a:off x="533400" y="457200"/>
            <a:ext cx="8077200" cy="59436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Prevalence</a:t>
            </a:r>
            <a:endParaRPr lang="en-US" sz="4400" b="1" dirty="0"/>
          </a:p>
        </p:txBody>
      </p:sp>
      <p:sp>
        <p:nvSpPr>
          <p:cNvPr id="3" name="Content Placeholder 2"/>
          <p:cNvSpPr>
            <a:spLocks noGrp="1"/>
          </p:cNvSpPr>
          <p:nvPr>
            <p:ph sz="quarter" idx="1"/>
          </p:nvPr>
        </p:nvSpPr>
        <p:spPr>
          <a:xfrm>
            <a:off x="914400" y="1447800"/>
            <a:ext cx="7696200" cy="3200400"/>
          </a:xfrm>
        </p:spPr>
        <p:txBody>
          <a:bodyPr/>
          <a:lstStyle/>
          <a:p>
            <a:endParaRPr lang="en-US" dirty="0" smtClean="0"/>
          </a:p>
          <a:p>
            <a:r>
              <a:rPr lang="en-US" dirty="0" smtClean="0"/>
              <a:t>Rates of Autism Spectrum Disorder are increasing based on surveys</a:t>
            </a:r>
          </a:p>
          <a:p>
            <a:endParaRPr lang="en-US" dirty="0" smtClean="0"/>
          </a:p>
          <a:p>
            <a:r>
              <a:rPr lang="en-US" dirty="0" smtClean="0"/>
              <a:t>In the last 10 years, autism affects 2-7 children for every 1,000. </a:t>
            </a:r>
            <a:endParaRPr lang="en-US" dirty="0"/>
          </a:p>
        </p:txBody>
      </p:sp>
      <p:pic>
        <p:nvPicPr>
          <p:cNvPr id="3075" name="Picture 3"/>
          <p:cNvPicPr>
            <a:picLocks noChangeAspect="1" noChangeArrowheads="1"/>
          </p:cNvPicPr>
          <p:nvPr/>
        </p:nvPicPr>
        <p:blipFill>
          <a:blip r:embed="rId3" cstate="print"/>
          <a:srcRect/>
          <a:stretch>
            <a:fillRect/>
          </a:stretch>
        </p:blipFill>
        <p:spPr bwMode="auto">
          <a:xfrm>
            <a:off x="5486400" y="4572000"/>
            <a:ext cx="2619375" cy="1743075"/>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cstate="print"/>
          <a:srcRect/>
          <a:stretch>
            <a:fillRect/>
          </a:stretch>
        </p:blipFill>
        <p:spPr bwMode="auto">
          <a:xfrm>
            <a:off x="4038600" y="4495800"/>
            <a:ext cx="971550" cy="1732935"/>
          </a:xfrm>
          <a:prstGeom prst="rect">
            <a:avLst/>
          </a:prstGeom>
          <a:noFill/>
          <a:ln w="9525">
            <a:noFill/>
            <a:miter lim="800000"/>
            <a:headEnd/>
            <a:tailEnd/>
          </a:ln>
          <a:effectLst/>
        </p:spPr>
      </p:pic>
      <p:pic>
        <p:nvPicPr>
          <p:cNvPr id="7" name="Picture 2"/>
          <p:cNvPicPr>
            <a:picLocks noChangeAspect="1" noChangeArrowheads="1"/>
          </p:cNvPicPr>
          <p:nvPr/>
        </p:nvPicPr>
        <p:blipFill>
          <a:blip r:embed="rId5" cstate="print"/>
          <a:srcRect/>
          <a:stretch>
            <a:fillRect/>
          </a:stretch>
        </p:blipFill>
        <p:spPr bwMode="auto">
          <a:xfrm>
            <a:off x="762000" y="4495800"/>
            <a:ext cx="2762250" cy="173355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Year 2004</a:t>
            </a:r>
            <a:endParaRPr lang="en-US" dirty="0"/>
          </a:p>
        </p:txBody>
      </p:sp>
      <p:sp>
        <p:nvSpPr>
          <p:cNvPr id="3" name="Content Placeholder 2"/>
          <p:cNvSpPr>
            <a:spLocks noGrp="1"/>
          </p:cNvSpPr>
          <p:nvPr>
            <p:ph sz="quarter" idx="1"/>
          </p:nvPr>
        </p:nvSpPr>
        <p:spPr>
          <a:xfrm>
            <a:off x="914400" y="1447800"/>
            <a:ext cx="7772400" cy="2362200"/>
          </a:xfrm>
        </p:spPr>
        <p:txBody>
          <a:bodyPr>
            <a:normAutofit/>
          </a:bodyPr>
          <a:lstStyle/>
          <a:p>
            <a:endParaRPr lang="en-US" sz="2800" dirty="0" smtClean="0"/>
          </a:p>
          <a:p>
            <a:r>
              <a:rPr lang="en-US" sz="2800" dirty="0" smtClean="0"/>
              <a:t>An autism alarm was issued by the CDC and the American Association of Pediatrics (AAP) in response to the rising rates of Autism</a:t>
            </a:r>
            <a:endParaRPr lang="en-US" sz="2800" dirty="0"/>
          </a:p>
        </p:txBody>
      </p:sp>
      <p:pic>
        <p:nvPicPr>
          <p:cNvPr id="4098" name="Picture 2"/>
          <p:cNvPicPr>
            <a:picLocks noChangeAspect="1" noChangeArrowheads="1"/>
          </p:cNvPicPr>
          <p:nvPr/>
        </p:nvPicPr>
        <p:blipFill>
          <a:blip r:embed="rId3" cstate="print"/>
          <a:srcRect/>
          <a:stretch>
            <a:fillRect/>
          </a:stretch>
        </p:blipFill>
        <p:spPr bwMode="auto">
          <a:xfrm>
            <a:off x="2362200" y="3733800"/>
            <a:ext cx="3651250" cy="219075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sz="quarter" idx="1"/>
          </p:nvPr>
        </p:nvSpPr>
        <p:spPr/>
        <p:txBody>
          <a:bodyPr>
            <a:normAutofit/>
          </a:bodyPr>
          <a:lstStyle/>
          <a:p>
            <a:endParaRPr lang="en-US" sz="2800" dirty="0" smtClean="0"/>
          </a:p>
          <a:p>
            <a:r>
              <a:rPr lang="en-US" sz="2800" dirty="0" smtClean="0"/>
              <a:t>Early diagnosis equates to better outcomes.</a:t>
            </a:r>
          </a:p>
          <a:p>
            <a:endParaRPr lang="en-US" sz="2800" dirty="0" smtClean="0"/>
          </a:p>
          <a:p>
            <a:r>
              <a:rPr lang="en-US" sz="2800" dirty="0" smtClean="0"/>
              <a:t>Sadly, only 50% of children are diagnosed before entering kindergarten</a:t>
            </a:r>
          </a:p>
          <a:p>
            <a:endParaRPr lang="en-US" sz="2800" dirty="0" smtClean="0"/>
          </a:p>
          <a:p>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the Community</a:t>
            </a:r>
            <a:endParaRPr lang="en-US" b="1" dirty="0"/>
          </a:p>
        </p:txBody>
      </p:sp>
      <p:sp>
        <p:nvSpPr>
          <p:cNvPr id="3" name="Content Placeholder 2"/>
          <p:cNvSpPr>
            <a:spLocks noGrp="1"/>
          </p:cNvSpPr>
          <p:nvPr>
            <p:ph sz="quarter" idx="1"/>
          </p:nvPr>
        </p:nvSpPr>
        <p:spPr/>
        <p:txBody>
          <a:bodyPr/>
          <a:lstStyle/>
          <a:p>
            <a:endParaRPr lang="en-US" dirty="0" smtClean="0"/>
          </a:p>
          <a:p>
            <a:r>
              <a:rPr lang="en-US" dirty="0" smtClean="0"/>
              <a:t>Each person has a vital role to play</a:t>
            </a:r>
          </a:p>
          <a:p>
            <a:endParaRPr lang="en-US" dirty="0" smtClean="0"/>
          </a:p>
          <a:p>
            <a:r>
              <a:rPr lang="en-US" dirty="0" smtClean="0"/>
              <a:t>Understanding ASD is an essential</a:t>
            </a:r>
          </a:p>
          <a:p>
            <a:endParaRPr lang="en-US" dirty="0" smtClean="0"/>
          </a:p>
          <a:p>
            <a:r>
              <a:rPr lang="en-US" dirty="0" smtClean="0"/>
              <a:t>With early diagnosis and treatment, a normal life is possible to attain by children with ASD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sz="quarter" idx="1"/>
          </p:nvPr>
        </p:nvSpPr>
        <p:spPr/>
        <p:txBody>
          <a:bodyPr>
            <a:normAutofit fontScale="77500" lnSpcReduction="20000"/>
          </a:bodyPr>
          <a:lstStyle/>
          <a:p>
            <a:r>
              <a:rPr lang="en-US" dirty="0" smtClean="0"/>
              <a:t>American Academy of Pediatrics, The National Center of Medical Home Initiatives for Children with Special Needs. Accessed on 27-April-2012 from http://www.medicalhomeinfo.org/health/Autism%20downloads/AutismAlarm.pdf </a:t>
            </a:r>
          </a:p>
          <a:p>
            <a:r>
              <a:rPr lang="en-US" dirty="0" smtClean="0"/>
              <a:t>Centers for Disease Control. Summary of Autism Prevalence Studies. Accessed 27-April-2012 from </a:t>
            </a:r>
            <a:r>
              <a:rPr lang="en-US" dirty="0" smtClean="0">
                <a:hlinkClick r:id="rId2"/>
              </a:rPr>
              <a:t>http://www.cdc.gov/ncbddd/autism/documents/tables-prevalence.pdf</a:t>
            </a:r>
            <a:endParaRPr lang="en-US" dirty="0" smtClean="0"/>
          </a:p>
          <a:p>
            <a:r>
              <a:rPr lang="en-US" dirty="0" smtClean="0"/>
              <a:t>Centers for Disease Control (2006). Metropolitan Atlanta Developmental Disabilities Surveillance Program. Accessed 27-April-2012 from http://www.cdc.gov/ncbddd/dd/ddsurv.htm#prev. </a:t>
            </a:r>
          </a:p>
          <a:p>
            <a:r>
              <a:rPr lang="en-US" dirty="0" smtClean="0"/>
              <a:t>Dawson &amp; </a:t>
            </a:r>
            <a:r>
              <a:rPr lang="en-US" dirty="0" err="1" smtClean="0"/>
              <a:t>Osterling</a:t>
            </a:r>
            <a:r>
              <a:rPr lang="en-US" dirty="0" smtClean="0"/>
              <a:t> (1997). </a:t>
            </a:r>
            <a:r>
              <a:rPr lang="en-US" i="1" dirty="0" smtClean="0"/>
              <a:t>The effectiveness of early intervention</a:t>
            </a:r>
            <a:r>
              <a:rPr lang="en-US" dirty="0" smtClean="0"/>
              <a:t>. Baltimore: Brookes. pp. 307–326.</a:t>
            </a:r>
          </a:p>
          <a:p>
            <a:r>
              <a:rPr lang="en-US" dirty="0" smtClean="0"/>
              <a:t>Johnson, C. P.; Myers, S. M. (2007). "Identification and Evaluation of Children With Autism Spectrum Disorders". </a:t>
            </a:r>
            <a:r>
              <a:rPr lang="en-US" i="1" dirty="0" smtClean="0"/>
              <a:t>Pediatrics</a:t>
            </a:r>
            <a:r>
              <a:rPr lang="en-US" dirty="0" smtClean="0"/>
              <a:t> </a:t>
            </a:r>
            <a:r>
              <a:rPr lang="en-US" b="1" dirty="0" smtClean="0"/>
              <a:t>120</a:t>
            </a:r>
            <a:r>
              <a:rPr lang="en-US" dirty="0" smtClean="0"/>
              <a:t> (5): 1183–1215. </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317</TotalTime>
  <Words>682</Words>
  <Application>Microsoft Office PowerPoint</Application>
  <PresentationFormat>Экран (4:3)</PresentationFormat>
  <Paragraphs>44</Paragraphs>
  <Slides>8</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Equity</vt:lpstr>
      <vt:lpstr>AUTISM SPECTRUM DISORDER (ASD)</vt:lpstr>
      <vt:lpstr>What is ASD? </vt:lpstr>
      <vt:lpstr>Слайд 3</vt:lpstr>
      <vt:lpstr>Prevalence</vt:lpstr>
      <vt:lpstr>Year 2004</vt:lpstr>
      <vt:lpstr>Diagnosis</vt:lpstr>
      <vt:lpstr>Role of the Community</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SPECTRUM DISORDER (ASD)</dc:title>
  <dc:creator>mariel</dc:creator>
  <cp:lastModifiedBy>Support</cp:lastModifiedBy>
  <cp:revision>26</cp:revision>
  <dcterms:created xsi:type="dcterms:W3CDTF">2012-04-27T18:31:47Z</dcterms:created>
  <dcterms:modified xsi:type="dcterms:W3CDTF">2012-04-29T02:43:55Z</dcterms:modified>
</cp:coreProperties>
</file>