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3" r:id="rId8"/>
    <p:sldId id="262" r:id="rId9"/>
    <p:sldId id="266" r:id="rId10"/>
    <p:sldId id="265"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0" autoAdjust="0"/>
    <p:restoredTop sz="81286" autoAdjust="0"/>
  </p:normalViewPr>
  <p:slideViewPr>
    <p:cSldViewPr>
      <p:cViewPr varScale="1">
        <p:scale>
          <a:sx n="75" d="100"/>
          <a:sy n="75" d="100"/>
        </p:scale>
        <p:origin x="-201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A63E8-D875-4B12-A10B-439908F45A74}" type="datetimeFigureOut">
              <a:rPr lang="en-US" smtClean="0"/>
              <a:pPr/>
              <a:t>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8AFE9-F35E-4651-AD30-7AEB7AEB90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than 19 New Yorkers die every day or 7,200 per year due to smoking-related</a:t>
            </a:r>
            <a:r>
              <a:rPr lang="en-US" baseline="0" dirty="0" smtClean="0"/>
              <a:t> health issues. If we assume that a smoker smokes on the average, a single pack a day or about twenty cigarettes, it means he spends about $4,000 on smoking and this doesn’t even take into account the healthcare costs that could easily exceed the actual cost of smoking. Fortunately, NYC’s efforts have been paying and most NYC smokers have already quit smoking.</a:t>
            </a:r>
          </a:p>
          <a:p>
            <a:endParaRPr lang="en-US" baseline="0" dirty="0" smtClean="0"/>
          </a:p>
          <a:p>
            <a:r>
              <a:rPr lang="en-US" baseline="0" dirty="0" smtClean="0"/>
              <a:t>Smoking should be banned because doing so will improve the overall wellbeing of the society. It will raise average lifespan by reducing smoking-related deaths. Smoking reduces a smoker’s lifespan by approximately 13 to 14 years on the average. It will also reduce smoking-related health issues such as cancer and heart problems and reduce both direct healthcare costs as well as insurance premiums. Smoker doesn’t only pose a health risk to himself but also to others around him through nonsmoking and, thus, imposes a negative externality on the society. Banning smoking will also improve quality of air. </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Smoking is responsible for 20 percent of deaths in America or about 443,000 per year. This</a:t>
            </a:r>
            <a:r>
              <a:rPr lang="en-US" baseline="0" dirty="0" smtClean="0"/>
              <a:t> is not surprising because smoking is a major contributor towards health issues such as health disease, stroke, and lung cancer.</a:t>
            </a:r>
          </a:p>
          <a:p>
            <a:r>
              <a:rPr lang="en-US" baseline="0" dirty="0" smtClean="0"/>
              <a:t>Another dark reality about smoking is that it even imposes cost on nonsmokers. 70,000 deaths occur among nonsmokers per year as a result of exposure to smoking. Similarly, 3,400 lung cancer deaths are attributed to secondhand smoking in the U.S. every year. </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economic cost of smoking to the U.S. exceeds $150 billion per year which is higher than the GDPs of most countries in the world. Secondhand smoking alone results in an economic loss of $10 billion. The fact that smoking is harmful may be well known but many people don’t realize that smoking has 4,000 toxic chemicals of which nicotine is only one. Nicotine alone causes serious health issues such as lower oxygen supply in the blood, narrower small blood vessels in the lungs, and gradual destruction of cilia which helps clean the lungs. This destruction of cilia is the reason smokers often cough. </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smoking laws do not reflect the harsh reality. Smoking kills more</a:t>
            </a:r>
            <a:r>
              <a:rPr lang="en-US" baseline="0" dirty="0" smtClean="0"/>
              <a:t> people than all other illegal drugs combined yet smoking is not subjected to the same harsh regulations. Studies show that marijuana is less harmful than smoking yet it is illegal while smoking is not. 800,000 arrests are made for marijuana use in the U.S. annually yet we never hear smoking-related arrests. It is difficult to understand the logic behind harsher treatment of marijuana use as compared to smoking with far higher social and economic costs to the society. Smoking is so addictive that it has even been compared to heroin use which demonstrates how difficult is to leave the addiction</a:t>
            </a:r>
          </a:p>
        </p:txBody>
      </p:sp>
      <p:sp>
        <p:nvSpPr>
          <p:cNvPr id="4" name="Slide Number Placeholder 3"/>
          <p:cNvSpPr>
            <a:spLocks noGrp="1"/>
          </p:cNvSpPr>
          <p:nvPr>
            <p:ph type="sldNum" sz="quarter" idx="10"/>
          </p:nvPr>
        </p:nvSpPr>
        <p:spPr/>
        <p:txBody>
          <a:bodyPr/>
          <a:lstStyle/>
          <a:p>
            <a:fld id="{7108AFE9-F35E-4651-AD30-7AEB7AEB90E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ban on smoking will not only have economic and social benefits for the society but it will also be ethically right thing to do. We should take responsibility for our actions when they can negatively impact others and secondhand smoking does impose undesirable burden on nonsmokers. Secondhand smoking is known to cause heart disease and lung cancer, even among nonsmokers. </a:t>
            </a:r>
          </a:p>
          <a:p>
            <a:r>
              <a:rPr lang="en-US" baseline="0" dirty="0" smtClean="0"/>
              <a:t>A ban on smoking will also set a good example for future generation that we should take responsibility for our actions. It will maximize the society’s overall wellbeing by reducing health issues, cleaner air, healthier citizens, and higher average lifespan. We will also prevent smoking among teens because teens are more likely to take up smoking if they are exposed to smokers or live in an environment where smoking is a norm.</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will be</a:t>
            </a:r>
            <a:r>
              <a:rPr lang="en-US" baseline="0" dirty="0" smtClean="0"/>
              <a:t> numerous benefits from a ban on smoking. Smoking is a major contributor to leading health issues such as heart diseases and lung cancer and a ban on smoking should significantly reduce mortality rate due to these particular diseases. The citizens will be healthier because they will have higher energy levels and moreover, smoking is also known to adversely affect stamina. The workers’ productivity will be higher because they will miss fewer days due to health issues as a result of smoking. In addition, smoke-free workplaces will also have more pleasant working environment.</a:t>
            </a:r>
          </a:p>
          <a:p>
            <a:endParaRPr lang="en-US" baseline="0" dirty="0" smtClean="0"/>
          </a:p>
          <a:p>
            <a:r>
              <a:rPr lang="en-US" baseline="0" dirty="0" smtClean="0"/>
              <a:t>Smoke from cigarette stays in the environment for hours which is why we often smell smoke for hours. Smoking reduces air quality and may even pose challenges to those with breathing problems such as asthma patients. A ban on smoking will ensure cleaner air for everyone to breathe in.</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those who oppose ban on smoking. They argue that smoking is an individual’s right and</a:t>
            </a:r>
            <a:r>
              <a:rPr lang="en-US" baseline="0" dirty="0" smtClean="0"/>
              <a:t> government has no right to ban smoking. They also argue that smoking has </a:t>
            </a:r>
            <a:r>
              <a:rPr lang="en-US" baseline="0" dirty="0" err="1" smtClean="0"/>
              <a:t>alredy</a:t>
            </a:r>
            <a:r>
              <a:rPr lang="en-US" baseline="0" dirty="0" smtClean="0"/>
              <a:t> been banned at numerous public places and it will be an extreme step to ban it in private spaces, too. They also argue that the government will lose a major source of revenue if a smoking ban does happen because cigarette manufacturers will have lower sales and profitability and in addition, the government will also lose sales tax revenue.</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opponents should realize that there is no such thing as absolute freedom to actions</a:t>
            </a:r>
            <a:r>
              <a:rPr lang="en-US" baseline="0" dirty="0" smtClean="0"/>
              <a:t> or speech. The states should decide by weighing benefits of ban against the costs of doing so and in this case, the benefits of a ban on smoking will far outweigh the costs. Even freedom of action and speech has limits </a:t>
            </a:r>
            <a:r>
              <a:rPr lang="en-US" baseline="0" dirty="0" err="1" smtClean="0"/>
              <a:t>ttherwise</a:t>
            </a:r>
            <a:r>
              <a:rPr lang="en-US" baseline="0" dirty="0" smtClean="0"/>
              <a:t>, marijuana and heroin should also not be illegal.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Smoking might have been banned at public places but that doesn’t prevent exposure to secondhand smoking in private spaces. A significant number of households have children. Elders, and non smokers and only an outright ban on smoking will help protect these nonsmokers. Even British </a:t>
            </a:r>
            <a:r>
              <a:rPr lang="en-US" baseline="0" dirty="0" err="1" smtClean="0"/>
              <a:t>Medican</a:t>
            </a:r>
            <a:r>
              <a:rPr lang="en-US" baseline="0" dirty="0" smtClean="0"/>
              <a:t> Association has called for smoking in cars because secondhand smoking poses greater dangers in enclosed spaces.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government may lose tax revenue but one cannot do an effective cost-benefit analysis without taking into account both direct and indirect benefits and costs. A ban on smoking will reduce healthcare costs and lower environmental pollution. Moreover, the government will not lose all tax revenue because the money that might have been spent on smoking may be spent on other goods and/or services.</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smoking laws have failed to tackle a</a:t>
            </a:r>
            <a:r>
              <a:rPr lang="en-US" baseline="0" dirty="0" smtClean="0"/>
              <a:t> major issue like smoking, especially given its huge economic and social costs. An cost-benefit analysis on smoking should not only take into account obvious costs and benefits but also those which may be difficult to quantify yet are real. A ban on smoking will not only be beneficial to the society but will also be ethically right thing to do because it imposes costs on nonsmokers as well. We should leave a better world for future generations such as our predecessors did for us and a ban on smoking should be one task we should achieve. </a:t>
            </a:r>
            <a:endParaRPr lang="en-US" dirty="0"/>
          </a:p>
        </p:txBody>
      </p:sp>
      <p:sp>
        <p:nvSpPr>
          <p:cNvPr id="4" name="Slide Number Placeholder 3"/>
          <p:cNvSpPr>
            <a:spLocks noGrp="1"/>
          </p:cNvSpPr>
          <p:nvPr>
            <p:ph type="sldNum" sz="quarter" idx="10"/>
          </p:nvPr>
        </p:nvSpPr>
        <p:spPr/>
        <p:txBody>
          <a:bodyPr/>
          <a:lstStyle/>
          <a:p>
            <a:fld id="{7108AFE9-F35E-4651-AD30-7AEB7AEB90E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5/12/2012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5/12/2012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5/12/2012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5/12/2012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5/12/2012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5/12/2012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5/12/2012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Ban on Cigarettes</a:t>
            </a: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r>
              <a:rPr lang="en-US" dirty="0" smtClean="0"/>
              <a:t>Presented by: Tabitha</a:t>
            </a:r>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algn="ctr">
              <a:buNone/>
            </a:pPr>
            <a:r>
              <a:rPr lang="en-US" dirty="0" smtClean="0"/>
              <a:t>Conclusion</a:t>
            </a:r>
          </a:p>
          <a:p>
            <a:pPr algn="ctr">
              <a:buNone/>
            </a:pPr>
            <a:endParaRPr lang="en-US" dirty="0" smtClean="0"/>
          </a:p>
          <a:p>
            <a:r>
              <a:rPr lang="en-US" dirty="0" smtClean="0"/>
              <a:t>Current smoking laws inadequate</a:t>
            </a:r>
          </a:p>
          <a:p>
            <a:endParaRPr lang="en-US" dirty="0" smtClean="0"/>
          </a:p>
          <a:p>
            <a:r>
              <a:rPr lang="en-US" dirty="0" smtClean="0"/>
              <a:t>Smoking imposes huge direct and indirect costs</a:t>
            </a:r>
          </a:p>
          <a:p>
            <a:endParaRPr lang="en-US" dirty="0" smtClean="0"/>
          </a:p>
          <a:p>
            <a:r>
              <a:rPr lang="en-US" dirty="0" smtClean="0"/>
              <a:t>Banning smoking will also be ethically right</a:t>
            </a:r>
          </a:p>
          <a:p>
            <a:endParaRPr lang="en-US" dirty="0" smtClean="0"/>
          </a:p>
          <a:p>
            <a:r>
              <a:rPr lang="en-US" dirty="0" smtClean="0"/>
              <a:t>We should leave a better world for future generations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to="" calcmode="lin" valueType="num">
                                      <p:cBhvr>
                                        <p:cTn id="2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62500" lnSpcReduction="20000"/>
          </a:bodyPr>
          <a:lstStyle/>
          <a:p>
            <a:pPr algn="ctr">
              <a:buNone/>
            </a:pPr>
            <a:r>
              <a:rPr lang="en-US" b="1" dirty="0" smtClean="0"/>
              <a:t>References</a:t>
            </a:r>
          </a:p>
          <a:p>
            <a:pPr>
              <a:buNone/>
            </a:pPr>
            <a:endParaRPr lang="en-US" dirty="0" smtClean="0"/>
          </a:p>
          <a:p>
            <a:r>
              <a:rPr lang="en-US" dirty="0" smtClean="0"/>
              <a:t>Breathe California. </a:t>
            </a:r>
            <a:r>
              <a:rPr lang="en-US" u="sng" dirty="0" smtClean="0"/>
              <a:t>Secondhand Smoke.</a:t>
            </a:r>
            <a:r>
              <a:rPr lang="en-US" dirty="0" smtClean="0"/>
              <a:t> 11 May 2012 &lt;http://www.breathecalifornia.org/healthinfo/secondhandsmoke.html&gt;.</a:t>
            </a:r>
          </a:p>
          <a:p>
            <a:r>
              <a:rPr lang="en-US" dirty="0" smtClean="0"/>
              <a:t>Centers for Disease Control and Prevention. </a:t>
            </a:r>
            <a:r>
              <a:rPr lang="en-US" u="sng" dirty="0" smtClean="0"/>
              <a:t>Health Effects of Cigarette Smoking.</a:t>
            </a:r>
            <a:r>
              <a:rPr lang="en-US" dirty="0" smtClean="0"/>
              <a:t> 11 May 2012 &lt;http://www.cdc.gov/tobacco/data_statistics/fact_sheets/health_effects/effects_cig_smoking/&gt;.</a:t>
            </a:r>
          </a:p>
          <a:p>
            <a:r>
              <a:rPr lang="en-US" dirty="0" smtClean="0"/>
              <a:t>Information Research Lab. </a:t>
            </a:r>
            <a:r>
              <a:rPr lang="en-US" u="sng" dirty="0" smtClean="0"/>
              <a:t>Secondhand Smoke Kills.</a:t>
            </a:r>
            <a:r>
              <a:rPr lang="en-US" dirty="0" smtClean="0"/>
              <a:t> 11 May 2012 &lt;Secondhand Smoke Kills&gt;.</a:t>
            </a:r>
          </a:p>
          <a:p>
            <a:r>
              <a:rPr lang="en-US" dirty="0" smtClean="0"/>
              <a:t>Martin, Terry. </a:t>
            </a:r>
            <a:r>
              <a:rPr lang="en-US" u="sng" dirty="0" smtClean="0"/>
              <a:t>Global Smoking Statistics.</a:t>
            </a:r>
            <a:r>
              <a:rPr lang="en-US" dirty="0" smtClean="0"/>
              <a:t> 28 January 2007. 11 May 2012 &lt;http://quitsmoking.about.com/cs/antismoking/a/statistics_2.htm&gt;.</a:t>
            </a:r>
          </a:p>
          <a:p>
            <a:r>
              <a:rPr lang="en-US" dirty="0" smtClean="0"/>
              <a:t>Newman, Tony. </a:t>
            </a:r>
            <a:r>
              <a:rPr lang="en-US" u="sng" dirty="0" smtClean="0"/>
              <a:t>Should We Ban Tobacco?</a:t>
            </a:r>
            <a:r>
              <a:rPr lang="en-US" dirty="0" smtClean="0"/>
              <a:t> 2 August 2009. 11 May 2012 &lt;http://www.alternet.org/drugs/141723/should_we_ban_tobacco/&gt;.</a:t>
            </a:r>
          </a:p>
          <a:p>
            <a:r>
              <a:rPr lang="en-US" dirty="0" err="1" smtClean="0"/>
              <a:t>Nutri</a:t>
            </a:r>
            <a:r>
              <a:rPr lang="en-US" dirty="0" smtClean="0"/>
              <a:t>. </a:t>
            </a:r>
            <a:r>
              <a:rPr lang="en-US" u="sng" dirty="0" smtClean="0"/>
              <a:t>Smoking Facts: The Facts About Smoking - How And Why To Quit.</a:t>
            </a:r>
            <a:r>
              <a:rPr lang="en-US" dirty="0" smtClean="0"/>
              <a:t> 11 May 2012 &lt;http://www.nutri.com/index.cfm?fuseaction=page.facts_about_smoking&gt;.</a:t>
            </a:r>
          </a:p>
          <a:p>
            <a:r>
              <a:rPr lang="en-US" dirty="0" smtClean="0"/>
              <a:t>NYC Quits. </a:t>
            </a:r>
            <a:r>
              <a:rPr lang="en-US" u="sng" dirty="0" smtClean="0"/>
              <a:t>Why You Should Quit.</a:t>
            </a:r>
            <a:r>
              <a:rPr lang="en-US" dirty="0" smtClean="0"/>
              <a:t> 11 May 2012 &lt;https://nycquits.org/Pages/why.aspx&gt;.</a:t>
            </a:r>
          </a:p>
          <a:p>
            <a:r>
              <a:rPr lang="en-US" dirty="0" smtClean="0"/>
              <a:t>Smith, Rebecca. </a:t>
            </a:r>
            <a:r>
              <a:rPr lang="en-US" u="sng" dirty="0" smtClean="0"/>
              <a:t>Smoking in cars should be banned: doctors.</a:t>
            </a:r>
            <a:r>
              <a:rPr lang="en-US" dirty="0" smtClean="0"/>
              <a:t> 16 November 2011. 11 May 2012 &lt;http://www.telegraph.co.uk/health/healthnews/8891521/Smoking-in-cars-should-be-banned-doctors.html&gt;.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New York Statistics (NYC Quits)</a:t>
            </a:r>
          </a:p>
          <a:p>
            <a:pPr lvl="1"/>
            <a:r>
              <a:rPr lang="en-US" sz="1600" dirty="0" smtClean="0"/>
              <a:t>More than 19 die every day or 7,200 per year</a:t>
            </a:r>
          </a:p>
          <a:p>
            <a:pPr lvl="1"/>
            <a:r>
              <a:rPr lang="en-US" sz="1600" dirty="0" smtClean="0"/>
              <a:t>A pack a day costs $4,000 annually in NYC</a:t>
            </a:r>
          </a:p>
          <a:p>
            <a:pPr lvl="1"/>
            <a:r>
              <a:rPr lang="en-US" sz="1600" dirty="0" smtClean="0"/>
              <a:t>Most NY smokers have already quit</a:t>
            </a:r>
          </a:p>
          <a:p>
            <a:pPr lvl="1"/>
            <a:endParaRPr lang="en-US" sz="1600" dirty="0" smtClean="0"/>
          </a:p>
          <a:p>
            <a:endParaRPr lang="en-US" sz="1900" dirty="0" smtClean="0"/>
          </a:p>
          <a:p>
            <a:r>
              <a:rPr lang="en-US" sz="1900" dirty="0" smtClean="0"/>
              <a:t>Smoking should be banned</a:t>
            </a:r>
          </a:p>
          <a:p>
            <a:pPr lvl="1"/>
            <a:r>
              <a:rPr lang="en-US" sz="1600" dirty="0" smtClean="0"/>
              <a:t>Will raise average lifespan</a:t>
            </a:r>
          </a:p>
          <a:p>
            <a:pPr lvl="2"/>
            <a:r>
              <a:rPr lang="en-US" sz="1300" dirty="0" smtClean="0"/>
              <a:t>Smokers die 13 to 14 years earlier on the average than nonsmokers</a:t>
            </a:r>
          </a:p>
          <a:p>
            <a:pPr lvl="1"/>
            <a:r>
              <a:rPr lang="en-US" sz="1600" dirty="0" smtClean="0"/>
              <a:t>Will reduce health issues and healthcare costs</a:t>
            </a:r>
          </a:p>
          <a:p>
            <a:pPr lvl="1"/>
            <a:r>
              <a:rPr lang="en-US" sz="1600" dirty="0" smtClean="0"/>
              <a:t>Will reduce negative externalities (secondhand smoking)</a:t>
            </a:r>
          </a:p>
          <a:p>
            <a:pPr lvl="1"/>
            <a:r>
              <a:rPr lang="en-US" sz="1600" dirty="0" smtClean="0"/>
              <a:t>Will improve quality of air</a:t>
            </a:r>
          </a:p>
          <a:p>
            <a:pPr lvl="1">
              <a:buNone/>
            </a:pPr>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to="" calcmode="lin" valueType="num">
                                      <p:cBhvr>
                                        <p:cTn id="57"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153400" cy="6169152"/>
          </a:xfrm>
        </p:spPr>
        <p:txBody>
          <a:bodyPr/>
          <a:lstStyle/>
          <a:p>
            <a:r>
              <a:rPr lang="en-US" dirty="0" smtClean="0"/>
              <a:t>U.S. Statistics</a:t>
            </a:r>
          </a:p>
          <a:p>
            <a:pPr lvl="1"/>
            <a:endParaRPr lang="en-US" dirty="0" smtClean="0"/>
          </a:p>
          <a:p>
            <a:pPr lvl="1"/>
            <a:r>
              <a:rPr lang="en-US" dirty="0" smtClean="0"/>
              <a:t>Health Costs (Martin)</a:t>
            </a:r>
          </a:p>
          <a:p>
            <a:pPr lvl="2"/>
            <a:endParaRPr lang="en-US" dirty="0" smtClean="0"/>
          </a:p>
          <a:p>
            <a:pPr lvl="2"/>
            <a:r>
              <a:rPr lang="en-US" dirty="0" smtClean="0"/>
              <a:t>1 in 5 or 20 percent Americans die due to smoking </a:t>
            </a:r>
          </a:p>
          <a:p>
            <a:pPr lvl="3"/>
            <a:r>
              <a:rPr lang="en-US" sz="1600" dirty="0" smtClean="0"/>
              <a:t>443,000 deaths per year</a:t>
            </a:r>
          </a:p>
          <a:p>
            <a:pPr lvl="3"/>
            <a:r>
              <a:rPr lang="en-US" sz="1600" dirty="0" smtClean="0"/>
              <a:t>90 % and 80% lung cancer deaths in men and women, respectively</a:t>
            </a:r>
          </a:p>
          <a:p>
            <a:pPr lvl="2"/>
            <a:endParaRPr lang="en-US" dirty="0" smtClean="0"/>
          </a:p>
          <a:p>
            <a:pPr lvl="2"/>
            <a:r>
              <a:rPr lang="en-US" dirty="0" smtClean="0"/>
              <a:t>Largest preventable cause of disease and premature health</a:t>
            </a:r>
          </a:p>
          <a:p>
            <a:pPr lvl="3"/>
            <a:r>
              <a:rPr lang="en-US" sz="1600" dirty="0" smtClean="0"/>
              <a:t>Primary factor in heart diseases, stroke, and lung cancer</a:t>
            </a:r>
          </a:p>
          <a:p>
            <a:pPr lvl="2"/>
            <a:endParaRPr lang="en-US" dirty="0" smtClean="0"/>
          </a:p>
          <a:p>
            <a:pPr lvl="2"/>
            <a:r>
              <a:rPr lang="en-US" dirty="0" smtClean="0"/>
              <a:t>Half of all nonsmoking Americans exposed to secondhand smoking (Information Research Lab)</a:t>
            </a:r>
          </a:p>
          <a:p>
            <a:pPr lvl="3"/>
            <a:r>
              <a:rPr lang="en-US" dirty="0" smtClean="0"/>
              <a:t>70,000 deaths due to health disease as a result of secondhand smoking</a:t>
            </a:r>
          </a:p>
          <a:p>
            <a:pPr lvl="3"/>
            <a:r>
              <a:rPr lang="en-US" dirty="0" smtClean="0"/>
              <a:t>3,400 deaths due to lung cancer as a result of secondhand smoking</a:t>
            </a:r>
          </a:p>
          <a:p>
            <a:pPr lvl="2"/>
            <a:endParaRPr lang="en-US" sz="1600" dirty="0" smtClean="0"/>
          </a:p>
          <a:p>
            <a:pPr lvl="1">
              <a:buNone/>
            </a:pPr>
            <a:endParaRPr lang="en-US" sz="1900" dirty="0" smtClean="0"/>
          </a:p>
          <a:p>
            <a:pPr lvl="2"/>
            <a:endParaRPr lang="en-US" sz="1600" dirty="0" smtClean="0"/>
          </a:p>
          <a:p>
            <a:pPr lvl="2"/>
            <a:endParaRPr lang="en-US" dirty="0" smtClean="0"/>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to="" calcmode="lin" valueType="num">
                                      <p:cBhvr>
                                        <p:cTn id="32" dur="1" fill="hold"/>
                                        <p:tgtEl>
                                          <p:spTgt spid="3">
                                            <p:txEl>
                                              <p:pRg st="8" end="8"/>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to="" calcmode="lin" valueType="num">
                                      <p:cBhvr>
                                        <p:cTn id="37" dur="1" fill="hold"/>
                                        <p:tgtEl>
                                          <p:spTgt spid="3">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to="" calcmode="lin" valueType="num">
                                      <p:cBhvr>
                                        <p:cTn id="42" dur="1" fill="hold"/>
                                        <p:tgtEl>
                                          <p:spTgt spid="3">
                                            <p:txEl>
                                              <p:pRg st="11" end="1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to="" calcmode="lin" valueType="num">
                                      <p:cBhvr>
                                        <p:cTn id="47" dur="1" fill="hold"/>
                                        <p:tgtEl>
                                          <p:spTgt spid="3">
                                            <p:txEl>
                                              <p:pRg st="12" end="12"/>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 to="" calcmode="lin" valueType="num">
                                      <p:cBhvr>
                                        <p:cTn id="52" dur="1" fill="hold"/>
                                        <p:tgtEl>
                                          <p:spTgt spid="3">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6016752"/>
          </a:xfrm>
        </p:spPr>
        <p:txBody>
          <a:bodyPr/>
          <a:lstStyle/>
          <a:p>
            <a:r>
              <a:rPr lang="en-US" dirty="0" smtClean="0"/>
              <a:t>U.S. Statistics (Cont.)</a:t>
            </a:r>
          </a:p>
          <a:p>
            <a:pPr lvl="1"/>
            <a:r>
              <a:rPr lang="en-US" dirty="0" smtClean="0"/>
              <a:t>Financial Costs</a:t>
            </a:r>
          </a:p>
          <a:p>
            <a:pPr lvl="2"/>
            <a:r>
              <a:rPr lang="en-US" sz="1600" dirty="0" smtClean="0"/>
              <a:t>Over $150 billion a year in the U.S. (Centers for Disease Control and Prevention)</a:t>
            </a:r>
          </a:p>
          <a:p>
            <a:pPr lvl="2"/>
            <a:r>
              <a:rPr lang="en-US" sz="1600" dirty="0" smtClean="0"/>
              <a:t>Economic costs of secondhand smoking alone nearly $10 billion per year (Information Research Lab)</a:t>
            </a:r>
          </a:p>
          <a:p>
            <a:pPr lvl="1"/>
            <a:endParaRPr lang="en-US" dirty="0" smtClean="0"/>
          </a:p>
          <a:p>
            <a:r>
              <a:rPr lang="en-US" dirty="0" smtClean="0"/>
              <a:t>Why smoking is harmful (</a:t>
            </a:r>
            <a:r>
              <a:rPr lang="en-US" dirty="0" err="1" smtClean="0"/>
              <a:t>Nutri</a:t>
            </a:r>
            <a:r>
              <a:rPr lang="en-US" dirty="0" smtClean="0"/>
              <a:t>)</a:t>
            </a:r>
          </a:p>
          <a:p>
            <a:pPr lvl="1"/>
            <a:r>
              <a:rPr lang="en-US" dirty="0" smtClean="0"/>
              <a:t>More than 4,000 toxic or carcinogenic chemicals</a:t>
            </a:r>
          </a:p>
          <a:p>
            <a:pPr lvl="2"/>
            <a:r>
              <a:rPr lang="en-US" dirty="0" smtClean="0"/>
              <a:t>The most well-known is nicotine</a:t>
            </a:r>
          </a:p>
          <a:p>
            <a:pPr lvl="2"/>
            <a:endParaRPr lang="en-US" dirty="0" smtClean="0"/>
          </a:p>
          <a:p>
            <a:pPr lvl="1"/>
            <a:r>
              <a:rPr lang="en-US" dirty="0" smtClean="0"/>
              <a:t>Nicotine</a:t>
            </a:r>
          </a:p>
          <a:p>
            <a:pPr lvl="2"/>
            <a:r>
              <a:rPr lang="en-US" dirty="0" smtClean="0"/>
              <a:t>Decreases oxygen supply in the blood</a:t>
            </a:r>
          </a:p>
          <a:p>
            <a:pPr lvl="2"/>
            <a:r>
              <a:rPr lang="en-US" dirty="0" smtClean="0"/>
              <a:t>Narrows small blood vessels in the lungs</a:t>
            </a:r>
          </a:p>
          <a:p>
            <a:pPr lvl="2"/>
            <a:r>
              <a:rPr lang="en-US" dirty="0" smtClean="0"/>
              <a:t>Gradually destroys cilia which helps clean the lungs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to="" calcmode="lin" valueType="num">
                                      <p:cBhvr>
                                        <p:cTn id="42" dur="1" fill="hold"/>
                                        <p:tgtEl>
                                          <p:spTgt spid="3">
                                            <p:txEl>
                                              <p:pRg st="9" end="9"/>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to="" calcmode="lin" valueType="num">
                                      <p:cBhvr>
                                        <p:cTn id="47" dur="1" fill="hold"/>
                                        <p:tgtEl>
                                          <p:spTgt spid="3">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to="" calcmode="lin" valueType="num">
                                      <p:cBhvr>
                                        <p:cTn id="5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457200"/>
            <a:ext cx="7467600" cy="5788152"/>
          </a:xfrm>
        </p:spPr>
        <p:txBody>
          <a:bodyPr/>
          <a:lstStyle/>
          <a:p>
            <a:r>
              <a:rPr lang="en-US" sz="2000" dirty="0" smtClean="0"/>
              <a:t>Current laws are out of touch with reality</a:t>
            </a:r>
          </a:p>
          <a:p>
            <a:pPr lvl="1"/>
            <a:endParaRPr lang="en-US" sz="1600" dirty="0" smtClean="0"/>
          </a:p>
          <a:p>
            <a:pPr lvl="1"/>
            <a:r>
              <a:rPr lang="en-US" sz="1600" dirty="0" smtClean="0"/>
              <a:t>Cigarette kills more people than cocaine, heroin, methamphetamine and all other illegal drugs combined</a:t>
            </a:r>
          </a:p>
          <a:p>
            <a:pPr lvl="1"/>
            <a:r>
              <a:rPr lang="en-US" sz="1600" dirty="0" smtClean="0"/>
              <a:t>Studies show cigarettes more harmful than marijuana</a:t>
            </a:r>
          </a:p>
          <a:p>
            <a:pPr lvl="1"/>
            <a:endParaRPr lang="en-US" sz="1600" dirty="0" smtClean="0"/>
          </a:p>
          <a:p>
            <a:r>
              <a:rPr lang="en-US" sz="2200" dirty="0" smtClean="0"/>
              <a:t>Yet,</a:t>
            </a:r>
          </a:p>
          <a:p>
            <a:pPr lvl="1"/>
            <a:endParaRPr lang="en-US" sz="1600" dirty="0" smtClean="0"/>
          </a:p>
          <a:p>
            <a:pPr lvl="1"/>
            <a:r>
              <a:rPr lang="en-US" sz="1600" dirty="0" smtClean="0"/>
              <a:t>Legal punishments for marijuana and other drugs far harsher</a:t>
            </a:r>
          </a:p>
          <a:p>
            <a:pPr lvl="2"/>
            <a:r>
              <a:rPr lang="en-US" sz="1300" dirty="0" smtClean="0"/>
              <a:t>800,000 arrests per year in the U.S. for marijuana possession (Newman)</a:t>
            </a:r>
          </a:p>
          <a:p>
            <a:pPr lvl="2"/>
            <a:endParaRPr lang="en-US" sz="1300" dirty="0" smtClean="0"/>
          </a:p>
          <a:p>
            <a:pPr lvl="1"/>
            <a:r>
              <a:rPr lang="en-US" sz="1600" dirty="0" smtClean="0"/>
              <a:t>Cigarette addiction has been compared to heroin addiction</a:t>
            </a:r>
          </a:p>
          <a:p>
            <a:pPr lvl="2"/>
            <a:r>
              <a:rPr lang="en-US" sz="1300" dirty="0" smtClean="0"/>
              <a:t>Law treats both addictions differently</a:t>
            </a:r>
          </a:p>
          <a:p>
            <a:pPr lvl="2"/>
            <a:endParaRPr lang="en-US" sz="1300" dirty="0" smtClean="0"/>
          </a:p>
          <a:p>
            <a:pPr lvl="2"/>
            <a:endParaRPr lang="en-US" sz="1300" dirty="0" smtClean="0"/>
          </a:p>
          <a:p>
            <a:pPr lvl="1"/>
            <a:endParaRPr lang="en-US" sz="1600" dirty="0" smtClean="0"/>
          </a:p>
          <a:p>
            <a:pPr lvl="1"/>
            <a:endParaRPr lang="en-US" sz="1600" dirty="0" smtClean="0"/>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to="" calcmode="lin" valueType="num">
                                      <p:cBhvr>
                                        <p:cTn id="32" dur="1" fill="hold"/>
                                        <p:tgtEl>
                                          <p:spTgt spid="3">
                                            <p:txEl>
                                              <p:pRg st="8" end="8"/>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to="" calcmode="lin" valueType="num">
                                      <p:cBhvr>
                                        <p:cTn id="37" dur="1" fill="hold"/>
                                        <p:tgtEl>
                                          <p:spTgt spid="3">
                                            <p:txEl>
                                              <p:pRg st="10" end="10"/>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to="" calcmode="lin" valueType="num">
                                      <p:cBhvr>
                                        <p:cTn id="42"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r>
              <a:rPr lang="en-US" dirty="0" smtClean="0"/>
              <a:t>Ethical and Moral Reasons</a:t>
            </a:r>
          </a:p>
          <a:p>
            <a:pPr lvl="1"/>
            <a:endParaRPr lang="en-US" dirty="0" smtClean="0"/>
          </a:p>
          <a:p>
            <a:pPr lvl="1"/>
            <a:r>
              <a:rPr lang="en-US" dirty="0" smtClean="0"/>
              <a:t>Protecting others from harmful actions</a:t>
            </a:r>
          </a:p>
          <a:p>
            <a:pPr lvl="2"/>
            <a:r>
              <a:rPr lang="en-US" dirty="0" smtClean="0"/>
              <a:t>Secondhand smoking imposes cost on nonsmokers</a:t>
            </a:r>
          </a:p>
          <a:p>
            <a:pPr lvl="2"/>
            <a:endParaRPr lang="en-US" dirty="0" smtClean="0"/>
          </a:p>
          <a:p>
            <a:pPr lvl="1"/>
            <a:r>
              <a:rPr lang="en-US" dirty="0" smtClean="0"/>
              <a:t>Setting a good example for future generations</a:t>
            </a:r>
          </a:p>
          <a:p>
            <a:pPr lvl="1"/>
            <a:endParaRPr lang="en-US" dirty="0" smtClean="0"/>
          </a:p>
          <a:p>
            <a:pPr lvl="1"/>
            <a:r>
              <a:rPr lang="en-US" dirty="0" smtClean="0"/>
              <a:t>Maximizing society’s overall welfare</a:t>
            </a:r>
          </a:p>
          <a:p>
            <a:pPr lvl="1"/>
            <a:endParaRPr lang="en-US" dirty="0" smtClean="0"/>
          </a:p>
          <a:p>
            <a:pPr lvl="1"/>
            <a:r>
              <a:rPr lang="en-US" dirty="0" smtClean="0"/>
              <a:t>Protecting young people from the habit</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to="" calcmode="lin" valueType="num">
                                      <p:cBhvr>
                                        <p:cTn id="3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r>
              <a:rPr lang="en-US" dirty="0" smtClean="0"/>
              <a:t>Benefits of smoking ban</a:t>
            </a:r>
          </a:p>
          <a:p>
            <a:endParaRPr lang="en-US" dirty="0" smtClean="0"/>
          </a:p>
          <a:p>
            <a:pPr lvl="1"/>
            <a:r>
              <a:rPr lang="en-US" dirty="0" smtClean="0"/>
              <a:t>Higher average lifespan</a:t>
            </a:r>
          </a:p>
          <a:p>
            <a:pPr lvl="2"/>
            <a:r>
              <a:rPr lang="en-US" dirty="0" smtClean="0"/>
              <a:t>Smoking is a major cause of leading health issues</a:t>
            </a:r>
          </a:p>
          <a:p>
            <a:pPr lvl="1"/>
            <a:endParaRPr lang="en-US" dirty="0" smtClean="0"/>
          </a:p>
          <a:p>
            <a:pPr lvl="1"/>
            <a:r>
              <a:rPr lang="en-US" dirty="0" smtClean="0"/>
              <a:t>Healthier citizens</a:t>
            </a:r>
          </a:p>
          <a:p>
            <a:pPr lvl="1"/>
            <a:endParaRPr lang="en-US" dirty="0" smtClean="0"/>
          </a:p>
          <a:p>
            <a:pPr lvl="1"/>
            <a:r>
              <a:rPr lang="en-US" dirty="0" smtClean="0"/>
              <a:t>Higher workers’ productivity</a:t>
            </a:r>
          </a:p>
          <a:p>
            <a:pPr lvl="2"/>
            <a:r>
              <a:rPr lang="en-US" dirty="0" smtClean="0"/>
              <a:t>Fewer days missed at work</a:t>
            </a:r>
          </a:p>
          <a:p>
            <a:pPr lvl="2"/>
            <a:r>
              <a:rPr lang="en-US" dirty="0" smtClean="0"/>
              <a:t>Better concentration</a:t>
            </a:r>
          </a:p>
          <a:p>
            <a:pPr lvl="1"/>
            <a:endParaRPr lang="en-US" dirty="0" smtClean="0"/>
          </a:p>
          <a:p>
            <a:pPr lvl="1"/>
            <a:r>
              <a:rPr lang="en-US" dirty="0" smtClean="0"/>
              <a:t>Cleaner air</a:t>
            </a:r>
          </a:p>
          <a:p>
            <a:pPr lvl="2"/>
            <a:r>
              <a:rPr lang="en-US" dirty="0" smtClean="0"/>
              <a:t>Smoking particles remain in environment for hours (Smith)</a:t>
            </a:r>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 to="" calcmode="lin" valueType="num">
                                      <p:cBhvr>
                                        <p:cTn id="32" dur="1" fill="hold"/>
                                        <p:tgtEl>
                                          <p:spTgt spid="3">
                                            <p:txEl>
                                              <p:pRg st="8" end="8"/>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to="" calcmode="lin" valueType="num">
                                      <p:cBhvr>
                                        <p:cTn id="37" dur="1" fill="hold"/>
                                        <p:tgtEl>
                                          <p:spTgt spid="3">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 to="" calcmode="lin" valueType="num">
                                      <p:cBhvr>
                                        <p:cTn id="42" dur="1" fill="hold"/>
                                        <p:tgtEl>
                                          <p:spTgt spid="3">
                                            <p:txEl>
                                              <p:pRg st="11" end="1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to="" calcmode="lin" valueType="num">
                                      <p:cBhvr>
                                        <p:cTn id="47" dur="1" fill="hold"/>
                                        <p:tgtEl>
                                          <p:spTgt spid="3">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r>
              <a:rPr lang="en-US" dirty="0" smtClean="0"/>
              <a:t>Opposing Views</a:t>
            </a:r>
          </a:p>
          <a:p>
            <a:pPr lvl="1"/>
            <a:endParaRPr lang="en-US" dirty="0" smtClean="0"/>
          </a:p>
          <a:p>
            <a:pPr lvl="1"/>
            <a:r>
              <a:rPr lang="en-US" dirty="0" smtClean="0"/>
              <a:t>Smoking is a right of free citizens</a:t>
            </a:r>
          </a:p>
          <a:p>
            <a:pPr lvl="1"/>
            <a:endParaRPr lang="en-US" dirty="0" smtClean="0"/>
          </a:p>
          <a:p>
            <a:pPr lvl="1"/>
            <a:r>
              <a:rPr lang="en-US" dirty="0" smtClean="0"/>
              <a:t>Smoking is already banned at public places</a:t>
            </a:r>
          </a:p>
          <a:p>
            <a:pPr lvl="2"/>
            <a:r>
              <a:rPr lang="en-US" dirty="0" smtClean="0"/>
              <a:t>No need to go any further</a:t>
            </a:r>
          </a:p>
          <a:p>
            <a:pPr lvl="2"/>
            <a:endParaRPr lang="en-US" dirty="0" smtClean="0"/>
          </a:p>
          <a:p>
            <a:pPr lvl="1"/>
            <a:r>
              <a:rPr lang="en-US" dirty="0" smtClean="0"/>
              <a:t>Government will lose a major source of revenue</a:t>
            </a:r>
          </a:p>
          <a:p>
            <a:pPr lvl="2"/>
            <a:endParaRPr lang="en-US" dirty="0" smtClean="0"/>
          </a:p>
          <a:p>
            <a:pPr lvl="2"/>
            <a:r>
              <a:rPr lang="en-US" dirty="0" smtClean="0"/>
              <a:t>Corporate tax paid by cigarette manufacturers</a:t>
            </a:r>
          </a:p>
          <a:p>
            <a:pPr lvl="2"/>
            <a:r>
              <a:rPr lang="en-US" dirty="0" smtClean="0"/>
              <a:t>Sales tax on cigarette sales</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to="" calcmode="lin" valueType="num">
                                      <p:cBhvr>
                                        <p:cTn id="27" dur="1" fill="hold"/>
                                        <p:tgtEl>
                                          <p:spTgt spid="3">
                                            <p:txEl>
                                              <p:pRg st="7" end="7"/>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to="" calcmode="lin" valueType="num">
                                      <p:cBhvr>
                                        <p:cTn id="32" dur="1" fill="hold"/>
                                        <p:tgtEl>
                                          <p:spTgt spid="3">
                                            <p:txEl>
                                              <p:pRg st="9" end="9"/>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to="" calcmode="lin" valueType="num">
                                      <p:cBhvr>
                                        <p:cTn id="37"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92500" lnSpcReduction="10000"/>
          </a:bodyPr>
          <a:lstStyle/>
          <a:p>
            <a:r>
              <a:rPr lang="en-US" dirty="0" smtClean="0"/>
              <a:t>Counterarguments</a:t>
            </a:r>
          </a:p>
          <a:p>
            <a:endParaRPr lang="en-US" dirty="0" smtClean="0"/>
          </a:p>
          <a:p>
            <a:pPr lvl="1"/>
            <a:r>
              <a:rPr lang="en-US" dirty="0" smtClean="0"/>
              <a:t>There is no such as absolute freedom</a:t>
            </a:r>
          </a:p>
          <a:p>
            <a:pPr lvl="2"/>
            <a:r>
              <a:rPr lang="en-US" dirty="0" smtClean="0"/>
              <a:t>States should weigh both benefits and costs</a:t>
            </a:r>
          </a:p>
          <a:p>
            <a:pPr lvl="2"/>
            <a:r>
              <a:rPr lang="en-US" dirty="0" smtClean="0"/>
              <a:t>If smoking is right, so should be marijuana and heroin</a:t>
            </a:r>
          </a:p>
          <a:p>
            <a:pPr lvl="2"/>
            <a:endParaRPr lang="en-US" dirty="0" smtClean="0"/>
          </a:p>
          <a:p>
            <a:pPr lvl="1"/>
            <a:r>
              <a:rPr lang="en-US" dirty="0" smtClean="0"/>
              <a:t>Smoking may be banned at public places but</a:t>
            </a:r>
          </a:p>
          <a:p>
            <a:pPr lvl="2"/>
            <a:r>
              <a:rPr lang="en-US" dirty="0" smtClean="0"/>
              <a:t>Children and nonsmokers still exposed in private settings</a:t>
            </a:r>
          </a:p>
          <a:p>
            <a:pPr lvl="2"/>
            <a:r>
              <a:rPr lang="en-US" dirty="0" smtClean="0"/>
              <a:t>British Medical Association called for smoking ban in cars to protect children and elderly (Smith)</a:t>
            </a:r>
          </a:p>
          <a:p>
            <a:pPr lvl="3"/>
            <a:r>
              <a:rPr lang="en-US" dirty="0" smtClean="0"/>
              <a:t>Enclosed space in car creates 23 times more toxins than a typical bar</a:t>
            </a:r>
          </a:p>
          <a:p>
            <a:pPr lvl="4"/>
            <a:endParaRPr lang="en-US" dirty="0" smtClean="0"/>
          </a:p>
          <a:p>
            <a:pPr lvl="1"/>
            <a:r>
              <a:rPr lang="en-US" dirty="0" smtClean="0"/>
              <a:t>Government may lose tax revenue</a:t>
            </a:r>
          </a:p>
          <a:p>
            <a:pPr lvl="2"/>
            <a:r>
              <a:rPr lang="en-US" dirty="0" smtClean="0"/>
              <a:t>Cost-benefit analysis should consider both direct and indirect costs</a:t>
            </a:r>
          </a:p>
          <a:p>
            <a:pPr lvl="3"/>
            <a:r>
              <a:rPr lang="en-US" dirty="0" smtClean="0"/>
              <a:t>Healthcare costs will be reduced</a:t>
            </a:r>
          </a:p>
          <a:p>
            <a:pPr lvl="3"/>
            <a:r>
              <a:rPr lang="en-US" dirty="0" smtClean="0"/>
              <a:t>Environmental pollution will be lower</a:t>
            </a:r>
          </a:p>
          <a:p>
            <a:pPr lvl="3"/>
            <a:r>
              <a:rPr lang="en-US" dirty="0" smtClean="0"/>
              <a:t>Money spent on smoking may be spent somewhere else</a:t>
            </a:r>
          </a:p>
          <a:p>
            <a:pPr lvl="3">
              <a:buNone/>
            </a:pPr>
            <a:endParaRPr lang="en-US" dirty="0" smtClean="0"/>
          </a:p>
          <a:p>
            <a:pPr lvl="2"/>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to="" calcmode="lin" valueType="num">
                                      <p:cBhvr>
                                        <p:cTn id="32" dur="1" fill="hold"/>
                                        <p:tgtEl>
                                          <p:spTgt spid="3">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to="" calcmode="lin" valueType="num">
                                      <p:cBhvr>
                                        <p:cTn id="37" dur="1" fill="hold"/>
                                        <p:tgtEl>
                                          <p:spTgt spid="3">
                                            <p:txEl>
                                              <p:pRg st="8" end="8"/>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to="" calcmode="lin" valueType="num">
                                      <p:cBhvr>
                                        <p:cTn id="42" dur="1" fill="hold"/>
                                        <p:tgtEl>
                                          <p:spTgt spid="3">
                                            <p:txEl>
                                              <p:pRg st="9" end="9"/>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to="" calcmode="lin" valueType="num">
                                      <p:cBhvr>
                                        <p:cTn id="47" dur="1" fill="hold"/>
                                        <p:tgtEl>
                                          <p:spTgt spid="3">
                                            <p:txEl>
                                              <p:pRg st="11" end="11"/>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to="" calcmode="lin" valueType="num">
                                      <p:cBhvr>
                                        <p:cTn id="52" dur="1" fill="hold"/>
                                        <p:tgtEl>
                                          <p:spTgt spid="3">
                                            <p:txEl>
                                              <p:pRg st="12" end="12"/>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 to="" calcmode="lin" valueType="num">
                                      <p:cBhvr>
                                        <p:cTn id="57" dur="1" fill="hold"/>
                                        <p:tgtEl>
                                          <p:spTgt spid="3">
                                            <p:txEl>
                                              <p:pRg st="13" end="13"/>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 to="" calcmode="lin" valueType="num">
                                      <p:cBhvr>
                                        <p:cTn id="62" dur="1" fill="hold"/>
                                        <p:tgtEl>
                                          <p:spTgt spid="3">
                                            <p:txEl>
                                              <p:pRg st="14" end="14"/>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to="" calcmode="lin" valueType="num">
                                      <p:cBhvr>
                                        <p:cTn id="67" dur="1" fill="hold"/>
                                        <p:tgtEl>
                                          <p:spTgt spid="3">
                                            <p:txEl>
                                              <p:pRg st="15" end="1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1956</Words>
  <Application>Microsoft Office PowerPoint</Application>
  <PresentationFormat>On-screen Show (4:3)</PresentationFormat>
  <Paragraphs>165</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Ban on Cigarettes</vt:lpstr>
      <vt:lpstr>Introduction</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2012-05-11T09:38:00Z</dcterms:created>
  <dcterms:modified xsi:type="dcterms:W3CDTF">2012-05-13T01:00:43Z</dcterms:modified>
</cp:coreProperties>
</file>