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4" Target="slides/slide8.xml"/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3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5" id="6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3" id="8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7" id="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8" id="8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9" id="8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3" id="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4" id="9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5" id="9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1" id="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12" id="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16" id="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9" id="19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" id="20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21" id="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name="Shape 24" id="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name="Shape 27" id="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29" id="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5" id="35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8" id="38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" id="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1" id="41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42" id="42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4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7" id="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2" id="3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50" id="50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Year Two Cash Flows Minus Depreciation</a:t>
            </a:r>
          </a:p>
        </p:txBody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-3,000,000 in sales in Year Two</a:t>
            </a:r>
          </a:p>
          <a:p>
            <a:pPr rtl="0" lvl="0">
              <a:buNone/>
            </a:pPr>
            <a:r>
              <a:rPr lang="en"/>
              <a:t>-Expenses to subtract: Cash expenses and tax expenses. Total of 2,465,100.</a:t>
            </a:r>
          </a:p>
          <a:p>
            <a:pPr rtl="0" lvl="0">
              <a:buNone/>
            </a:pPr>
            <a:r>
              <a:rPr lang="en"/>
              <a:t>-Cash flow of Sales minus Cash expenses is 534,900.</a:t>
            </a:r>
          </a:p>
          <a:p>
            <a:pPr rtl="0" lvl="0">
              <a:buNone/>
            </a:pPr>
            <a:r>
              <a:rPr lang="en"/>
              <a:t>-Depreciation is not a cash expense and therefore not factored in. Cash flow is the same regardless of what depreciation is.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NPV Analysis</a:t>
            </a:r>
          </a:p>
        </p:txBody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-Eight years of income with high expenditures at beginning and end of project.</a:t>
            </a:r>
          </a:p>
          <a:p>
            <a:pPr rtl="0" lvl="0">
              <a:buNone/>
            </a:pPr>
            <a:r>
              <a:rPr lang="en"/>
              <a:t>-12% discount rate (WACC)</a:t>
            </a:r>
          </a:p>
          <a:p>
            <a:pPr rtl="0" lvl="0">
              <a:buNone/>
            </a:pPr>
            <a:r>
              <a:rPr lang="en"/>
              <a:t>-Net present value: 70,575</a:t>
            </a:r>
          </a:p>
          <a:p>
            <a:pPr rtl="0" lvl="0">
              <a:buNone/>
            </a:pPr>
            <a:r>
              <a:rPr lang="en"/>
              <a:t>-Recommendation is to undertake this project</a:t>
            </a:r>
          </a:p>
          <a:p>
            <a:pPr>
              <a:buNone/>
            </a:pPr>
            <a:r>
              <a:rPr lang="en"/>
              <a:t>-Caveat: another potential project may have a higher NPV, if they are mutually exclusive, the one with the higher NPV should be undertaken. In a vacuum, this one is worthwhile.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br>
              <a:rPr lang="en"/>
            </a:br>
            <a:r>
              <a:rPr lang="en"/>
              <a:t>IRR Analysis</a:t>
            </a:r>
          </a:p>
        </p:txBody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-Same inflows and outflows as in previous analysis</a:t>
            </a:r>
          </a:p>
          <a:p>
            <a:pPr rtl="0" lvl="0">
              <a:buNone/>
            </a:pPr>
            <a:r>
              <a:rPr lang="en"/>
              <a:t>-IRR: 13.32%</a:t>
            </a:r>
          </a:p>
          <a:p>
            <a:pPr rtl="0" lvl="0">
              <a:buNone/>
            </a:pPr>
            <a:r>
              <a:rPr lang="en"/>
              <a:t>-Recommendation is again to undertake since WACC is 12%</a:t>
            </a:r>
          </a:p>
          <a:p>
            <a:pPr rtl="0" lvl="0">
              <a:buNone/>
            </a:pPr>
            <a:r>
              <a:rPr lang="en"/>
              <a:t>-The cost for acquiring the capital for this project is less than the revenue received from it. It is expected to be profitable. </a:t>
            </a:r>
          </a:p>
          <a:p>
            <a:pPr>
              <a:buNone/>
            </a:pPr>
            <a:r>
              <a:rPr lang="en"/>
              <a:t>-Same caveat as NPV analysis.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Accounting Rate of Return against Internal Rate of Return</a:t>
            </a:r>
          </a:p>
        </p:txBody>
      </p:sp>
      <p:sp>
        <p:nvSpPr>
          <p:cNvPr name="Shape 74" id="7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-Despite a lower IRR, accounting rate of return is over forty-nine percent</a:t>
            </a:r>
          </a:p>
          <a:p>
            <a:pPr rtl="0" lvl="0">
              <a:buNone/>
            </a:pPr>
            <a:r>
              <a:rPr lang="en"/>
              <a:t>-Difference is in time value of money</a:t>
            </a:r>
          </a:p>
          <a:p>
            <a:pPr rtl="0" lvl="0">
              <a:buNone/>
            </a:pPr>
            <a:r>
              <a:rPr lang="en"/>
              <a:t>-Initial investment must be paid today today, while the revenue is years away. That money today is worth more than it is spread across the next four years</a:t>
            </a:r>
          </a:p>
          <a:p>
            <a:pPr>
              <a:buNone/>
            </a:pPr>
            <a:r>
              <a:rPr lang="en"/>
              <a:t>-TVOM is important consideration and that makes IRR a more reliable criterion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Payback Period</a:t>
            </a:r>
          </a:p>
        </p:txBody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-The payback period, where the inflows cover the initial and recurring outflows occurs in the seventh year, within the eight year window.</a:t>
            </a:r>
          </a:p>
          <a:p>
            <a:pPr rtl="0" lvl="0">
              <a:buNone/>
            </a:pPr>
            <a:r>
              <a:rPr lang="en"/>
              <a:t>-However, payback period treats dollars today and dollars seven years from now as equal.</a:t>
            </a:r>
          </a:p>
          <a:p>
            <a:pPr rtl="0" lvl="0">
              <a:buNone/>
            </a:pPr>
            <a:r>
              <a:rPr lang="en"/>
              <a:t>-By not making the TVOM adjustment, payback period opens itself to overvaluing projects with upfront investments.</a:t>
            </a:r>
          </a:p>
          <a:p>
            <a:pPr rtl="0" lvl="0">
              <a:buNone/>
            </a:pPr>
            <a:r>
              <a:rPr lang="en"/>
              <a:t>-In long term cases like this one, it is not very useful.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4" id="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5" id="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Importance of WACC</a:t>
            </a:r>
          </a:p>
        </p:txBody>
      </p:sp>
      <p:sp>
        <p:nvSpPr>
          <p:cNvPr name="Shape 86" id="8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-Used in both IRR and NPV analyses, but in different ways. Sets the discount rate in NPV, is the benchmark for IRR.</a:t>
            </a:r>
          </a:p>
          <a:p>
            <a:pPr rtl="0" lvl="0">
              <a:buNone/>
            </a:pPr>
            <a:r>
              <a:rPr lang="en"/>
              <a:t>-WACC is the cost of acquiring capital and therefore how much it costs the company to have their cash tied up in the project.</a:t>
            </a:r>
          </a:p>
          <a:p>
            <a:pPr>
              <a:buNone/>
            </a:pPr>
            <a:r>
              <a:rPr lang="en"/>
              <a:t>-This is why it is used as the discount rate, as WACC measures how much less valuable a certain level of cash will be to the company after each year.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0" id="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1" id="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Importance of WACC (continued)</a:t>
            </a:r>
          </a:p>
        </p:txBody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-In terms of IRR, it provides the benchmark.</a:t>
            </a:r>
          </a:p>
          <a:p>
            <a:pPr rtl="0" lvl="0">
              <a:buNone/>
            </a:pPr>
            <a:r>
              <a:rPr lang="en"/>
              <a:t>-If IRR exceeds WACC the project is worth undertaking unless it prohibits undertaking a project with an even higher IRR.</a:t>
            </a:r>
          </a:p>
          <a:p>
            <a:pPr rtl="0" lvl="0">
              <a:buNone/>
            </a:pPr>
            <a:r>
              <a:rPr lang="en"/>
              <a:t>-If WACC is higher than IRR, project is not worth undertaking.</a:t>
            </a:r>
          </a:p>
          <a:p>
            <a:pPr>
              <a:buNone/>
            </a:pPr>
            <a:r>
              <a:rPr lang="en"/>
              <a:t>-WACC is the cost of them not having that capital available, IRR is the profit for not having it available. Hence the reason they are compared against each other.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