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2857" autoAdjust="0"/>
  </p:normalViewPr>
  <p:slideViewPr>
    <p:cSldViewPr>
      <p:cViewPr varScale="1">
        <p:scale>
          <a:sx n="66" d="100"/>
          <a:sy n="66" d="100"/>
        </p:scale>
        <p:origin x="-2094"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6C2635-89E8-436E-AD1A-027ACFF288EB}" type="datetimeFigureOut">
              <a:rPr lang="en-US" smtClean="0"/>
              <a:pPr/>
              <a:t>5/20/2012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DA174E-C79E-4D3D-84F6-A04CBF9071C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DA174E-C79E-4D3D-84F6-A04CBF9071C8}"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Cenanal</a:t>
            </a:r>
            <a:r>
              <a:rPr lang="en-US" dirty="0" smtClean="0"/>
              <a:t>,</a:t>
            </a:r>
            <a:r>
              <a:rPr lang="en-US" baseline="0" dirty="0" smtClean="0"/>
              <a:t> a company founded by Jennifer MacDonald is the first Canadian manufacturer or organic salad dressing and bread dipping oil. Jennifer MacDonald has $200,000 available in capital funding which she obtained by selling half of the stake in her company to two individual investors. MacDonald has complete autonomy in making strategic decisions and setting the strategic direction of the company. </a:t>
            </a:r>
          </a:p>
          <a:p>
            <a:endParaRPr lang="en-US" baseline="0" dirty="0" smtClean="0"/>
          </a:p>
          <a:p>
            <a:r>
              <a:rPr lang="en-US" baseline="0" dirty="0" smtClean="0"/>
              <a:t>She is currently considering three options one of which could use the available capital funds. The first is to enter the U.S. market in addition to Canada. The second is to improve Canadian distribution channels and the final option is to expand current product line or in other words, achieve greater product diversification. </a:t>
            </a:r>
            <a:endParaRPr lang="en-US" dirty="0"/>
          </a:p>
        </p:txBody>
      </p:sp>
      <p:sp>
        <p:nvSpPr>
          <p:cNvPr id="4" name="Slide Number Placeholder 3"/>
          <p:cNvSpPr>
            <a:spLocks noGrp="1"/>
          </p:cNvSpPr>
          <p:nvPr>
            <p:ph type="sldNum" sz="quarter" idx="10"/>
          </p:nvPr>
        </p:nvSpPr>
        <p:spPr/>
        <p:txBody>
          <a:bodyPr/>
          <a:lstStyle/>
          <a:p>
            <a:fld id="{CCDA174E-C79E-4D3D-84F6-A04CBF9071C8}"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recommended course of action to MacDonald</a:t>
            </a:r>
            <a:r>
              <a:rPr lang="en-US" baseline="0" dirty="0" smtClean="0"/>
              <a:t> is to improve Canadian distribution channels. MacDonald should choose distribution channels only after doing a proper research on customers’ preferences. If products are distributed through channels rarely used by the targeted market segments, the sales will be significantly lower. It is as important to make it easier for customers to purchase the product as it is to make a product that fulfills the customers’ needs and preferences.</a:t>
            </a:r>
          </a:p>
          <a:p>
            <a:endParaRPr lang="en-US" baseline="0" dirty="0" smtClean="0"/>
          </a:p>
          <a:p>
            <a:r>
              <a:rPr lang="en-US" baseline="0" dirty="0" smtClean="0"/>
              <a:t>The company should establish the brand first instead of focusing on increasing market share. An established brand makes it easier to expand even with low marketing budgets and also provide pricing power. The company should also establish a reliable supplier network because if customers can’t find the product when they want it, they may switch to the competitors. In addition, the company will lose both sales and customers’ goodwill. </a:t>
            </a:r>
          </a:p>
          <a:p>
            <a:endParaRPr lang="en-US" baseline="0" dirty="0" smtClean="0"/>
          </a:p>
          <a:p>
            <a:r>
              <a:rPr lang="en-US" baseline="0" dirty="0" smtClean="0"/>
              <a:t>Since the company is just starting, it is a good idea to save costs where possible. There may be components of supply chain network that could be outsourced to a third party that could do the job better and at a lower cost than </a:t>
            </a:r>
            <a:r>
              <a:rPr lang="en-US" baseline="0" dirty="0" err="1" smtClean="0"/>
              <a:t>Cenabal</a:t>
            </a:r>
            <a:r>
              <a:rPr lang="en-US" baseline="0" dirty="0" smtClean="0"/>
              <a:t> itself. One example could be a freight company who may deliver </a:t>
            </a:r>
            <a:r>
              <a:rPr lang="en-US" baseline="0" dirty="0" err="1" smtClean="0"/>
              <a:t>Cenabal’s</a:t>
            </a:r>
            <a:r>
              <a:rPr lang="en-US" baseline="0" dirty="0" smtClean="0"/>
              <a:t> products to the distributors.  </a:t>
            </a:r>
          </a:p>
        </p:txBody>
      </p:sp>
      <p:sp>
        <p:nvSpPr>
          <p:cNvPr id="4" name="Slide Number Placeholder 3"/>
          <p:cNvSpPr>
            <a:spLocks noGrp="1"/>
          </p:cNvSpPr>
          <p:nvPr>
            <p:ph type="sldNum" sz="quarter" idx="10"/>
          </p:nvPr>
        </p:nvSpPr>
        <p:spPr/>
        <p:txBody>
          <a:bodyPr/>
          <a:lstStyle/>
          <a:p>
            <a:fld id="{CCDA174E-C79E-4D3D-84F6-A04CBF9071C8}"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approach has been recommended because</a:t>
            </a:r>
            <a:r>
              <a:rPr lang="en-US" baseline="0" dirty="0" smtClean="0"/>
              <a:t> it has several benefits. It will allow MacDonald to not lose focus in doing too many things at the same time. It’s better to do one thing really well than doing only ok at everything. This approach will also allow her to establish the brand through focus on quality and customer service. It will not be long before the competition enters the market to take advantage of profit opportunities, thus, MacDonald should focus on creating sources of competitive advantage such as reputation and brand perceptions. A focused approach will allow MacDonald to serve her customers well and build a loyal customer base which can be targeted for other products or which may even become a source of word-of-mouth marketing.</a:t>
            </a:r>
          </a:p>
          <a:p>
            <a:endParaRPr lang="en-US" baseline="0" dirty="0" smtClean="0"/>
          </a:p>
          <a:p>
            <a:r>
              <a:rPr lang="en-US" baseline="0" dirty="0" smtClean="0"/>
              <a:t>MacDonald may have funds available that could even allow the company to pursue aggressive growth but she should not lose sight of the importance of liquidity, especially for a young company. The company is still in its early stages and there may be unexpected expenses that she still has not taken into account. Mistakes could prove more costly for a young company with limited resources and the early days would also be an opportunity to learn and gain a better understanding of business. Thus, she should avoid costly mistakes that could threaten the very existence of the company.</a:t>
            </a:r>
            <a:endParaRPr lang="en-US" dirty="0"/>
          </a:p>
        </p:txBody>
      </p:sp>
      <p:sp>
        <p:nvSpPr>
          <p:cNvPr id="4" name="Slide Number Placeholder 3"/>
          <p:cNvSpPr>
            <a:spLocks noGrp="1"/>
          </p:cNvSpPr>
          <p:nvPr>
            <p:ph type="sldNum" sz="quarter" idx="10"/>
          </p:nvPr>
        </p:nvSpPr>
        <p:spPr/>
        <p:txBody>
          <a:bodyPr/>
          <a:lstStyle/>
          <a:p>
            <a:fld id="{CCDA174E-C79E-4D3D-84F6-A04CBF9071C8}"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5/20/2012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5/20/2012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5/20/2012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5/20/2012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5/20/2012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5/20/2012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5/20/2012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5/20/2012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5/20/2012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5/20/2012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5/20/2012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5/20/2012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err="1" smtClean="0"/>
              <a:t>Cenabal</a:t>
            </a:r>
            <a:endParaRPr lang="en-US" dirty="0"/>
          </a:p>
        </p:txBody>
      </p:sp>
      <p:sp>
        <p:nvSpPr>
          <p:cNvPr id="3" name="TextBox 2"/>
          <p:cNvSpPr txBox="1"/>
          <p:nvPr/>
        </p:nvSpPr>
        <p:spPr>
          <a:xfrm>
            <a:off x="3810000" y="5562600"/>
            <a:ext cx="2133600" cy="923330"/>
          </a:xfrm>
          <a:prstGeom prst="rect">
            <a:avLst/>
          </a:prstGeom>
          <a:noFill/>
        </p:spPr>
        <p:txBody>
          <a:bodyPr wrap="square" rtlCol="0">
            <a:spAutoFit/>
          </a:bodyPr>
          <a:lstStyle/>
          <a:p>
            <a:pPr algn="ctr"/>
            <a:r>
              <a:rPr lang="en-US" dirty="0" smtClean="0"/>
              <a:t>Student</a:t>
            </a:r>
          </a:p>
          <a:p>
            <a:pPr algn="ctr"/>
            <a:r>
              <a:rPr lang="en-US" dirty="0" smtClean="0"/>
              <a:t>Course</a:t>
            </a:r>
          </a:p>
          <a:p>
            <a:pPr algn="ctr"/>
            <a:r>
              <a:rPr lang="en-US" dirty="0" smtClean="0"/>
              <a:t>Instructor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562600"/>
          </a:xfrm>
        </p:spPr>
        <p:txBody>
          <a:bodyPr>
            <a:normAutofit/>
          </a:bodyPr>
          <a:lstStyle/>
          <a:p>
            <a:pPr algn="ctr">
              <a:buNone/>
            </a:pPr>
            <a:r>
              <a:rPr lang="en-US" dirty="0" smtClean="0"/>
              <a:t>Current Situation</a:t>
            </a:r>
          </a:p>
          <a:p>
            <a:r>
              <a:rPr lang="en-US" sz="1800" b="1" dirty="0" smtClean="0"/>
              <a:t>Company</a:t>
            </a:r>
            <a:r>
              <a:rPr lang="en-US" sz="1800" dirty="0" smtClean="0"/>
              <a:t>: </a:t>
            </a:r>
            <a:r>
              <a:rPr lang="en-US" sz="1800" dirty="0" err="1" smtClean="0"/>
              <a:t>Cenabal</a:t>
            </a:r>
            <a:endParaRPr lang="en-US" sz="1800" dirty="0" smtClean="0"/>
          </a:p>
          <a:p>
            <a:r>
              <a:rPr lang="en-US" sz="1800" b="1" dirty="0" smtClean="0"/>
              <a:t>Founder &amp; Owner</a:t>
            </a:r>
            <a:r>
              <a:rPr lang="en-US" sz="1800" dirty="0" smtClean="0"/>
              <a:t>: Jennifer MacDonald</a:t>
            </a:r>
          </a:p>
          <a:p>
            <a:r>
              <a:rPr lang="en-US" sz="1800" b="1" dirty="0" smtClean="0"/>
              <a:t>Product</a:t>
            </a:r>
            <a:r>
              <a:rPr lang="en-US" sz="1800" dirty="0" smtClean="0"/>
              <a:t>: Organic Salad Dressing &amp; Bread Dipping Oil</a:t>
            </a:r>
          </a:p>
          <a:p>
            <a:r>
              <a:rPr lang="en-US" sz="1800" b="1" dirty="0" smtClean="0"/>
              <a:t>Capital Available</a:t>
            </a:r>
            <a:r>
              <a:rPr lang="en-US" sz="1800" dirty="0" smtClean="0"/>
              <a:t>: $200,000</a:t>
            </a:r>
          </a:p>
          <a:p>
            <a:endParaRPr lang="en-US" sz="1800" dirty="0" smtClean="0"/>
          </a:p>
          <a:p>
            <a:r>
              <a:rPr lang="en-US" sz="1800" b="1" dirty="0" smtClean="0"/>
              <a:t>Dilemma</a:t>
            </a:r>
            <a:r>
              <a:rPr lang="en-US" sz="2400" dirty="0" smtClean="0"/>
              <a:t> </a:t>
            </a:r>
          </a:p>
          <a:p>
            <a:pPr lvl="1"/>
            <a:r>
              <a:rPr lang="en-US" sz="1800" dirty="0" smtClean="0"/>
              <a:t>How to Spend $200,000 Capital Funds</a:t>
            </a:r>
          </a:p>
          <a:p>
            <a:pPr lvl="2"/>
            <a:endParaRPr lang="en-US" sz="1600" dirty="0" smtClean="0"/>
          </a:p>
          <a:p>
            <a:pPr lvl="2"/>
            <a:r>
              <a:rPr lang="en-US" sz="1600" b="1" dirty="0" smtClean="0"/>
              <a:t>Option 1</a:t>
            </a:r>
            <a:r>
              <a:rPr lang="en-US" sz="1600" dirty="0" smtClean="0"/>
              <a:t>: Enter U.S. Market</a:t>
            </a:r>
          </a:p>
          <a:p>
            <a:pPr lvl="2"/>
            <a:endParaRPr lang="en-US" sz="1600" b="1" dirty="0" smtClean="0"/>
          </a:p>
          <a:p>
            <a:pPr lvl="2"/>
            <a:r>
              <a:rPr lang="en-US" sz="1600" b="1" dirty="0" smtClean="0"/>
              <a:t>Option 2</a:t>
            </a:r>
            <a:r>
              <a:rPr lang="en-US" sz="1600" dirty="0" smtClean="0"/>
              <a:t>: Improve Canadian Distribution Channels</a:t>
            </a:r>
          </a:p>
          <a:p>
            <a:pPr lvl="2"/>
            <a:endParaRPr lang="en-US" sz="1600" b="1" dirty="0" smtClean="0"/>
          </a:p>
          <a:p>
            <a:pPr lvl="2"/>
            <a:r>
              <a:rPr lang="en-US" sz="1600" b="1" dirty="0" smtClean="0"/>
              <a:t>Option 3</a:t>
            </a:r>
            <a:r>
              <a:rPr lang="en-US" sz="1600" dirty="0" smtClean="0"/>
              <a:t>: Expand Current Product Line</a:t>
            </a:r>
          </a:p>
          <a:p>
            <a:pPr lvl="2"/>
            <a:endParaRPr lang="en-US" sz="1600" dirty="0" smtClean="0"/>
          </a:p>
          <a:p>
            <a:pPr lvl="3"/>
            <a:endParaRPr lang="en-US" sz="14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562600"/>
          </a:xfrm>
        </p:spPr>
        <p:txBody>
          <a:bodyPr>
            <a:normAutofit/>
          </a:bodyPr>
          <a:lstStyle/>
          <a:p>
            <a:pPr algn="ctr">
              <a:buNone/>
            </a:pPr>
            <a:r>
              <a:rPr lang="en-US" dirty="0" smtClean="0"/>
              <a:t>Recommendation</a:t>
            </a:r>
          </a:p>
          <a:p>
            <a:endParaRPr lang="en-US" sz="1800" b="1" dirty="0" smtClean="0"/>
          </a:p>
          <a:p>
            <a:r>
              <a:rPr lang="en-US" sz="1800" b="1" dirty="0" smtClean="0"/>
              <a:t>Improve Canadian Distribution Channels</a:t>
            </a:r>
          </a:p>
          <a:p>
            <a:pPr lvl="1"/>
            <a:endParaRPr lang="en-US" sz="1400" b="1" dirty="0" smtClean="0"/>
          </a:p>
          <a:p>
            <a:pPr lvl="1"/>
            <a:r>
              <a:rPr lang="en-US" sz="1800" b="1" dirty="0" smtClean="0"/>
              <a:t>Learn About Customers</a:t>
            </a:r>
          </a:p>
          <a:p>
            <a:pPr lvl="1"/>
            <a:endParaRPr lang="en-US" sz="1800" b="1" dirty="0" smtClean="0"/>
          </a:p>
          <a:p>
            <a:pPr lvl="1"/>
            <a:r>
              <a:rPr lang="en-US" sz="1800" b="1" dirty="0" smtClean="0"/>
              <a:t>Establish the Brand </a:t>
            </a:r>
          </a:p>
          <a:p>
            <a:pPr lvl="1"/>
            <a:endParaRPr lang="en-US" sz="1800" b="1" dirty="0" smtClean="0"/>
          </a:p>
          <a:p>
            <a:pPr lvl="1"/>
            <a:r>
              <a:rPr lang="en-US" sz="1800" b="1" dirty="0" smtClean="0"/>
              <a:t>Establish a Reliable Supplier Network</a:t>
            </a:r>
          </a:p>
          <a:p>
            <a:pPr lvl="1"/>
            <a:endParaRPr lang="en-US" sz="1800" b="1" dirty="0" smtClean="0"/>
          </a:p>
          <a:p>
            <a:pPr lvl="1"/>
            <a:r>
              <a:rPr lang="en-US" sz="1800" b="1" dirty="0" smtClean="0"/>
              <a:t>Outsource Where Possible</a:t>
            </a:r>
          </a:p>
          <a:p>
            <a:pPr lvl="1"/>
            <a:endParaRPr lang="en-US" sz="1400" b="1" dirty="0" smtClean="0"/>
          </a:p>
          <a:p>
            <a:pPr lvl="1"/>
            <a:endParaRPr lang="en-US" sz="1400" b="1" dirty="0" smtClean="0"/>
          </a:p>
          <a:p>
            <a:pPr lvl="1"/>
            <a:endParaRPr lang="en-US" sz="1400" b="1" dirty="0" smtClean="0"/>
          </a:p>
          <a:p>
            <a:endParaRPr lang="en-US" sz="1800" dirty="0" smtClean="0"/>
          </a:p>
          <a:p>
            <a:pPr lvl="2"/>
            <a:endParaRPr lang="en-US" sz="1600" dirty="0" smtClean="0"/>
          </a:p>
          <a:p>
            <a:pPr lvl="3"/>
            <a:endParaRPr lang="en-US" sz="14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562600"/>
          </a:xfrm>
        </p:spPr>
        <p:txBody>
          <a:bodyPr>
            <a:normAutofit/>
          </a:bodyPr>
          <a:lstStyle/>
          <a:p>
            <a:pPr algn="ctr">
              <a:buNone/>
            </a:pPr>
            <a:r>
              <a:rPr lang="en-US" dirty="0" smtClean="0"/>
              <a:t>Rationale</a:t>
            </a:r>
            <a:endParaRPr lang="en-US" dirty="0" smtClean="0"/>
          </a:p>
          <a:p>
            <a:endParaRPr lang="en-US" sz="1800" b="1" dirty="0" smtClean="0"/>
          </a:p>
          <a:p>
            <a:r>
              <a:rPr lang="en-US" sz="1800" b="1" dirty="0" smtClean="0"/>
              <a:t>Improve Canadian Distribution Channels</a:t>
            </a:r>
          </a:p>
          <a:p>
            <a:pPr lvl="1"/>
            <a:endParaRPr lang="en-US" sz="1400" b="1" dirty="0" smtClean="0"/>
          </a:p>
          <a:p>
            <a:pPr lvl="1"/>
            <a:r>
              <a:rPr lang="en-US" sz="1600" b="1" dirty="0" smtClean="0"/>
              <a:t>Focused Approach to Expansion</a:t>
            </a:r>
          </a:p>
          <a:p>
            <a:pPr lvl="1"/>
            <a:endParaRPr lang="en-US" sz="1600" b="1" dirty="0" smtClean="0"/>
          </a:p>
          <a:p>
            <a:pPr lvl="1"/>
            <a:r>
              <a:rPr lang="en-US" sz="1600" b="1" dirty="0" smtClean="0"/>
              <a:t>Establish the Brand </a:t>
            </a:r>
            <a:endParaRPr lang="en-US" sz="1400" b="1" dirty="0" smtClean="0"/>
          </a:p>
          <a:p>
            <a:pPr lvl="1"/>
            <a:endParaRPr lang="en-US" sz="1600" b="1" dirty="0" smtClean="0"/>
          </a:p>
          <a:p>
            <a:pPr lvl="1"/>
            <a:r>
              <a:rPr lang="en-US" sz="1600" b="1" dirty="0" smtClean="0"/>
              <a:t>Build Customer Loyalty</a:t>
            </a:r>
            <a:endParaRPr lang="en-US" sz="1400" b="1" dirty="0" smtClean="0"/>
          </a:p>
          <a:p>
            <a:pPr lvl="1"/>
            <a:endParaRPr lang="en-US" sz="1600" b="1" dirty="0" smtClean="0"/>
          </a:p>
          <a:p>
            <a:pPr lvl="1"/>
            <a:r>
              <a:rPr lang="en-US" sz="1600" b="1" dirty="0" smtClean="0"/>
              <a:t>Differentiate</a:t>
            </a:r>
          </a:p>
          <a:p>
            <a:pPr lvl="1"/>
            <a:endParaRPr lang="en-US" sz="1600" b="1" dirty="0" smtClean="0"/>
          </a:p>
          <a:p>
            <a:pPr lvl="1"/>
            <a:r>
              <a:rPr lang="en-US" sz="1600" b="1" dirty="0" smtClean="0"/>
              <a:t>Maintain Liquidity</a:t>
            </a:r>
          </a:p>
          <a:p>
            <a:pPr lvl="1"/>
            <a:endParaRPr lang="en-US" sz="1400" b="1" dirty="0" smtClean="0"/>
          </a:p>
          <a:p>
            <a:pPr lvl="1"/>
            <a:endParaRPr lang="en-US" sz="1400" b="1" dirty="0" smtClean="0"/>
          </a:p>
          <a:p>
            <a:endParaRPr lang="en-US" sz="1800" dirty="0" smtClean="0"/>
          </a:p>
          <a:p>
            <a:pPr lvl="2"/>
            <a:endParaRPr lang="en-US" sz="1600" dirty="0" smtClean="0"/>
          </a:p>
          <a:p>
            <a:pPr lvl="3"/>
            <a:endParaRPr lang="en-US" sz="1400"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0</TotalTime>
  <Words>681</Words>
  <Application>Microsoft Office PowerPoint</Application>
  <PresentationFormat>On-screen Show (4:3)</PresentationFormat>
  <Paragraphs>64</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Concourse</vt:lpstr>
      <vt:lpstr>Cenabal</vt:lpstr>
      <vt:lpstr>Slide 2</vt:lpstr>
      <vt:lpstr>Slide 3</vt:lpstr>
      <vt:lpstr>Slide 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2012-05-08T06:31:29Z</dcterms:created>
  <dcterms:modified xsi:type="dcterms:W3CDTF">2012-05-20T10:19:01Z</dcterms:modified>
</cp:coreProperties>
</file>