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9" r:id="rId8"/>
    <p:sldId id="264" r:id="rId9"/>
    <p:sldId id="266" r:id="rId10"/>
    <p:sldId id="268" r:id="rId11"/>
    <p:sldId id="260" r:id="rId12"/>
    <p:sldId id="267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27117A-96BC-49F0-8C9C-AB7926FBC975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DF2C4F-C6F4-41EE-84E8-01293A914C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59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Culture Continued:</a:t>
            </a:r>
            <a:br>
              <a:rPr lang="en-US" dirty="0" smtClean="0"/>
            </a:br>
            <a:r>
              <a:rPr lang="en-US" dirty="0" smtClean="0"/>
              <a:t>Problems with Culture in Relation to Biracial Couples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For Society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do not understand the biracial couple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These individuals are thought to be rebellious or morally degenerate by society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For Partners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</a:p>
          <a:p>
            <a:r>
              <a:rPr lang="en-US" dirty="0" smtClean="0"/>
              <a:t>Display of Affection</a:t>
            </a:r>
          </a:p>
          <a:p>
            <a:r>
              <a:rPr lang="en-US" dirty="0" smtClean="0"/>
              <a:t>Gender roles</a:t>
            </a:r>
          </a:p>
          <a:p>
            <a:r>
              <a:rPr lang="en-US" dirty="0" smtClean="0"/>
              <a:t>Leisure activities</a:t>
            </a:r>
          </a:p>
          <a:p>
            <a:r>
              <a:rPr lang="en-US" dirty="0" smtClean="0"/>
              <a:t>Ethnocentrism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51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 Marriages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8.4% of all current U.S. marriages are interracial.</a:t>
            </a:r>
          </a:p>
          <a:p>
            <a:r>
              <a:rPr lang="en-US" dirty="0" smtClean="0"/>
              <a:t>275,500 new marriages in 2010</a:t>
            </a:r>
          </a:p>
          <a:p>
            <a:pPr lvl="1"/>
            <a:r>
              <a:rPr lang="en-US" dirty="0" smtClean="0"/>
              <a:t>43% were White-Hispanic couples</a:t>
            </a:r>
          </a:p>
          <a:p>
            <a:pPr lvl="1"/>
            <a:r>
              <a:rPr lang="en-US" dirty="0" smtClean="0"/>
              <a:t>11.9% were white-black couples</a:t>
            </a:r>
          </a:p>
          <a:p>
            <a:pPr lvl="1"/>
            <a:r>
              <a:rPr lang="en-US" dirty="0" smtClean="0"/>
              <a:t>The remainder were other combinations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Divorces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Divorce rates are higher for interracial couples</a:t>
            </a:r>
          </a:p>
          <a:p>
            <a:r>
              <a:rPr lang="en-US" dirty="0" smtClean="0"/>
              <a:t>41% chance of separation or divorce</a:t>
            </a:r>
          </a:p>
          <a:p>
            <a:r>
              <a:rPr lang="en-US" dirty="0" smtClean="0"/>
              <a:t>Black-White couples are the least 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8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2300" dirty="0" smtClean="0"/>
              <a:t>“Breaking the Last Taboo: Interracial</a:t>
            </a:r>
          </a:p>
          <a:p>
            <a:pPr marL="365760" lvl="1" indent="0">
              <a:buNone/>
            </a:pPr>
            <a:r>
              <a:rPr lang="en-US" sz="2300" dirty="0" smtClean="0"/>
              <a:t>	Marriage in America.” </a:t>
            </a:r>
            <a:r>
              <a:rPr lang="en-US" sz="2300" i="1" dirty="0" smtClean="0"/>
              <a:t>American </a:t>
            </a:r>
          </a:p>
          <a:p>
            <a:pPr marL="365760" lvl="1" indent="0">
              <a:buNone/>
            </a:pPr>
            <a:r>
              <a:rPr lang="en-US" sz="2300" i="1" dirty="0" smtClean="0"/>
              <a:t>	Sociological Association</a:t>
            </a:r>
            <a:r>
              <a:rPr lang="en-US" sz="2300" dirty="0" smtClean="0"/>
              <a:t> 4.33 (2005): </a:t>
            </a:r>
          </a:p>
          <a:p>
            <a:pPr marL="365760" lvl="1" indent="0">
              <a:buNone/>
            </a:pPr>
            <a:r>
              <a:rPr lang="en-US" sz="2300" dirty="0" smtClean="0"/>
              <a:t>	33-37. Web. 25 April 2012.</a:t>
            </a:r>
          </a:p>
          <a:p>
            <a:pPr marL="365760" lvl="1" indent="0">
              <a:buNone/>
            </a:pPr>
            <a:r>
              <a:rPr lang="en-US" sz="2300" dirty="0" smtClean="0"/>
              <a:t>Bratter, Jennifer L. &amp; King, Rosalind B. “But </a:t>
            </a:r>
          </a:p>
          <a:p>
            <a:pPr marL="365760" lvl="1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Will it Last?: Marital Instability Among</a:t>
            </a:r>
          </a:p>
          <a:p>
            <a:pPr marL="365760" lvl="1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Interracial and Same-Race Couples”</a:t>
            </a:r>
          </a:p>
          <a:p>
            <a:pPr marL="365760" lvl="1" indent="0">
              <a:buNone/>
            </a:pPr>
            <a:r>
              <a:rPr lang="en-US" sz="2300" dirty="0"/>
              <a:t>	</a:t>
            </a:r>
            <a:r>
              <a:rPr lang="en-US" sz="2300" i="1" dirty="0" smtClean="0"/>
              <a:t>Family Relations </a:t>
            </a:r>
            <a:r>
              <a:rPr lang="en-US" sz="2300" dirty="0" smtClean="0"/>
              <a:t>57 (2008): 160-171. Web.</a:t>
            </a:r>
          </a:p>
          <a:p>
            <a:pPr marL="365760" lvl="1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25 April 2012.</a:t>
            </a:r>
          </a:p>
          <a:p>
            <a:pPr marL="365760" lvl="1" indent="0">
              <a:buNone/>
            </a:pPr>
            <a:r>
              <a:rPr lang="en-US" sz="2300" dirty="0" smtClean="0"/>
              <a:t>Gaines, Stanley O. Jr, Gurung, Regan A.R., Lin, </a:t>
            </a:r>
          </a:p>
          <a:p>
            <a:pPr marL="365760" lvl="1" indent="0">
              <a:buNone/>
            </a:pPr>
            <a:r>
              <a:rPr lang="en-US" sz="2300" dirty="0"/>
              <a:t>	</a:t>
            </a:r>
            <a:r>
              <a:rPr lang="en-US" sz="2300" dirty="0" smtClean="0"/>
              <a:t>Yu-Yi, &amp; Pouli, Nektaria. </a:t>
            </a:r>
            <a:r>
              <a:rPr lang="en-US" sz="2300" i="1" dirty="0" smtClean="0"/>
              <a:t>Interethnic Relationships.</a:t>
            </a:r>
          </a:p>
          <a:p>
            <a:pPr marL="365760" lvl="1" indent="0">
              <a:buNone/>
            </a:pPr>
            <a:r>
              <a:rPr lang="en-US" sz="2300" i="1" dirty="0"/>
              <a:t>	</a:t>
            </a:r>
            <a:r>
              <a:rPr lang="en-US" sz="2300" dirty="0" err="1" smtClean="0"/>
              <a:t>N.d.</a:t>
            </a:r>
            <a:r>
              <a:rPr lang="en-US" sz="2300" dirty="0" smtClean="0"/>
              <a:t> Web. 25 April 2012.</a:t>
            </a:r>
            <a:endParaRPr lang="en-US" sz="2300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8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6777317" cy="38100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 smtClean="0"/>
              <a:t>Gullickson, Aaron. “Education and Black-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White Interracial Marriage.” </a:t>
            </a:r>
            <a:endParaRPr lang="en-US" i="1" dirty="0"/>
          </a:p>
          <a:p>
            <a:pPr marL="68580" indent="0">
              <a:buNone/>
            </a:pPr>
            <a:r>
              <a:rPr lang="en-US" i="1" dirty="0" smtClean="0"/>
              <a:t>	Demography</a:t>
            </a:r>
            <a:r>
              <a:rPr lang="en-US" dirty="0" smtClean="0"/>
              <a:t> 43.4 (2006): 673-689.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Web. 25 April 2012.</a:t>
            </a:r>
          </a:p>
          <a:p>
            <a:pPr marL="68580" indent="0">
              <a:buNone/>
            </a:pPr>
            <a:r>
              <a:rPr lang="en-US" dirty="0" smtClean="0"/>
              <a:t>“Interracial Marriage in the U.S. Climbs to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New High, Study Finds.” </a:t>
            </a:r>
            <a:endParaRPr lang="en-US" i="1" dirty="0"/>
          </a:p>
          <a:p>
            <a:pPr marL="68580" indent="0">
              <a:buNone/>
            </a:pPr>
            <a:r>
              <a:rPr lang="en-US" i="1" dirty="0" smtClean="0"/>
              <a:t>	Huffingtonpost.com. </a:t>
            </a:r>
            <a:r>
              <a:rPr lang="en-US" dirty="0" smtClean="0"/>
              <a:t>Huffington Post,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16 Feb. 2012. Web. 25 April 2012.</a:t>
            </a:r>
          </a:p>
          <a:p>
            <a:pPr marL="68580" indent="0">
              <a:buNone/>
            </a:pPr>
            <a:r>
              <a:rPr lang="en-US" dirty="0" smtClean="0"/>
              <a:t>Kenney, Kelley R. “Counseling Interracial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Couples and Multiracial Individuals: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Applying a Multicultural Counseling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Competency Framework.” </a:t>
            </a:r>
            <a:r>
              <a:rPr lang="en-US" i="1" dirty="0" err="1" smtClean="0"/>
              <a:t>HighBeam</a:t>
            </a:r>
            <a:r>
              <a:rPr lang="en-US" i="1" dirty="0" smtClean="0"/>
              <a:t> Research.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1 Dec. 2002. Web. 25 April 2012.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9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err="1" smtClean="0"/>
              <a:t>Kreider</a:t>
            </a:r>
            <a:r>
              <a:rPr lang="en-US" dirty="0" smtClean="0"/>
              <a:t>, Rose M. </a:t>
            </a:r>
            <a:r>
              <a:rPr lang="en-US" i="1" dirty="0" smtClean="0"/>
              <a:t>Interracial Marriage and </a:t>
            </a:r>
          </a:p>
          <a:p>
            <a:pPr marL="6858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Marital Instability. Diss.</a:t>
            </a:r>
            <a:r>
              <a:rPr lang="en-US" dirty="0"/>
              <a:t> </a:t>
            </a:r>
            <a:r>
              <a:rPr lang="en-US" dirty="0" smtClean="0"/>
              <a:t>University of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Maryland, 2000. Los Angeles: CA,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2000. Web.</a:t>
            </a:r>
          </a:p>
          <a:p>
            <a:pPr marL="68580" indent="0">
              <a:buNone/>
            </a:pPr>
            <a:r>
              <a:rPr lang="en-US" dirty="0" err="1" smtClean="0"/>
              <a:t>McClurg</a:t>
            </a:r>
            <a:r>
              <a:rPr lang="en-US" dirty="0" smtClean="0"/>
              <a:t>, Laurie. “Biracial Youth and Their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Parents: Counseling Considerations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for Family Therapists.” </a:t>
            </a:r>
            <a:r>
              <a:rPr lang="en-US" i="1" dirty="0" smtClean="0"/>
              <a:t>The Family </a:t>
            </a:r>
          </a:p>
          <a:p>
            <a:pPr marL="6858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Journal</a:t>
            </a:r>
            <a:r>
              <a:rPr lang="en-US" dirty="0" smtClean="0"/>
              <a:t> 12.170 (2004): 170-173. Web.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25 April 2012.</a:t>
            </a:r>
          </a:p>
          <a:p>
            <a:pPr marL="68580" indent="0">
              <a:buNone/>
            </a:pPr>
            <a:r>
              <a:rPr lang="en-US" dirty="0" smtClean="0"/>
              <a:t>Nord, Jeffrey. “Can Counseling Help an Interracial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Couple?” </a:t>
            </a:r>
            <a:r>
              <a:rPr lang="en-US" i="1" dirty="0" smtClean="0"/>
              <a:t>JeffreyNord.com</a:t>
            </a:r>
            <a:r>
              <a:rPr lang="en-US" dirty="0" smtClean="0"/>
              <a:t>, </a:t>
            </a:r>
            <a:r>
              <a:rPr lang="en-US" dirty="0" err="1" smtClean="0"/>
              <a:t>n.d.</a:t>
            </a:r>
            <a:r>
              <a:rPr lang="en-US" dirty="0" smtClean="0"/>
              <a:t> Web. 25 April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2012.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53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Rampell, Catherine. “Interracial Couples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Who Make the Most Money.”</a:t>
            </a:r>
            <a:r>
              <a:rPr lang="en-US" i="1" dirty="0" smtClean="0"/>
              <a:t> </a:t>
            </a:r>
          </a:p>
          <a:p>
            <a:pPr marL="6858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nytimes.com. </a:t>
            </a:r>
            <a:r>
              <a:rPr lang="en-US" dirty="0" smtClean="0"/>
              <a:t>The New York Times,</a:t>
            </a:r>
          </a:p>
          <a:p>
            <a:pPr marL="68580" indent="0">
              <a:buNone/>
            </a:pPr>
            <a:r>
              <a:rPr lang="en-US" i="1" dirty="0"/>
              <a:t>	</a:t>
            </a:r>
            <a:r>
              <a:rPr lang="en-US" dirty="0" smtClean="0"/>
              <a:t>17 Feb. 2012</a:t>
            </a:r>
            <a:r>
              <a:rPr lang="en-US" i="1" dirty="0" smtClean="0"/>
              <a:t>. </a:t>
            </a:r>
            <a:r>
              <a:rPr lang="en-US" dirty="0" smtClean="0"/>
              <a:t>Web. 21 April 2012</a:t>
            </a:r>
          </a:p>
          <a:p>
            <a:pPr marL="68580" indent="0">
              <a:buNone/>
            </a:pPr>
            <a:r>
              <a:rPr lang="en-US" dirty="0" smtClean="0"/>
              <a:t>Smith, Reger C. </a:t>
            </a:r>
            <a:r>
              <a:rPr lang="en-US" i="1" dirty="0" smtClean="0"/>
              <a:t>Two Cultures: One Marriage.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College and University Dialogue, 2006.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Web. 26 April 2012.</a:t>
            </a:r>
          </a:p>
        </p:txBody>
      </p:sp>
    </p:spTree>
    <p:extLst>
      <p:ext uri="{BB962C8B-B14F-4D97-AF65-F5344CB8AC3E}">
        <p14:creationId xmlns:p14="http://schemas.microsoft.com/office/powerpoint/2010/main" val="311430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Counseling the Bi-Racial Couple: What is the Best Approach?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There is not one approach that works best; however, there are a few that work best collaboratively</a:t>
            </a:r>
          </a:p>
          <a:p>
            <a:pPr lvl="1"/>
            <a:r>
              <a:rPr lang="en-US" dirty="0" smtClean="0"/>
              <a:t>Therapeutic method to raise multicultural awareness</a:t>
            </a:r>
          </a:p>
          <a:p>
            <a:pPr lvl="1"/>
            <a:r>
              <a:rPr lang="en-US" dirty="0" smtClean="0"/>
              <a:t>Narrative approach to counseling</a:t>
            </a:r>
          </a:p>
          <a:p>
            <a:pPr lvl="1"/>
            <a:r>
              <a:rPr lang="en-US" dirty="0" smtClean="0"/>
              <a:t>Psychodynamic approach</a:t>
            </a:r>
          </a:p>
          <a:p>
            <a:pPr lvl="1"/>
            <a:r>
              <a:rPr lang="en-US" dirty="0" smtClean="0"/>
              <a:t>Family counseling</a:t>
            </a:r>
          </a:p>
          <a:p>
            <a:pPr lvl="2"/>
            <a:r>
              <a:rPr lang="en-US" dirty="0" smtClean="0"/>
              <a:t>To deal with stereotypes</a:t>
            </a:r>
          </a:p>
          <a:p>
            <a:pPr lvl="2"/>
            <a:r>
              <a:rPr lang="en-US" dirty="0" smtClean="0"/>
              <a:t>Self-identity for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0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Biracial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as early as the Slavery era.</a:t>
            </a:r>
          </a:p>
          <a:p>
            <a:r>
              <a:rPr lang="en-US" dirty="0" smtClean="0"/>
              <a:t>Overlooked during the Slavery era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Was first used by White Slave masters to wed their slaves</a:t>
            </a:r>
          </a:p>
          <a:p>
            <a:r>
              <a:rPr lang="en-US" dirty="0" smtClean="0"/>
              <a:t>Blacks and Whites began to marry after 1967</a:t>
            </a:r>
          </a:p>
          <a:p>
            <a:r>
              <a:rPr lang="en-US" dirty="0" smtClean="0"/>
              <a:t>Soon, it was legal and the norm.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7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that Affect Biracial Couples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Society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Socioeconomic Status</a:t>
            </a:r>
            <a:endParaRPr lang="en-US" dirty="0" smtClean="0"/>
          </a:p>
          <a:p>
            <a:r>
              <a:rPr lang="en-US" dirty="0" smtClean="0"/>
              <a:t>Income</a:t>
            </a:r>
          </a:p>
          <a:p>
            <a:r>
              <a:rPr lang="en-US" dirty="0" smtClean="0"/>
              <a:t>Culture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58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Society does not accept biracial couples with ease.</a:t>
            </a:r>
          </a:p>
          <a:p>
            <a:pPr marL="68580" indent="0">
              <a:buNone/>
            </a:pPr>
            <a:r>
              <a:rPr lang="en-US" dirty="0" smtClean="0"/>
              <a:t>Reasons for this include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Myths regarding the superiority of Whites</a:t>
            </a:r>
          </a:p>
          <a:p>
            <a:pPr lvl="1"/>
            <a:r>
              <a:rPr lang="en-US" dirty="0" smtClean="0"/>
              <a:t>Stereotypes</a:t>
            </a:r>
          </a:p>
          <a:p>
            <a:pPr lvl="1"/>
            <a:r>
              <a:rPr lang="en-US" dirty="0" smtClean="0"/>
              <a:t>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6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057400"/>
            <a:ext cx="3419856" cy="3749040"/>
          </a:xfrm>
        </p:spPr>
        <p:txBody>
          <a:bodyPr>
            <a:noAutofit/>
          </a:bodyPr>
          <a:lstStyle/>
          <a:p>
            <a:r>
              <a:rPr lang="en-US" sz="1800" dirty="0" smtClean="0"/>
              <a:t>Most interracial couples have equal education</a:t>
            </a:r>
          </a:p>
          <a:p>
            <a:r>
              <a:rPr lang="en-US" sz="1800" dirty="0" smtClean="0"/>
              <a:t>If they don’t have equal education, most black men marry white women who are less educated than themselves</a:t>
            </a:r>
          </a:p>
          <a:p>
            <a:r>
              <a:rPr lang="en-US" sz="1800" dirty="0" smtClean="0"/>
              <a:t>Most, however, want to marry someone with some educational level.</a:t>
            </a:r>
          </a:p>
        </p:txBody>
      </p:sp>
      <p:pic>
        <p:nvPicPr>
          <p:cNvPr id="1028" name="Picture 4" descr="C:\Users\owner\AppData\Local\Microsoft\Windows\Temporary Internet Files\Content.IE5\462GP7B7\MP900443759[1]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2" y="2819400"/>
            <a:ext cx="278923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6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Socioeconomic </a:t>
            </a:r>
            <a:r>
              <a:rPr lang="en-US" dirty="0"/>
              <a:t>Status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Individual-level socioeconomic status is important to the interracial couple’s marital relationship</a:t>
            </a:r>
          </a:p>
          <a:p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r="39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5825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Income is based on education of both, individually and collectively. </a:t>
            </a:r>
            <a:endParaRPr lang="en-US" dirty="0"/>
          </a:p>
          <a:p>
            <a:r>
              <a:rPr lang="en-US" dirty="0" smtClean="0"/>
              <a:t>Annual income varies from $52,660 to $71,800.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862" y="2631281"/>
            <a:ext cx="2209800" cy="2857500"/>
          </a:xfrm>
        </p:spPr>
      </p:pic>
    </p:spTree>
    <p:extLst>
      <p:ext uri="{BB962C8B-B14F-4D97-AF65-F5344CB8AC3E}">
        <p14:creationId xmlns:p14="http://schemas.microsoft.com/office/powerpoint/2010/main" val="307272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Culture can be defined as: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 dynamic set of goals, beliefs, and attitudes shared by a group of people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Similar characteristics (e.g. skin color, levels of hostility, hairstyle, and clothing)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Nationality, sex/gender, religion, and 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95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236</TotalTime>
  <Words>382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PowerPoint Presentation</vt:lpstr>
      <vt:lpstr>Counseling the Bi-Racial Couple: What is the Best Approach?</vt:lpstr>
      <vt:lpstr>History of Biracial Unions</vt:lpstr>
      <vt:lpstr>Factors that Affect Biracial Couples</vt:lpstr>
      <vt:lpstr>Society</vt:lpstr>
      <vt:lpstr>Education</vt:lpstr>
      <vt:lpstr>Socioeconomic Status</vt:lpstr>
      <vt:lpstr>Income</vt:lpstr>
      <vt:lpstr>Culture</vt:lpstr>
      <vt:lpstr>Culture Continued: Problems with Culture in Relation to Biracial Couples</vt:lpstr>
      <vt:lpstr>Statistics</vt:lpstr>
      <vt:lpstr>References</vt:lpstr>
      <vt:lpstr>References Cont’d</vt:lpstr>
      <vt:lpstr>References Cont’d</vt:lpstr>
      <vt:lpstr>References Cont’d</vt:lpstr>
    </vt:vector>
  </TitlesOfParts>
  <Company>Palm Beach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Central, Writing Lab</dc:creator>
  <cp:lastModifiedBy>owner</cp:lastModifiedBy>
  <cp:revision>35</cp:revision>
  <dcterms:created xsi:type="dcterms:W3CDTF">2012-04-30T12:57:27Z</dcterms:created>
  <dcterms:modified xsi:type="dcterms:W3CDTF">2012-05-01T23:38:19Z</dcterms:modified>
</cp:coreProperties>
</file>