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EF151F-2BCC-4B6F-A327-E808D043B42C}" type="datetimeFigureOut">
              <a:rPr lang="en-US" smtClean="0"/>
              <a:t>7/30/2012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89EB1C-3609-4FF3-9106-D36C2C84712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A89EB1C-3609-4FF3-9106-D36C2C84712A}"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C6AD38-09B5-4E48-9CF7-799A1C85CB55}" type="datetimeFigureOut">
              <a:rPr lang="en-US" smtClean="0"/>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6AD38-09B5-4E48-9CF7-799A1C85CB55}" type="datetimeFigureOut">
              <a:rPr lang="en-US" smtClean="0"/>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6AD38-09B5-4E48-9CF7-799A1C85CB55}" type="datetimeFigureOut">
              <a:rPr lang="en-US" smtClean="0"/>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6AD38-09B5-4E48-9CF7-799A1C85CB55}" type="datetimeFigureOut">
              <a:rPr lang="en-US" smtClean="0"/>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6AD38-09B5-4E48-9CF7-799A1C85CB55}" type="datetimeFigureOut">
              <a:rPr lang="en-US" smtClean="0"/>
              <a:t>7/29/2012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6AD38-09B5-4E48-9CF7-799A1C85CB55}" type="datetimeFigureOut">
              <a:rPr lang="en-US" smtClean="0"/>
              <a:t>7/29/2012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6AD38-09B5-4E48-9CF7-799A1C85CB55}" type="datetimeFigureOut">
              <a:rPr lang="en-US" smtClean="0"/>
              <a:t>7/29/2012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6AD38-09B5-4E48-9CF7-799A1C85CB55}" type="datetimeFigureOut">
              <a:rPr lang="en-US" smtClean="0"/>
              <a:t>7/29/2012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6AD38-09B5-4E48-9CF7-799A1C85CB55}" type="datetimeFigureOut">
              <a:rPr lang="en-US" smtClean="0"/>
              <a:t>7/29/2012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6AD38-09B5-4E48-9CF7-799A1C85CB55}" type="datetimeFigureOut">
              <a:rPr lang="en-US" smtClean="0"/>
              <a:t>7/29/2012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6AD38-09B5-4E48-9CF7-799A1C85CB55}" type="datetimeFigureOut">
              <a:rPr lang="en-US" smtClean="0"/>
              <a:t>7/29/2012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4E232-D664-417B-807E-71E3EE747B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6AD38-09B5-4E48-9CF7-799A1C85CB55}" type="datetimeFigureOut">
              <a:rPr lang="en-US" smtClean="0"/>
              <a:t>7/29/2012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4E232-D664-417B-807E-71E3EE747B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ooks.google.com/books?id=YJawuz5Q1vEC&amp;printsec=frontcover&amp;source=gbs_ge_summary_r&amp;cad=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mythweb.com/teachers/why/other/hero_twins.html" TargetMode="External"/><Relationship Id="rId5" Type="http://schemas.openxmlformats.org/officeDocument/2006/relationships/hyperlink" Target="http://www.sacred-texts.com/pac/maui/index.htm" TargetMode="External"/><Relationship Id="rId4" Type="http://schemas.openxmlformats.org/officeDocument/2006/relationships/hyperlink" Target="http://library.thinkquest.org/5191/"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awc.evansville.edu/essays/brown.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upload.wikimedia.org/wikipedia/commons/9/95/Sumer-map.jpg" TargetMode="External"/><Relationship Id="rId5" Type="http://schemas.openxmlformats.org/officeDocument/2006/relationships/hyperlink" Target="http://lordfalcon.org/images/Gilgamesh%20lion-tamer.jpg" TargetMode="External"/><Relationship Id="rId4" Type="http://schemas.openxmlformats.org/officeDocument/2006/relationships/hyperlink" Target="http://fajardo-acosta.com/worldlit/gilgamesh/"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ajardo-acosta.com/worldlit/gilgames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eawc.evansville.edu/essays/brown.ht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aterstories.tulikabooks.com/?page_id=1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books.google.com/books?id=UH_lno1BYqsC&amp;printsec=frontcover&amp;dq=Bantu+mythology&amp;source=bl&amp;ots=JuH0bW9Ai6&amp;sig=fk2R-EInaO-x8a-eDbAA4MT7oN4&amp;hl=en&amp;sa=X&amp;ei=AxQWUI3vE8S8rQGuy4HoDQ&amp;ved=0CC8Q6AEwA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Gilgamesh and Other Heroes</a:t>
            </a:r>
            <a:endParaRPr lang="en-US" dirty="0"/>
          </a:p>
        </p:txBody>
      </p:sp>
      <p:sp>
        <p:nvSpPr>
          <p:cNvPr id="3" name="Subtitle 2"/>
          <p:cNvSpPr>
            <a:spLocks noGrp="1"/>
          </p:cNvSpPr>
          <p:nvPr>
            <p:ph type="subTitle" idx="1"/>
          </p:nvPr>
        </p:nvSpPr>
        <p:spPr>
          <a:xfrm>
            <a:off x="1295400" y="3352800"/>
            <a:ext cx="6400800" cy="1752600"/>
          </a:xfrm>
        </p:spPr>
        <p:txBody>
          <a:bodyPr/>
          <a:lstStyle/>
          <a:p>
            <a:r>
              <a:rPr lang="en-US" dirty="0" smtClean="0">
                <a:solidFill>
                  <a:schemeClr val="tx1"/>
                </a:solidFill>
              </a:rPr>
              <a:t>A </a:t>
            </a:r>
            <a:r>
              <a:rPr lang="en-US" dirty="0" err="1" smtClean="0">
                <a:solidFill>
                  <a:schemeClr val="tx1"/>
                </a:solidFill>
              </a:rPr>
              <a:t>WebQuest</a:t>
            </a:r>
            <a:r>
              <a:rPr lang="en-US" dirty="0" smtClean="0">
                <a:solidFill>
                  <a:schemeClr val="tx1"/>
                </a:solidFill>
              </a:rPr>
              <a:t> for Grade 10 World History</a:t>
            </a:r>
          </a:p>
          <a:p>
            <a:r>
              <a:rPr lang="en-US" dirty="0" smtClean="0">
                <a:solidFill>
                  <a:schemeClr val="tx1"/>
                </a:solidFill>
              </a:rPr>
              <a:t>Designed by _________</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Myths (Cont’d)</a:t>
            </a:r>
            <a:endParaRPr lang="en-US" dirty="0"/>
          </a:p>
        </p:txBody>
      </p:sp>
      <p:sp>
        <p:nvSpPr>
          <p:cNvPr id="3" name="Content Placeholder 2"/>
          <p:cNvSpPr>
            <a:spLocks noGrp="1"/>
          </p:cNvSpPr>
          <p:nvPr>
            <p:ph idx="1"/>
          </p:nvPr>
        </p:nvSpPr>
        <p:spPr/>
        <p:txBody>
          <a:bodyPr>
            <a:normAutofit/>
          </a:bodyPr>
          <a:lstStyle/>
          <a:p>
            <a:pPr>
              <a:buNone/>
            </a:pP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Coatlicue</a:t>
            </a:r>
            <a:r>
              <a:rPr lang="en-US" sz="1600" dirty="0" smtClean="0">
                <a:latin typeface="Times New Roman" pitchFamily="18" charset="0"/>
                <a:cs typeface="Times New Roman" pitchFamily="18" charset="0"/>
              </a:rPr>
              <a:t> and Huitzilopochtli” (Aztec, p. 31):</a:t>
            </a:r>
          </a:p>
          <a:p>
            <a:pPr>
              <a:buNone/>
            </a:pPr>
            <a:endParaRPr lang="en-US" sz="1600" dirty="0">
              <a:latin typeface="Times New Roman" pitchFamily="18" charset="0"/>
              <a:cs typeface="Times New Roman" pitchFamily="18" charset="0"/>
            </a:endParaRPr>
          </a:p>
          <a:p>
            <a:pPr>
              <a:buNone/>
            </a:pPr>
            <a:r>
              <a:rPr lang="en-US" sz="1600" dirty="0" smtClean="0">
                <a:hlinkClick r:id="rId3"/>
              </a:rPr>
              <a:t>http://books.google.com/books?id=YJawuz5Q1vEC&amp;printsec=frontcover&amp;source=gbs_ge_summary_r&amp;cad=0#v=onepage&amp;q=Coatlicue&amp;f=false</a:t>
            </a:r>
            <a:endParaRPr lang="en-US" sz="1600" dirty="0" smtClean="0"/>
          </a:p>
          <a:p>
            <a:pPr>
              <a:buNone/>
            </a:pPr>
            <a:endParaRPr lang="en-US" sz="1600" dirty="0"/>
          </a:p>
          <a:p>
            <a:pPr>
              <a:buNone/>
            </a:pPr>
            <a:r>
              <a:rPr lang="en-US" sz="1600" dirty="0" smtClean="0">
                <a:latin typeface="Times New Roman" pitchFamily="18" charset="0"/>
                <a:cs typeface="Times New Roman" pitchFamily="18" charset="0"/>
              </a:rPr>
              <a:t>Maui (Hawaiian): </a:t>
            </a:r>
            <a:endParaRPr lang="en-US" sz="1600" dirty="0">
              <a:latin typeface="Times New Roman" pitchFamily="18" charset="0"/>
              <a:cs typeface="Times New Roman" pitchFamily="18" charset="0"/>
            </a:endParaRPr>
          </a:p>
          <a:p>
            <a:pPr>
              <a:buNone/>
            </a:pPr>
            <a:r>
              <a:rPr lang="en-US" sz="1600" dirty="0" smtClean="0">
                <a:hlinkClick r:id="rId4"/>
              </a:rPr>
              <a:t>http://library.thinkquest.org/5191/</a:t>
            </a:r>
            <a:endParaRPr lang="en-US" sz="1600" dirty="0" smtClean="0"/>
          </a:p>
          <a:p>
            <a:pPr>
              <a:buNone/>
            </a:pPr>
            <a:r>
              <a:rPr lang="en-US" sz="1600" dirty="0" smtClean="0">
                <a:hlinkClick r:id="rId5"/>
              </a:rPr>
              <a:t>http://www.sacred-texts.com/pac/maui/index.htm</a:t>
            </a:r>
            <a:endParaRPr lang="en-US" sz="1600" dirty="0" smtClean="0"/>
          </a:p>
          <a:p>
            <a:pPr>
              <a:buNone/>
            </a:pPr>
            <a:endParaRPr lang="en-US" sz="1600" dirty="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Hero Twins (Maya):</a:t>
            </a:r>
          </a:p>
          <a:p>
            <a:pPr>
              <a:buNone/>
            </a:pPr>
            <a:r>
              <a:rPr lang="en-US" sz="1600" dirty="0" smtClean="0">
                <a:hlinkClick r:id="rId6"/>
              </a:rPr>
              <a:t>http://www.mythweb.com/teachers/why/other/hero_twins.html</a:t>
            </a:r>
            <a:endParaRPr lang="en-US" sz="1600" dirty="0" smtClean="0"/>
          </a:p>
          <a:p>
            <a:pPr>
              <a:buNone/>
            </a:pPr>
            <a:endParaRPr lang="en-US" sz="1600" dirty="0">
              <a:latin typeface="Times New Roman" pitchFamily="18" charset="0"/>
              <a:cs typeface="Times New Roman" pitchFamily="18" charset="0"/>
            </a:endParaRPr>
          </a:p>
          <a:p>
            <a:pPr indent="0">
              <a:buNone/>
            </a:pPr>
            <a:r>
              <a:rPr lang="en-US" sz="1600" b="1" dirty="0" smtClean="0">
                <a:latin typeface="Times New Roman" pitchFamily="18" charset="0"/>
                <a:cs typeface="Times New Roman" pitchFamily="18" charset="0"/>
              </a:rPr>
              <a:t>Objective: Students will write a 3-page paper comparing and contrasting </a:t>
            </a:r>
            <a:r>
              <a:rPr lang="en-US" sz="1600" b="1" i="1" dirty="0" smtClean="0">
                <a:latin typeface="Times New Roman" pitchFamily="18" charset="0"/>
                <a:cs typeface="Times New Roman" pitchFamily="18" charset="0"/>
              </a:rPr>
              <a:t>The Epic of Gilgamesh, </a:t>
            </a:r>
            <a:r>
              <a:rPr lang="en-US" sz="1600" b="1" dirty="0" smtClean="0">
                <a:latin typeface="Times New Roman" pitchFamily="18" charset="0"/>
                <a:cs typeface="Times New Roman" pitchFamily="18" charset="0"/>
              </a:rPr>
              <a:t>at least one modern film, and one myth from another culture. Identify three points of comparison and contrast between three heroes. </a:t>
            </a: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graphicFrame>
        <p:nvGraphicFramePr>
          <p:cNvPr id="8" name="Content Placeholder 7"/>
          <p:cNvGraphicFramePr>
            <a:graphicFrameLocks noGrp="1"/>
          </p:cNvGraphicFramePr>
          <p:nvPr>
            <p:ph idx="1"/>
          </p:nvPr>
        </p:nvGraphicFramePr>
        <p:xfrm>
          <a:off x="457200" y="1600200"/>
          <a:ext cx="8229600" cy="3215640"/>
        </p:xfrm>
        <a:graphic>
          <a:graphicData uri="http://schemas.openxmlformats.org/drawingml/2006/table">
            <a:tbl>
              <a:tblPr firstRow="1" bandRow="1">
                <a:tableStyleId>{5940675A-B579-460E-94D1-54222C63F5DA}</a:tableStyleId>
              </a:tblPr>
              <a:tblGrid>
                <a:gridCol w="1371600"/>
                <a:gridCol w="1371600"/>
                <a:gridCol w="1371600"/>
                <a:gridCol w="1371600"/>
                <a:gridCol w="1371600"/>
                <a:gridCol w="1371600"/>
              </a:tblGrid>
              <a:tr h="381000">
                <a:tc>
                  <a:txBody>
                    <a:bodyPr/>
                    <a:lstStyle/>
                    <a:p>
                      <a:endParaRPr lang="en-US" dirty="0"/>
                    </a:p>
                  </a:txBody>
                  <a:tcPr/>
                </a:tc>
                <a:tc>
                  <a:txBody>
                    <a:bodyPr/>
                    <a:lstStyle/>
                    <a:p>
                      <a:r>
                        <a:rPr lang="en-US" sz="1200" dirty="0" smtClean="0"/>
                        <a:t>Beginning</a:t>
                      </a:r>
                      <a:endParaRPr lang="en-US" sz="1200" dirty="0"/>
                    </a:p>
                  </a:txBody>
                  <a:tcPr/>
                </a:tc>
                <a:tc>
                  <a:txBody>
                    <a:bodyPr/>
                    <a:lstStyle/>
                    <a:p>
                      <a:r>
                        <a:rPr lang="en-US" sz="1200" dirty="0" smtClean="0"/>
                        <a:t>Developing</a:t>
                      </a:r>
                      <a:endParaRPr lang="en-US" sz="1200" dirty="0"/>
                    </a:p>
                  </a:txBody>
                  <a:tcPr/>
                </a:tc>
                <a:tc>
                  <a:txBody>
                    <a:bodyPr/>
                    <a:lstStyle/>
                    <a:p>
                      <a:r>
                        <a:rPr lang="en-US" sz="1200" dirty="0" smtClean="0"/>
                        <a:t>Accomplished</a:t>
                      </a:r>
                      <a:endParaRPr lang="en-US" sz="1200" dirty="0"/>
                    </a:p>
                  </a:txBody>
                  <a:tcPr/>
                </a:tc>
                <a:tc>
                  <a:txBody>
                    <a:bodyPr/>
                    <a:lstStyle/>
                    <a:p>
                      <a:r>
                        <a:rPr lang="en-US" sz="1200" dirty="0" smtClean="0"/>
                        <a:t>Exemplary</a:t>
                      </a:r>
                      <a:endParaRPr lang="en-US" sz="1200" dirty="0"/>
                    </a:p>
                  </a:txBody>
                  <a:tcPr/>
                </a:tc>
                <a:tc>
                  <a:txBody>
                    <a:bodyPr/>
                    <a:lstStyle/>
                    <a:p>
                      <a:r>
                        <a:rPr lang="en-US" sz="1200" dirty="0" smtClean="0"/>
                        <a:t>Score</a:t>
                      </a:r>
                      <a:endParaRPr lang="en-US" sz="1200" dirty="0"/>
                    </a:p>
                  </a:txBody>
                  <a:tcPr/>
                </a:tc>
              </a:tr>
              <a:tr h="624840">
                <a:tc>
                  <a:txBody>
                    <a:bodyPr/>
                    <a:lstStyle/>
                    <a:p>
                      <a:pPr>
                        <a:spcAft>
                          <a:spcPts val="0"/>
                        </a:spcAft>
                      </a:pPr>
                      <a:r>
                        <a:rPr lang="en-US" sz="1200" dirty="0">
                          <a:latin typeface="Times New Roman"/>
                          <a:cs typeface="Times New Roman"/>
                        </a:rPr>
                        <a:t>Participate in class discussions</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Little or no participation in class discussion</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Some participation</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Much participation; engagement with </a:t>
                      </a:r>
                      <a:r>
                        <a:rPr lang="en-US" sz="1200" dirty="0" smtClean="0">
                          <a:latin typeface="Times New Roman"/>
                          <a:cs typeface="Times New Roman"/>
                        </a:rPr>
                        <a:t>material</a:t>
                      </a:r>
                      <a:endParaRPr lang="en-US" sz="1100" dirty="0">
                        <a:latin typeface="Calibri"/>
                        <a:cs typeface="Times New Roman"/>
                      </a:endParaRPr>
                    </a:p>
                  </a:txBody>
                  <a:tcPr marL="68580" marR="68580" marT="0" marB="0"/>
                </a:tc>
                <a:tc>
                  <a:txBody>
                    <a:bodyPr/>
                    <a:lstStyle/>
                    <a:p>
                      <a:r>
                        <a:rPr lang="en-US" sz="1200" kern="1200" dirty="0" smtClean="0">
                          <a:solidFill>
                            <a:schemeClr val="tx1"/>
                          </a:solidFill>
                          <a:latin typeface="Times New Roman" pitchFamily="18" charset="0"/>
                          <a:ea typeface="+mn-ea"/>
                          <a:cs typeface="Times New Roman" pitchFamily="18" charset="0"/>
                        </a:rPr>
                        <a:t>A great deal of participation and enthusiasm </a:t>
                      </a:r>
                      <a:endParaRPr lang="en-US" sz="1200" dirty="0">
                        <a:latin typeface="Times New Roman" pitchFamily="18" charset="0"/>
                        <a:cs typeface="Times New Roman" pitchFamily="18" charset="0"/>
                      </a:endParaRPr>
                    </a:p>
                  </a:txBody>
                  <a:tcPr/>
                </a:tc>
                <a:tc>
                  <a:txBody>
                    <a:bodyPr/>
                    <a:lstStyle/>
                    <a:p>
                      <a:endParaRPr lang="en-US"/>
                    </a:p>
                  </a:txBody>
                  <a:tcPr/>
                </a:tc>
              </a:tr>
              <a:tr h="624840">
                <a:tc>
                  <a:txBody>
                    <a:bodyPr/>
                    <a:lstStyle/>
                    <a:p>
                      <a:pPr>
                        <a:spcAft>
                          <a:spcPts val="0"/>
                        </a:spcAft>
                      </a:pPr>
                      <a:r>
                        <a:rPr lang="en-US" sz="1200" dirty="0">
                          <a:latin typeface="Times New Roman"/>
                          <a:cs typeface="Times New Roman"/>
                        </a:rPr>
                        <a:t>Read </a:t>
                      </a:r>
                      <a:r>
                        <a:rPr lang="en-US" sz="1200" i="1" dirty="0">
                          <a:latin typeface="Times New Roman"/>
                          <a:cs typeface="Times New Roman"/>
                        </a:rPr>
                        <a:t>The Epic of Gilgamesh, </a:t>
                      </a:r>
                      <a:r>
                        <a:rPr lang="en-US" sz="1200" dirty="0">
                          <a:latin typeface="Times New Roman"/>
                          <a:cs typeface="Times New Roman"/>
                        </a:rPr>
                        <a:t>use in paper </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Book unread or barely read</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Book read, but not thoroughly; some use of book in paper</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Book read well, used in paper to great effect</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Book read very well, used in paper in erudite manner</a:t>
                      </a:r>
                      <a:endParaRPr lang="en-US" sz="1100" dirty="0">
                        <a:latin typeface="Calibri"/>
                        <a:cs typeface="Times New Roman"/>
                      </a:endParaRPr>
                    </a:p>
                  </a:txBody>
                  <a:tcPr marL="68580" marR="68580" marT="0" marB="0"/>
                </a:tc>
                <a:tc>
                  <a:txBody>
                    <a:bodyPr/>
                    <a:lstStyle/>
                    <a:p>
                      <a:endParaRPr lang="en-US"/>
                    </a:p>
                  </a:txBody>
                  <a:tcPr/>
                </a:tc>
              </a:tr>
              <a:tr h="624840">
                <a:tc>
                  <a:txBody>
                    <a:bodyPr/>
                    <a:lstStyle/>
                    <a:p>
                      <a:pPr>
                        <a:spcAft>
                          <a:spcPts val="0"/>
                        </a:spcAft>
                      </a:pPr>
                      <a:r>
                        <a:rPr lang="en-US" sz="1200" dirty="0">
                          <a:latin typeface="Times New Roman"/>
                          <a:cs typeface="Times New Roman"/>
                        </a:rPr>
                        <a:t>Read another myth, use in paper</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Myth unread or barely read</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Myth read, not well integrated with rest of paper</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Myth read well, three comparisons/ contrasts drawn</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Myth read very well, three </a:t>
                      </a:r>
                      <a:r>
                        <a:rPr lang="en-US" sz="1200" dirty="0" smtClean="0">
                          <a:latin typeface="Times New Roman"/>
                          <a:cs typeface="Times New Roman"/>
                        </a:rPr>
                        <a:t>good comparisons</a:t>
                      </a:r>
                      <a:r>
                        <a:rPr lang="en-US" sz="1200" dirty="0">
                          <a:latin typeface="Times New Roman"/>
                          <a:cs typeface="Times New Roman"/>
                        </a:rPr>
                        <a:t>/ contrasts </a:t>
                      </a:r>
                      <a:r>
                        <a:rPr lang="en-US" sz="1200" dirty="0" smtClean="0">
                          <a:latin typeface="Times New Roman"/>
                          <a:cs typeface="Times New Roman"/>
                        </a:rPr>
                        <a:t>drawn</a:t>
                      </a:r>
                      <a:endParaRPr lang="en-US" sz="1100" dirty="0">
                        <a:latin typeface="Calibri"/>
                        <a:cs typeface="Times New Roman"/>
                      </a:endParaRPr>
                    </a:p>
                  </a:txBody>
                  <a:tcPr marL="68580" marR="68580" marT="0" marB="0"/>
                </a:tc>
                <a:tc>
                  <a:txBody>
                    <a:bodyPr/>
                    <a:lstStyle/>
                    <a:p>
                      <a:endParaRPr lang="en-US"/>
                    </a:p>
                  </a:txBody>
                  <a:tcPr/>
                </a:tc>
              </a:tr>
              <a:tr h="624840">
                <a:tc>
                  <a:txBody>
                    <a:bodyPr/>
                    <a:lstStyle/>
                    <a:p>
                      <a:pPr>
                        <a:spcAft>
                          <a:spcPts val="0"/>
                        </a:spcAft>
                      </a:pPr>
                      <a:r>
                        <a:rPr lang="en-US" sz="1200" dirty="0">
                          <a:latin typeface="Times New Roman"/>
                          <a:cs typeface="Times New Roman"/>
                        </a:rPr>
                        <a:t>Use of modern move in paper</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Little or no use </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Some use, not well integrated with paper</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Good use, three comparisons/ contrasts</a:t>
                      </a:r>
                      <a:endParaRPr lang="en-US" sz="1100" dirty="0">
                        <a:latin typeface="Calibri"/>
                        <a:cs typeface="Times New Roman"/>
                      </a:endParaRPr>
                    </a:p>
                  </a:txBody>
                  <a:tcPr marL="68580" marR="68580" marT="0" marB="0"/>
                </a:tc>
                <a:tc>
                  <a:txBody>
                    <a:bodyPr/>
                    <a:lstStyle/>
                    <a:p>
                      <a:pPr>
                        <a:spcAft>
                          <a:spcPts val="0"/>
                        </a:spcAft>
                      </a:pPr>
                      <a:r>
                        <a:rPr lang="en-US" sz="1200" dirty="0">
                          <a:latin typeface="Times New Roman"/>
                          <a:cs typeface="Times New Roman"/>
                        </a:rPr>
                        <a:t>Very good use: three comparisons/ contrasts are very insightful </a:t>
                      </a:r>
                      <a:endParaRPr lang="en-US" sz="1100" dirty="0">
                        <a:latin typeface="Calibri"/>
                        <a:cs typeface="Times New Roman"/>
                      </a:endParaRPr>
                    </a:p>
                  </a:txBody>
                  <a:tcPr marL="68580" marR="68580" marT="0" marB="0"/>
                </a:tc>
                <a:tc>
                  <a:txBody>
                    <a:bodyPr/>
                    <a:lstStyle/>
                    <a:p>
                      <a:endParaRPr lang="en-US" dirty="0"/>
                    </a:p>
                  </a:txBody>
                  <a:tcPr/>
                </a:tc>
              </a:tr>
            </a:tbl>
          </a:graphicData>
        </a:graphic>
      </p:graphicFrame>
      <p:sp>
        <p:nvSpPr>
          <p:cNvPr id="9" name="TextBox 8"/>
          <p:cNvSpPr txBox="1"/>
          <p:nvPr/>
        </p:nvSpPr>
        <p:spPr>
          <a:xfrm>
            <a:off x="609600" y="5029200"/>
            <a:ext cx="7391400" cy="830997"/>
          </a:xfrm>
          <a:prstGeom prst="rect">
            <a:avLst/>
          </a:prstGeom>
          <a:noFill/>
        </p:spPr>
        <p:txBody>
          <a:bodyPr wrap="square" rtlCol="0">
            <a:spAutoFit/>
          </a:bodyPr>
          <a:lstStyle/>
          <a:p>
            <a:r>
              <a:rPr lang="en-US" sz="1600" b="1" dirty="0" smtClean="0">
                <a:latin typeface="Times New Roman" pitchFamily="18" charset="0"/>
                <a:cs typeface="Times New Roman" pitchFamily="18" charset="0"/>
              </a:rPr>
              <a:t>Conclusion: </a:t>
            </a:r>
            <a:r>
              <a:rPr lang="en-US" sz="1600" dirty="0" smtClean="0">
                <a:latin typeface="Times New Roman" pitchFamily="18" charset="0"/>
                <a:cs typeface="Times New Roman" pitchFamily="18" charset="0"/>
              </a:rPr>
              <a:t>Has this assignment changed how you think about heroes? Why or why not? Do you think that the three hero stories you analyzed were more the same than different, or more different than the same? Why or why not?  </a:t>
            </a:r>
            <a:endParaRPr lang="en-US" sz="16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Brown, A. A. (n.d.). Storytelling, the meaning of life, and </a:t>
            </a:r>
            <a:r>
              <a:rPr lang="en-US" sz="1600" i="1" dirty="0" smtClean="0">
                <a:latin typeface="Times New Roman" pitchFamily="18" charset="0"/>
                <a:cs typeface="Times New Roman" pitchFamily="18" charset="0"/>
              </a:rPr>
              <a:t>The Epic of Gilgamesh. Exploring Ancient Cultures: Essays on the ancient Near East. </a:t>
            </a:r>
            <a:r>
              <a:rPr lang="en-US" sz="1600" dirty="0" smtClean="0">
                <a:latin typeface="Times New Roman" pitchFamily="18" charset="0"/>
                <a:cs typeface="Times New Roman" pitchFamily="18" charset="0"/>
              </a:rPr>
              <a:t>Retrieved from </a:t>
            </a:r>
            <a:r>
              <a:rPr lang="en-US" sz="1600" dirty="0" smtClean="0">
                <a:hlinkClick r:id="rId3"/>
              </a:rPr>
              <a:t>http://eawc.evansville.edu/essays/brown.htm</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Duiker, W. J., &amp; </a:t>
            </a:r>
            <a:r>
              <a:rPr lang="en-US" sz="1600" dirty="0" err="1" smtClean="0">
                <a:latin typeface="Times New Roman" pitchFamily="18" charset="0"/>
                <a:cs typeface="Times New Roman" pitchFamily="18" charset="0"/>
              </a:rPr>
              <a:t>Spielvogel</a:t>
            </a:r>
            <a:r>
              <a:rPr lang="en-US" sz="1600" dirty="0" smtClean="0">
                <a:latin typeface="Times New Roman" pitchFamily="18" charset="0"/>
                <a:cs typeface="Times New Roman" pitchFamily="18" charset="0"/>
              </a:rPr>
              <a:t>, J. J. (2008). </a:t>
            </a:r>
            <a:r>
              <a:rPr lang="en-US" sz="1600" i="1" dirty="0" smtClean="0">
                <a:latin typeface="Times New Roman" pitchFamily="18" charset="0"/>
                <a:cs typeface="Times New Roman" pitchFamily="18" charset="0"/>
              </a:rPr>
              <a:t>World history, vol. 1: To 1800 </a:t>
            </a:r>
            <a:r>
              <a:rPr lang="en-US" sz="1600" dirty="0" smtClean="0">
                <a:latin typeface="Times New Roman" pitchFamily="18" charset="0"/>
                <a:cs typeface="Times New Roman" pitchFamily="18" charset="0"/>
              </a:rPr>
              <a:t>(6</a:t>
            </a:r>
            <a:r>
              <a:rPr lang="en-US" sz="1600" baseline="30000" dirty="0" smtClean="0">
                <a:latin typeface="Times New Roman" pitchFamily="18" charset="0"/>
                <a:cs typeface="Times New Roman" pitchFamily="18" charset="0"/>
              </a:rPr>
              <a:t>th</a:t>
            </a:r>
            <a:r>
              <a:rPr lang="en-US" sz="1600" dirty="0" smtClean="0">
                <a:latin typeface="Times New Roman" pitchFamily="18" charset="0"/>
                <a:cs typeface="Times New Roman" pitchFamily="18" charset="0"/>
              </a:rPr>
              <a:t> ed.). 2 vols. Boston, MA: Wadsworth. </a:t>
            </a:r>
          </a:p>
          <a:p>
            <a:endParaRPr lang="en-US" sz="1600" dirty="0">
              <a:latin typeface="Times New Roman" pitchFamily="18" charset="0"/>
              <a:cs typeface="Times New Roman" pitchFamily="18" charset="0"/>
            </a:endParaRPr>
          </a:p>
          <a:p>
            <a:r>
              <a:rPr lang="en-US" sz="1600" dirty="0" err="1" smtClean="0">
                <a:latin typeface="Times New Roman" pitchFamily="18" charset="0"/>
                <a:cs typeface="Times New Roman" pitchFamily="18" charset="0"/>
              </a:rPr>
              <a:t>Fajardo</a:t>
            </a:r>
            <a:r>
              <a:rPr lang="en-US" sz="1600" dirty="0" smtClean="0">
                <a:latin typeface="Times New Roman" pitchFamily="18" charset="0"/>
                <a:cs typeface="Times New Roman" pitchFamily="18" charset="0"/>
              </a:rPr>
              <a:t>-Acosta, F. (n.d.). The Epic of Gilgamesh. </a:t>
            </a:r>
            <a:r>
              <a:rPr lang="en-US" sz="1600" i="1" dirty="0" smtClean="0">
                <a:latin typeface="Times New Roman" pitchFamily="18" charset="0"/>
                <a:cs typeface="Times New Roman" pitchFamily="18" charset="0"/>
              </a:rPr>
              <a:t>Dr. Fidel </a:t>
            </a:r>
            <a:r>
              <a:rPr lang="en-US" sz="1600" i="1" dirty="0" err="1" smtClean="0">
                <a:latin typeface="Times New Roman" pitchFamily="18" charset="0"/>
                <a:cs typeface="Times New Roman" pitchFamily="18" charset="0"/>
              </a:rPr>
              <a:t>Fajardo</a:t>
            </a:r>
            <a:r>
              <a:rPr lang="en-US" sz="1600" i="1" dirty="0" smtClean="0">
                <a:latin typeface="Times New Roman" pitchFamily="18" charset="0"/>
                <a:cs typeface="Times New Roman" pitchFamily="18" charset="0"/>
              </a:rPr>
              <a:t>-Acosta’s world literature website. </a:t>
            </a:r>
            <a:r>
              <a:rPr lang="en-US" sz="1600" dirty="0" smtClean="0">
                <a:latin typeface="Times New Roman" pitchFamily="18" charset="0"/>
                <a:cs typeface="Times New Roman" pitchFamily="18" charset="0"/>
              </a:rPr>
              <a:t>Retrieved from </a:t>
            </a:r>
            <a:r>
              <a:rPr lang="en-US" sz="1600" dirty="0" smtClean="0">
                <a:hlinkClick r:id="rId4"/>
              </a:rPr>
              <a:t>http://fajardo-acosta.com/worldlit/gilgamesh/</a:t>
            </a: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“Gilgamesh the Lion-Tamer.” Retrieved from </a:t>
            </a:r>
            <a:r>
              <a:rPr lang="en-US" sz="1600" dirty="0" smtClean="0">
                <a:hlinkClick r:id="rId5"/>
              </a:rPr>
              <a:t>http://lordfalcon.org/images/Gilgamesh%20lion-tamer.jpg</a:t>
            </a: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“Sumer Map.” Retrieved from </a:t>
            </a:r>
            <a:r>
              <a:rPr lang="en-US" sz="1600" dirty="0" smtClean="0">
                <a:hlinkClick r:id="rId6"/>
              </a:rPr>
              <a:t>http://upload.wikimedia.org/wikipedia/commons/9/95/Sumer-map.jpg</a:t>
            </a:r>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pic>
        <p:nvPicPr>
          <p:cNvPr id="6" name="Picture 5" descr="Gilgamesh lion-tamer.jpg"/>
          <p:cNvPicPr>
            <a:picLocks noChangeAspect="1"/>
          </p:cNvPicPr>
          <p:nvPr/>
        </p:nvPicPr>
        <p:blipFill>
          <a:blip r:embed="rId3" cstate="print"/>
          <a:stretch>
            <a:fillRect/>
          </a:stretch>
        </p:blipFill>
        <p:spPr>
          <a:xfrm>
            <a:off x="5638800" y="2971800"/>
            <a:ext cx="2867025" cy="2990850"/>
          </a:xfrm>
          <a:prstGeom prst="rect">
            <a:avLst/>
          </a:prstGeom>
        </p:spPr>
      </p:pic>
      <p:sp>
        <p:nvSpPr>
          <p:cNvPr id="3" name="Content Placeholder 2"/>
          <p:cNvSpPr>
            <a:spLocks noGrp="1"/>
          </p:cNvSpPr>
          <p:nvPr>
            <p:ph idx="1"/>
          </p:nvPr>
        </p:nvSpPr>
        <p:spPr/>
        <p:txBody>
          <a:bodyPr>
            <a:normAutofit/>
          </a:bodyPr>
          <a:lstStyle/>
          <a:p>
            <a:pPr indent="-182880"/>
            <a:r>
              <a:rPr lang="en-US" sz="1600" dirty="0" smtClean="0">
                <a:latin typeface="Times New Roman" pitchFamily="18" charset="0"/>
                <a:ea typeface="Tahoma" pitchFamily="34" charset="0"/>
                <a:cs typeface="Times New Roman" pitchFamily="18" charset="0"/>
              </a:rPr>
              <a:t>What is a hero? This is the big question that we’re going to be engaging with in this lesson. As we will be learning, hero stories are all around us: in our own culture, with popular films like the </a:t>
            </a:r>
            <a:r>
              <a:rPr lang="en-US" sz="1600" i="1" dirty="0" smtClean="0">
                <a:latin typeface="Times New Roman" pitchFamily="18" charset="0"/>
                <a:ea typeface="Tahoma" pitchFamily="34" charset="0"/>
                <a:cs typeface="Times New Roman" pitchFamily="18" charset="0"/>
              </a:rPr>
              <a:t>Batman </a:t>
            </a:r>
            <a:r>
              <a:rPr lang="en-US" sz="1600" dirty="0" smtClean="0">
                <a:latin typeface="Times New Roman" pitchFamily="18" charset="0"/>
                <a:ea typeface="Tahoma" pitchFamily="34" charset="0"/>
                <a:cs typeface="Times New Roman" pitchFamily="18" charset="0"/>
              </a:rPr>
              <a:t>and </a:t>
            </a:r>
            <a:r>
              <a:rPr lang="en-US" sz="1600" i="1" dirty="0" smtClean="0">
                <a:latin typeface="Times New Roman" pitchFamily="18" charset="0"/>
                <a:ea typeface="Tahoma" pitchFamily="34" charset="0"/>
                <a:cs typeface="Times New Roman" pitchFamily="18" charset="0"/>
              </a:rPr>
              <a:t>Lord of the Rings </a:t>
            </a:r>
            <a:r>
              <a:rPr lang="en-US" sz="1600" dirty="0" smtClean="0">
                <a:latin typeface="Times New Roman" pitchFamily="18" charset="0"/>
                <a:ea typeface="Tahoma" pitchFamily="34" charset="0"/>
                <a:cs typeface="Times New Roman" pitchFamily="18" charset="0"/>
              </a:rPr>
              <a:t>movies, and in cultures all over the world. </a:t>
            </a:r>
          </a:p>
          <a:p>
            <a:pPr indent="-182880" algn="just">
              <a:spcAft>
                <a:spcPts val="600"/>
              </a:spcAft>
            </a:pPr>
            <a:r>
              <a:rPr lang="en-US" sz="1600" dirty="0" smtClean="0">
                <a:latin typeface="Times New Roman" pitchFamily="18" charset="0"/>
                <a:ea typeface="Tahoma" pitchFamily="34" charset="0"/>
                <a:cs typeface="Times New Roman" pitchFamily="18" charset="0"/>
              </a:rPr>
              <a:t>For this assignment, we’re going to read the famous </a:t>
            </a:r>
            <a:r>
              <a:rPr lang="en-US" sz="1600" i="1" dirty="0" smtClean="0">
                <a:latin typeface="Times New Roman" pitchFamily="18" charset="0"/>
                <a:ea typeface="Tahoma" pitchFamily="34" charset="0"/>
                <a:cs typeface="Times New Roman" pitchFamily="18" charset="0"/>
              </a:rPr>
              <a:t>Epic of Gilgamesh, </a:t>
            </a:r>
            <a:r>
              <a:rPr lang="en-US" sz="1600" dirty="0" smtClean="0">
                <a:latin typeface="Times New Roman" pitchFamily="18" charset="0"/>
                <a:ea typeface="Tahoma" pitchFamily="34" charset="0"/>
                <a:cs typeface="Times New Roman" pitchFamily="18" charset="0"/>
              </a:rPr>
              <a:t>a fascinating hero story from ancient Sumer. Along the way, we’ll be learning a lot of very interesting things about Sumerian culture, history, and religion.</a:t>
            </a:r>
            <a:r>
              <a:rPr lang="en-US" sz="1600" dirty="0" smtClean="0">
                <a:solidFill>
                  <a:schemeClr val="bg1"/>
                </a:solidFill>
                <a:latin typeface="Times New Roman" pitchFamily="18" charset="0"/>
                <a:ea typeface="Tahoma" pitchFamily="34" charset="0"/>
                <a:cs typeface="Times New Roman" pitchFamily="18" charset="0"/>
              </a:rPr>
              <a:t>. </a:t>
            </a:r>
            <a:r>
              <a:rPr lang="en-US" sz="1600" dirty="0" smtClean="0">
                <a:solidFill>
                  <a:schemeClr val="bg1"/>
                </a:solidFill>
                <a:latin typeface="Times New Roman" pitchFamily="18" charset="0"/>
                <a:ea typeface="Tahoma" pitchFamily="34" charset="0"/>
                <a:cs typeface="Times New Roman" pitchFamily="18" charset="0"/>
              </a:rPr>
              <a:t> </a:t>
            </a:r>
          </a:p>
          <a:p>
            <a:pPr indent="-182880"/>
            <a:endParaRPr lang="en-US" sz="1600" dirty="0">
              <a:latin typeface="Times New Roman" pitchFamily="18" charset="0"/>
              <a:ea typeface="Tahoma" pitchFamily="34" charset="0"/>
              <a:cs typeface="Times New Roman" pitchFamily="18" charset="0"/>
            </a:endParaRPr>
          </a:p>
          <a:p>
            <a:pPr indent="-182880"/>
            <a:endParaRPr lang="en-US" sz="1600" dirty="0" smtClean="0">
              <a:latin typeface="Times New Roman" pitchFamily="18" charset="0"/>
              <a:ea typeface="Tahoma" pitchFamily="34" charset="0"/>
              <a:cs typeface="Times New Roman" pitchFamily="18" charset="0"/>
            </a:endParaRPr>
          </a:p>
          <a:p>
            <a:pPr indent="-182880"/>
            <a:endParaRPr lang="en-US" sz="1600" dirty="0" smtClean="0">
              <a:latin typeface="Times New Roman" pitchFamily="18" charset="0"/>
              <a:ea typeface="Tahoma" pitchFamily="34" charset="0"/>
              <a:cs typeface="Times New Roman" pitchFamily="18" charset="0"/>
            </a:endParaRPr>
          </a:p>
          <a:p>
            <a:pPr indent="-182880"/>
            <a:r>
              <a:rPr lang="en-US" sz="1400" dirty="0" smtClean="0">
                <a:latin typeface="Times New Roman" pitchFamily="18" charset="0"/>
                <a:ea typeface="Tahoma" pitchFamily="34" charset="0"/>
                <a:cs typeface="Times New Roman" pitchFamily="18" charset="0"/>
              </a:rPr>
              <a:t>“Gilgamesh the Lion-Tamer.” </a:t>
            </a:r>
            <a:r>
              <a:rPr lang="en-US" sz="1400" i="1" dirty="0" smtClean="0">
                <a:latin typeface="Times New Roman" pitchFamily="18" charset="0"/>
                <a:ea typeface="Tahoma" pitchFamily="34" charset="0"/>
                <a:cs typeface="Times New Roman" pitchFamily="18" charset="0"/>
              </a:rPr>
              <a:t>Photo credit: </a:t>
            </a:r>
            <a:r>
              <a:rPr lang="en-US" sz="1400" dirty="0" smtClean="0">
                <a:latin typeface="Times New Roman" pitchFamily="18" charset="0"/>
                <a:ea typeface="Tahoma" pitchFamily="34" charset="0"/>
                <a:cs typeface="Times New Roman" pitchFamily="18" charset="0"/>
              </a:rPr>
              <a:t>lordfalcon.org. </a:t>
            </a:r>
            <a:endParaRPr lang="en-US" sz="1400" dirty="0">
              <a:latin typeface="Times New Roman" pitchFamily="18" charset="0"/>
              <a:ea typeface="Tahoma"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a:t>
            </a:r>
            <a:endParaRPr lang="en-US"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For this assignment, you will read the </a:t>
            </a:r>
            <a:r>
              <a:rPr lang="en-US" sz="1600" i="1" dirty="0" smtClean="0">
                <a:latin typeface="Times New Roman" pitchFamily="18" charset="0"/>
                <a:cs typeface="Times New Roman" pitchFamily="18" charset="0"/>
              </a:rPr>
              <a:t>Epic of Gilgamesh </a:t>
            </a:r>
            <a:r>
              <a:rPr lang="en-US" sz="1600" dirty="0" smtClean="0">
                <a:latin typeface="Times New Roman" pitchFamily="18" charset="0"/>
                <a:cs typeface="Times New Roman" pitchFamily="18" charset="0"/>
              </a:rPr>
              <a:t>in its entirety. It is a short book and very engaging, so this shouldn’t take too much time! You will use this reading of the book in conjunction with other materials to produce a short paper. </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 doing this assignment, your goal is to analyze the hero myth: you will compare and contrast Gilgamesh with at least one popular film, and at least one hero story from another (non-Western) culture. You will use the internet to access a number of links containing stories from other non-Western cultures.</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Drawing on your reading of the </a:t>
            </a:r>
            <a:r>
              <a:rPr lang="en-US" sz="1600" i="1" dirty="0" smtClean="0">
                <a:latin typeface="Times New Roman" pitchFamily="18" charset="0"/>
                <a:cs typeface="Times New Roman" pitchFamily="18" charset="0"/>
              </a:rPr>
              <a:t>Epic of Gilgamesh, </a:t>
            </a:r>
            <a:r>
              <a:rPr lang="en-US" sz="1600" dirty="0" smtClean="0">
                <a:latin typeface="Times New Roman" pitchFamily="18" charset="0"/>
                <a:cs typeface="Times New Roman" pitchFamily="18" charset="0"/>
              </a:rPr>
              <a:t>at least one other hero story, and at least one popular film, you will produce a short 3-page (double-spaced) paper. The paper will contain three points of comparison or contrast between these three different hero stories.</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Be creative! The goal here is to have a lot of fun while learning.      </a:t>
            </a:r>
            <a:endParaRPr lang="en-US"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normAutofit/>
          </a:bodyPr>
          <a:lstStyle/>
          <a:p>
            <a:r>
              <a:rPr lang="en-US" sz="1600" b="1" dirty="0" smtClean="0">
                <a:latin typeface="Times New Roman" pitchFamily="18" charset="0"/>
                <a:cs typeface="Times New Roman" pitchFamily="18" charset="0"/>
              </a:rPr>
              <a:t>I. </a:t>
            </a:r>
            <a:r>
              <a:rPr lang="en-US" sz="1600" dirty="0" smtClean="0">
                <a:latin typeface="Times New Roman" pitchFamily="18" charset="0"/>
                <a:cs typeface="Times New Roman" pitchFamily="18" charset="0"/>
              </a:rPr>
              <a:t>First, we’re going to discuss what a hero </a:t>
            </a:r>
            <a:r>
              <a:rPr lang="en-US" sz="1600" i="1" dirty="0" smtClean="0">
                <a:latin typeface="Times New Roman" pitchFamily="18" charset="0"/>
                <a:cs typeface="Times New Roman" pitchFamily="18" charset="0"/>
              </a:rPr>
              <a:t>is. </a:t>
            </a:r>
            <a:r>
              <a:rPr lang="en-US" sz="1600" dirty="0" smtClean="0">
                <a:latin typeface="Times New Roman" pitchFamily="18" charset="0"/>
                <a:cs typeface="Times New Roman" pitchFamily="18" charset="0"/>
              </a:rPr>
              <a:t>What do you look for in a hero? What makes somebody heroic? Is it more about who they are, or what they do, or some mixture of both? </a:t>
            </a:r>
          </a:p>
          <a:p>
            <a:endParaRPr lang="en-US" sz="1600" dirty="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	A hero is: (strong/brave/daring/courageous/intrepid)</a:t>
            </a: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II. </a:t>
            </a:r>
            <a:r>
              <a:rPr lang="en-US" sz="1600" dirty="0" smtClean="0">
                <a:latin typeface="Times New Roman" pitchFamily="18" charset="0"/>
                <a:cs typeface="Times New Roman" pitchFamily="18" charset="0"/>
              </a:rPr>
              <a:t>Secondly, let’s talk about some of your favorite films, novels, and comic books. What are their heroes like? Hero myths are all around us: think of </a:t>
            </a:r>
            <a:r>
              <a:rPr lang="en-US" sz="1600" i="1" dirty="0" smtClean="0">
                <a:latin typeface="Times New Roman" pitchFamily="18" charset="0"/>
                <a:cs typeface="Times New Roman" pitchFamily="18" charset="0"/>
              </a:rPr>
              <a:t>Lord of the Rings, </a:t>
            </a:r>
            <a:r>
              <a:rPr lang="en-US" sz="1600" dirty="0" smtClean="0">
                <a:latin typeface="Times New Roman" pitchFamily="18" charset="0"/>
                <a:cs typeface="Times New Roman" pitchFamily="18" charset="0"/>
              </a:rPr>
              <a:t>the three </a:t>
            </a:r>
            <a:r>
              <a:rPr lang="en-US" sz="1600" i="1" dirty="0" smtClean="0">
                <a:latin typeface="Times New Roman" pitchFamily="18" charset="0"/>
                <a:cs typeface="Times New Roman" pitchFamily="18" charset="0"/>
              </a:rPr>
              <a:t>Batman </a:t>
            </a:r>
            <a:r>
              <a:rPr lang="en-US" sz="1600" dirty="0" smtClean="0">
                <a:latin typeface="Times New Roman" pitchFamily="18" charset="0"/>
                <a:cs typeface="Times New Roman" pitchFamily="18" charset="0"/>
              </a:rPr>
              <a:t>films, and </a:t>
            </a:r>
            <a:r>
              <a:rPr lang="en-US" sz="1600" i="1" dirty="0" smtClean="0">
                <a:latin typeface="Times New Roman" pitchFamily="18" charset="0"/>
                <a:cs typeface="Times New Roman" pitchFamily="18" charset="0"/>
              </a:rPr>
              <a:t>The Hunger Games.</a:t>
            </a:r>
          </a:p>
          <a:p>
            <a:endParaRPr lang="en-US" sz="1600" i="1"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What is your favorite hero story, and why? </a:t>
            </a:r>
          </a:p>
          <a:p>
            <a:endParaRPr lang="en-US" sz="1600" i="1"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III.</a:t>
            </a:r>
            <a:r>
              <a:rPr lang="en-US" sz="1600" dirty="0" smtClean="0">
                <a:latin typeface="Times New Roman" pitchFamily="18" charset="0"/>
                <a:cs typeface="Times New Roman" pitchFamily="18" charset="0"/>
              </a:rPr>
              <a:t> Now we’re ready to get into Gilgamesh and ancient Sumer. First, we’ll locate ancient Sumer on the map. Then, we’ll look at Sumerian culture, and finally you’ll read the book itself. </a:t>
            </a:r>
          </a:p>
          <a:p>
            <a:pPr>
              <a:buNone/>
            </a:pPr>
            <a:endParaRPr lang="en-US" sz="1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Sumer: Geography</a:t>
            </a:r>
            <a:endParaRPr lang="en-US" dirty="0"/>
          </a:p>
        </p:txBody>
      </p:sp>
      <p:pic>
        <p:nvPicPr>
          <p:cNvPr id="4" name="Content Placeholder 3" descr="Sumer-map.jpg"/>
          <p:cNvPicPr>
            <a:picLocks noGrp="1" noChangeAspect="1"/>
          </p:cNvPicPr>
          <p:nvPr>
            <p:ph idx="1"/>
          </p:nvPr>
        </p:nvPicPr>
        <p:blipFill>
          <a:blip r:embed="rId3" cstate="print"/>
          <a:stretch>
            <a:fillRect/>
          </a:stretch>
        </p:blipFill>
        <p:spPr>
          <a:xfrm>
            <a:off x="5257800" y="1600200"/>
            <a:ext cx="2857500" cy="2590800"/>
          </a:xfrm>
        </p:spPr>
      </p:pic>
      <p:sp>
        <p:nvSpPr>
          <p:cNvPr id="5" name="TextBox 4"/>
          <p:cNvSpPr txBox="1"/>
          <p:nvPr/>
        </p:nvSpPr>
        <p:spPr>
          <a:xfrm>
            <a:off x="457200" y="1676400"/>
            <a:ext cx="4648200" cy="3785652"/>
          </a:xfrm>
          <a:prstGeom prst="rect">
            <a:avLst/>
          </a:prstGeom>
          <a:noFill/>
        </p:spPr>
        <p:txBody>
          <a:bodyPr wrap="square" rtlCol="0">
            <a:spAutoFit/>
          </a:bodyPr>
          <a:lstStyle/>
          <a:p>
            <a:r>
              <a:rPr lang="en-US" sz="1600" b="1" dirty="0" smtClean="0">
                <a:latin typeface="Times New Roman" pitchFamily="18" charset="0"/>
                <a:cs typeface="Times New Roman" pitchFamily="18" charset="0"/>
              </a:rPr>
              <a:t>Objective: </a:t>
            </a:r>
            <a:r>
              <a:rPr lang="en-US" sz="1600" dirty="0" smtClean="0">
                <a:latin typeface="Times New Roman" pitchFamily="18" charset="0"/>
                <a:cs typeface="Times New Roman" pitchFamily="18" charset="0"/>
              </a:rPr>
              <a:t>Students will learn about the geography, culture, and history of Sumer. </a:t>
            </a:r>
            <a:endParaRPr lang="en-US" sz="1600" b="1"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Here is a map of ancient Sumer, with surrounding lands. Where are these lands today? (</a:t>
            </a:r>
            <a:r>
              <a:rPr lang="en-US" sz="1600" i="1" dirty="0" smtClean="0">
                <a:latin typeface="Times New Roman" pitchFamily="18" charset="0"/>
                <a:cs typeface="Times New Roman" pitchFamily="18" charset="0"/>
              </a:rPr>
              <a:t>Sumer—Iraq and Kuwait; Akkad—Iraq; Elam—Iran</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Sumer is one of the world’s </a:t>
            </a:r>
            <a:r>
              <a:rPr lang="en-US" sz="1600" i="1" dirty="0" smtClean="0">
                <a:latin typeface="Times New Roman" pitchFamily="18" charset="0"/>
                <a:cs typeface="Times New Roman" pitchFamily="18" charset="0"/>
              </a:rPr>
              <a:t>cradles of civilization. </a:t>
            </a:r>
            <a:r>
              <a:rPr lang="en-US" sz="1600" dirty="0" smtClean="0">
                <a:latin typeface="Times New Roman" pitchFamily="18" charset="0"/>
                <a:cs typeface="Times New Roman" pitchFamily="18" charset="0"/>
              </a:rPr>
              <a:t>What that means is that Sumer produced a highly original civilization (Duiker &amp; </a:t>
            </a:r>
            <a:r>
              <a:rPr lang="en-US" sz="1600" dirty="0" err="1" smtClean="0">
                <a:latin typeface="Times New Roman" pitchFamily="18" charset="0"/>
                <a:cs typeface="Times New Roman" pitchFamily="18" charset="0"/>
              </a:rPr>
              <a:t>Spielvogel</a:t>
            </a:r>
            <a:r>
              <a:rPr lang="en-US" sz="1600" dirty="0" smtClean="0">
                <a:latin typeface="Times New Roman" pitchFamily="18" charset="0"/>
                <a:cs typeface="Times New Roman" pitchFamily="18" charset="0"/>
              </a:rPr>
              <a:t>, 2008, pp. 9-10). Who can name some other cradles of civilization? (</a:t>
            </a:r>
            <a:r>
              <a:rPr lang="en-US" sz="1600" i="1" dirty="0" smtClean="0">
                <a:latin typeface="Times New Roman" pitchFamily="18" charset="0"/>
                <a:cs typeface="Times New Roman" pitchFamily="18" charset="0"/>
              </a:rPr>
              <a:t>Egypt, Nile, Indus, Huang He [China], Oxus, Mesoamerica, the Andes</a:t>
            </a:r>
            <a:r>
              <a:rPr lang="en-US" sz="1600" dirty="0" smtClean="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6" name="TextBox 5"/>
          <p:cNvSpPr txBox="1"/>
          <p:nvPr/>
        </p:nvSpPr>
        <p:spPr>
          <a:xfrm>
            <a:off x="5257800" y="4267200"/>
            <a:ext cx="2438400" cy="523220"/>
          </a:xfrm>
          <a:prstGeom prst="rect">
            <a:avLst/>
          </a:prstGeom>
          <a:noFill/>
        </p:spPr>
        <p:txBody>
          <a:bodyPr wrap="square" rtlCol="0">
            <a:spAutoFit/>
          </a:bodyPr>
          <a:lstStyle/>
          <a:p>
            <a:r>
              <a:rPr lang="en-US" sz="1400" i="1" dirty="0" smtClean="0">
                <a:latin typeface="Times New Roman" pitchFamily="18" charset="0"/>
                <a:cs typeface="Times New Roman" pitchFamily="18" charset="0"/>
              </a:rPr>
              <a:t>Photo credit: Wikimedia Commons.</a:t>
            </a:r>
            <a:endParaRPr lang="en-US" sz="1400" i="1" dirty="0">
              <a:latin typeface="Times New Roman" pitchFamily="18" charset="0"/>
              <a:cs typeface="Times New Roman" pitchFamily="18" charset="0"/>
            </a:endParaRPr>
          </a:p>
        </p:txBody>
      </p:sp>
      <p:sp>
        <p:nvSpPr>
          <p:cNvPr id="7" name="TextBox 6"/>
          <p:cNvSpPr txBox="1"/>
          <p:nvPr/>
        </p:nvSpPr>
        <p:spPr>
          <a:xfrm>
            <a:off x="609600" y="5105400"/>
            <a:ext cx="7086600" cy="1077218"/>
          </a:xfrm>
          <a:prstGeom prst="rect">
            <a:avLst/>
          </a:prstGeom>
          <a:noFill/>
        </p:spPr>
        <p:txBody>
          <a:bodyPr wrap="square" rtlCol="0">
            <a:spAutoFit/>
          </a:bodyPr>
          <a:lstStyle/>
          <a:p>
            <a:r>
              <a:rPr lang="en-US" sz="1600" b="1" i="1" dirty="0" smtClean="0">
                <a:latin typeface="Times New Roman" pitchFamily="18" charset="0"/>
                <a:cs typeface="Times New Roman" pitchFamily="18" charset="0"/>
              </a:rPr>
              <a:t>Point to Ponder: </a:t>
            </a:r>
            <a:r>
              <a:rPr lang="en-US" sz="1600" dirty="0" smtClean="0">
                <a:latin typeface="Times New Roman" pitchFamily="18" charset="0"/>
                <a:cs typeface="Times New Roman" pitchFamily="18" charset="0"/>
              </a:rPr>
              <a:t>What is the significance of river valleys? Most ancient civilizations began on river valleys. Scholars think that ancient peoples settled there  for the fertile land and water. Over time, rising populations demanded intensive cultivation with irrigated fields, which led to complex civilizations (p. 10). </a:t>
            </a:r>
            <a:endParaRPr lang="en-US" sz="1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Sumer: Culture</a:t>
            </a:r>
            <a:endParaRPr lang="en-US"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The Sumerians had a system of city-states, each independent from the others: </a:t>
            </a:r>
            <a:r>
              <a:rPr lang="en-US" sz="1600" dirty="0" err="1" smtClean="0">
                <a:latin typeface="Times New Roman" pitchFamily="18" charset="0"/>
                <a:cs typeface="Times New Roman" pitchFamily="18" charset="0"/>
              </a:rPr>
              <a:t>Eridu</a:t>
            </a:r>
            <a:r>
              <a:rPr lang="en-US" sz="1600" dirty="0" smtClean="0">
                <a:latin typeface="Times New Roman" pitchFamily="18" charset="0"/>
                <a:cs typeface="Times New Roman" pitchFamily="18" charset="0"/>
              </a:rPr>
              <a:t>, Ur, </a:t>
            </a:r>
            <a:r>
              <a:rPr lang="en-US" sz="1600" dirty="0" err="1" smtClean="0">
                <a:latin typeface="Times New Roman" pitchFamily="18" charset="0"/>
                <a:cs typeface="Times New Roman" pitchFamily="18" charset="0"/>
              </a:rPr>
              <a:t>Uruk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Umma</a:t>
            </a:r>
            <a:r>
              <a:rPr lang="en-US" sz="1600" dirty="0" smtClean="0">
                <a:latin typeface="Times New Roman" pitchFamily="18" charset="0"/>
                <a:cs typeface="Times New Roman" pitchFamily="18" charset="0"/>
              </a:rPr>
              <a:t>, and Lagash (Duiker &amp; </a:t>
            </a:r>
            <a:r>
              <a:rPr lang="en-US" sz="1600" dirty="0" err="1" smtClean="0">
                <a:latin typeface="Times New Roman" pitchFamily="18" charset="0"/>
                <a:cs typeface="Times New Roman" pitchFamily="18" charset="0"/>
              </a:rPr>
              <a:t>Spielvogel</a:t>
            </a:r>
            <a:r>
              <a:rPr lang="en-US" sz="1600" dirty="0" smtClean="0">
                <a:latin typeface="Times New Roman" pitchFamily="18" charset="0"/>
                <a:cs typeface="Times New Roman" pitchFamily="18" charset="0"/>
              </a:rPr>
              <a:t>, 2008, p. 10). The city-states were constantly at war with each other, which required the people to raise large defensive walls to protect themselves (p. 10). </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Sumerian society was very stratified: city-states were ruled by kings, supported by nobles and bureaucrats (Duiker &amp; </a:t>
            </a:r>
            <a:r>
              <a:rPr lang="en-US" sz="1600" dirty="0" err="1" smtClean="0">
                <a:latin typeface="Times New Roman" pitchFamily="18" charset="0"/>
                <a:cs typeface="Times New Roman" pitchFamily="18" charset="0"/>
              </a:rPr>
              <a:t>Spielvogel</a:t>
            </a:r>
            <a:r>
              <a:rPr lang="en-US" sz="1600" dirty="0" smtClean="0">
                <a:latin typeface="Times New Roman" pitchFamily="18" charset="0"/>
                <a:cs typeface="Times New Roman" pitchFamily="18" charset="0"/>
              </a:rPr>
              <a:t>, 2008, p. 9). Sumerian kings were believed to rule by the mandate of the gods (p. 10). There was also an organized priesthood, devoted to the worship of the Sumerian pantheon of gods, the </a:t>
            </a:r>
            <a:r>
              <a:rPr lang="en-US" sz="1600" dirty="0" err="1" smtClean="0">
                <a:latin typeface="Times New Roman" pitchFamily="18" charset="0"/>
                <a:cs typeface="Times New Roman" pitchFamily="18" charset="0"/>
              </a:rPr>
              <a:t>Anunnaki</a:t>
            </a:r>
            <a:r>
              <a:rPr lang="en-US" sz="1600" dirty="0" smtClean="0">
                <a:latin typeface="Times New Roman" pitchFamily="18" charset="0"/>
                <a:cs typeface="Times New Roman" pitchFamily="18" charset="0"/>
              </a:rPr>
              <a:t> (p. 10). </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Below all of these elites were the dependent commoners, who worked for the elites; the free commoners, most of whom farmed, although some engaged in a trade, and the slaves (p. 11). An estimated 90% of the population engaged in agriculture (p. 11). </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How does this society compare to our own? Do we have elites? Priesthoods? About how many people in our society produce food?  </a:t>
            </a:r>
            <a:endParaRPr lang="en-US" sz="16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Epic</a:t>
            </a:r>
            <a:endParaRPr lang="en-US" dirty="0"/>
          </a:p>
        </p:txBody>
      </p:sp>
      <p:sp>
        <p:nvSpPr>
          <p:cNvPr id="3" name="Content Placeholder 2"/>
          <p:cNvSpPr>
            <a:spLocks noGrp="1"/>
          </p:cNvSpPr>
          <p:nvPr>
            <p:ph idx="1"/>
          </p:nvPr>
        </p:nvSpPr>
        <p:spPr/>
        <p:txBody>
          <a:bodyPr>
            <a:normAutofit/>
          </a:bodyPr>
          <a:lstStyle/>
          <a:p>
            <a:r>
              <a:rPr lang="en-US" sz="1600" b="1" dirty="0" smtClean="0">
                <a:latin typeface="Times New Roman" pitchFamily="18" charset="0"/>
                <a:cs typeface="Times New Roman" pitchFamily="18" charset="0"/>
              </a:rPr>
              <a:t>Objective: students will read the </a:t>
            </a:r>
            <a:r>
              <a:rPr lang="en-US" sz="1600" b="1" i="1" dirty="0" smtClean="0">
                <a:latin typeface="Times New Roman" pitchFamily="18" charset="0"/>
                <a:cs typeface="Times New Roman" pitchFamily="18" charset="0"/>
              </a:rPr>
              <a:t>Epic of Gilgamesh</a:t>
            </a:r>
            <a:r>
              <a:rPr lang="en-US" sz="1600" b="1" dirty="0" smtClean="0">
                <a:latin typeface="Times New Roman" pitchFamily="18" charset="0"/>
                <a:cs typeface="Times New Roman" pitchFamily="18" charset="0"/>
              </a:rPr>
              <a:t>.</a:t>
            </a:r>
          </a:p>
          <a:p>
            <a:endParaRPr lang="en-US" sz="1600" b="1"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First, here’s a study guide: </a:t>
            </a:r>
            <a:r>
              <a:rPr lang="en-US" sz="1600" dirty="0" smtClean="0">
                <a:hlinkClick r:id="rId3"/>
              </a:rPr>
              <a:t>http://fajardo-acosta.com/worldlit/gilgamesh/</a:t>
            </a:r>
            <a:endParaRPr lang="en-US" sz="1600" dirty="0" smtClean="0"/>
          </a:p>
          <a:p>
            <a:endParaRPr lang="en-US" sz="1600" dirty="0"/>
          </a:p>
          <a:p>
            <a:r>
              <a:rPr lang="en-US" sz="1600" dirty="0" smtClean="0">
                <a:latin typeface="Times New Roman" pitchFamily="18" charset="0"/>
                <a:cs typeface="Times New Roman" pitchFamily="18" charset="0"/>
              </a:rPr>
              <a:t>And here’s an essay to help you: </a:t>
            </a:r>
            <a:r>
              <a:rPr lang="en-US" sz="1600" dirty="0" smtClean="0">
                <a:hlinkClick r:id="rId4"/>
              </a:rPr>
              <a:t>http://eawc.evansville.edu/essays/brown.htm</a:t>
            </a: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As you read the </a:t>
            </a:r>
            <a:r>
              <a:rPr lang="en-US" sz="1600" i="1" dirty="0" smtClean="0">
                <a:latin typeface="Times New Roman" pitchFamily="18" charset="0"/>
                <a:cs typeface="Times New Roman" pitchFamily="18" charset="0"/>
              </a:rPr>
              <a:t>Epic of Gilgamesh, </a:t>
            </a:r>
            <a:r>
              <a:rPr lang="en-US" sz="1600" dirty="0" smtClean="0">
                <a:latin typeface="Times New Roman" pitchFamily="18" charset="0"/>
                <a:cs typeface="Times New Roman" pitchFamily="18" charset="0"/>
              </a:rPr>
              <a:t>think about some answers to these questions: </a:t>
            </a:r>
          </a:p>
          <a:p>
            <a:endParaRPr lang="en-US" sz="1600"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Is Gilgamesh a hero? Is anyone else in the story (</a:t>
            </a:r>
            <a:r>
              <a:rPr lang="en-US" sz="1600" dirty="0" err="1" smtClean="0">
                <a:latin typeface="Times New Roman" pitchFamily="18" charset="0"/>
                <a:cs typeface="Times New Roman" pitchFamily="18" charset="0"/>
              </a:rPr>
              <a:t>Enkidu</a:t>
            </a:r>
            <a:r>
              <a:rPr lang="en-US" sz="1600" dirty="0" smtClean="0">
                <a:latin typeface="Times New Roman" pitchFamily="18" charset="0"/>
                <a:cs typeface="Times New Roman" pitchFamily="18" charset="0"/>
              </a:rPr>
              <a:t>, for example) a hero? </a:t>
            </a:r>
          </a:p>
          <a:p>
            <a:r>
              <a:rPr lang="en-US" sz="1600" dirty="0" smtClean="0">
                <a:latin typeface="Times New Roman" pitchFamily="18" charset="0"/>
                <a:cs typeface="Times New Roman" pitchFamily="18" charset="0"/>
              </a:rPr>
              <a:t>Is there a villain? </a:t>
            </a:r>
          </a:p>
          <a:p>
            <a:r>
              <a:rPr lang="en-US" sz="1600" dirty="0" smtClean="0">
                <a:latin typeface="Times New Roman" pitchFamily="18" charset="0"/>
                <a:cs typeface="Times New Roman" pitchFamily="18" charset="0"/>
              </a:rPr>
              <a:t>What is Gilgamesh’s relationship with his people like? Do they consider him a good king, a bad king, or something else? </a:t>
            </a:r>
          </a:p>
          <a:p>
            <a:r>
              <a:rPr lang="en-US" sz="1600" dirty="0" smtClean="0">
                <a:latin typeface="Times New Roman" pitchFamily="18" charset="0"/>
                <a:cs typeface="Times New Roman" pitchFamily="18" charset="0"/>
              </a:rPr>
              <a:t>What about Gilgamesh’s relationships with the gods? Remember, the Sumerians were a </a:t>
            </a:r>
            <a:r>
              <a:rPr lang="en-US" sz="1600" i="1" dirty="0" smtClean="0">
                <a:latin typeface="Times New Roman" pitchFamily="18" charset="0"/>
                <a:cs typeface="Times New Roman" pitchFamily="18" charset="0"/>
              </a:rPr>
              <a:t>polytheistic </a:t>
            </a:r>
            <a:r>
              <a:rPr lang="en-US" sz="1600" dirty="0" smtClean="0">
                <a:latin typeface="Times New Roman" pitchFamily="18" charset="0"/>
                <a:cs typeface="Times New Roman" pitchFamily="18" charset="0"/>
              </a:rPr>
              <a:t>people, with many gods.</a:t>
            </a:r>
          </a:p>
          <a:p>
            <a:r>
              <a:rPr lang="en-US" sz="1600" dirty="0" smtClean="0">
                <a:latin typeface="Times New Roman" pitchFamily="18" charset="0"/>
                <a:cs typeface="Times New Roman" pitchFamily="18" charset="0"/>
              </a:rPr>
              <a:t>What is the significance of immortality in the story? </a:t>
            </a:r>
            <a:endParaRPr lang="en-US"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sz="1600" b="1" dirty="0" smtClean="0">
                <a:latin typeface="Times New Roman" pitchFamily="18" charset="0"/>
                <a:cs typeface="Times New Roman" pitchFamily="18" charset="0"/>
              </a:rPr>
              <a:t>Objective: Students will share ideas about </a:t>
            </a:r>
            <a:r>
              <a:rPr lang="en-US" sz="1600" b="1" i="1" dirty="0" smtClean="0">
                <a:latin typeface="Times New Roman" pitchFamily="18" charset="0"/>
                <a:cs typeface="Times New Roman" pitchFamily="18" charset="0"/>
              </a:rPr>
              <a:t>The Epic of Gilgamesh, </a:t>
            </a:r>
            <a:r>
              <a:rPr lang="en-US" sz="1600" b="1" dirty="0" smtClean="0">
                <a:latin typeface="Times New Roman" pitchFamily="18" charset="0"/>
                <a:cs typeface="Times New Roman" pitchFamily="18" charset="0"/>
              </a:rPr>
              <a:t>comparing and contrasting with modern hero stories.</a:t>
            </a:r>
          </a:p>
          <a:p>
            <a:endParaRPr lang="en-US" sz="1600" b="1"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First of all, let’s talk about this book. Was Gilgamesh a hero? Why or why not? </a:t>
            </a:r>
          </a:p>
          <a:p>
            <a:endParaRPr lang="en-US" sz="1600" b="1"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Gilgamesh is two-thirds divine and one-third mortal. Does this remind you of any other story you might have heard? (</a:t>
            </a:r>
            <a:r>
              <a:rPr lang="en-US" sz="1600" i="1" dirty="0" smtClean="0">
                <a:latin typeface="Times New Roman" pitchFamily="18" charset="0"/>
                <a:cs typeface="Times New Roman" pitchFamily="18" charset="0"/>
              </a:rPr>
              <a:t>In Christianity, Jesus is God incarnate; superheroes have ‘origin stories’ that explain how they acquired their powers and personas</a:t>
            </a:r>
            <a:r>
              <a:rPr lang="en-US" sz="1600" dirty="0" smtClean="0">
                <a:latin typeface="Times New Roman" pitchFamily="18" charset="0"/>
                <a:cs typeface="Times New Roman" pitchFamily="18" charset="0"/>
              </a:rPr>
              <a:t>). </a:t>
            </a:r>
          </a:p>
          <a:p>
            <a:endParaRPr lang="en-US" sz="1600" b="1"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What is Gilgamesh’s quest? Why does he embark on it, and what are some of the obstacles that he faces? (</a:t>
            </a:r>
            <a:r>
              <a:rPr lang="en-US" sz="1600" i="1" dirty="0" smtClean="0">
                <a:latin typeface="Times New Roman" pitchFamily="18" charset="0"/>
                <a:cs typeface="Times New Roman" pitchFamily="18" charset="0"/>
              </a:rPr>
              <a:t>Searches for the secret of immortality after </a:t>
            </a:r>
            <a:r>
              <a:rPr lang="en-US" sz="1600" i="1" dirty="0" err="1" smtClean="0">
                <a:latin typeface="Times New Roman" pitchFamily="18" charset="0"/>
                <a:cs typeface="Times New Roman" pitchFamily="18" charset="0"/>
              </a:rPr>
              <a:t>Enkidu’s</a:t>
            </a:r>
            <a:r>
              <a:rPr lang="en-US" sz="1600" i="1" dirty="0" smtClean="0">
                <a:latin typeface="Times New Roman" pitchFamily="18" charset="0"/>
                <a:cs typeface="Times New Roman" pitchFamily="18" charset="0"/>
              </a:rPr>
              <a:t> death; goes on a long journey, meets with many divinities, twice fails to obtain immortality</a:t>
            </a:r>
            <a:r>
              <a:rPr lang="en-US" sz="1600" dirty="0" smtClean="0">
                <a:latin typeface="Times New Roman" pitchFamily="18" charset="0"/>
                <a:cs typeface="Times New Roman" pitchFamily="18" charset="0"/>
              </a:rPr>
              <a:t>). </a:t>
            </a:r>
          </a:p>
          <a:p>
            <a:endParaRPr lang="en-US" sz="1600" i="1"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Break into small groups to discuss this further. </a:t>
            </a:r>
            <a:r>
              <a:rPr lang="en-US" sz="1600" i="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endParaRPr lang="en-US" sz="16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Myths</a:t>
            </a:r>
            <a:endParaRPr lang="en-US" dirty="0"/>
          </a:p>
        </p:txBody>
      </p:sp>
      <p:sp>
        <p:nvSpPr>
          <p:cNvPr id="3" name="Content Placeholder 2"/>
          <p:cNvSpPr>
            <a:spLocks noGrp="1"/>
          </p:cNvSpPr>
          <p:nvPr>
            <p:ph idx="1"/>
          </p:nvPr>
        </p:nvSpPr>
        <p:spPr/>
        <p:txBody>
          <a:bodyPr>
            <a:normAutofit/>
          </a:bodyPr>
          <a:lstStyle/>
          <a:p>
            <a:r>
              <a:rPr lang="en-US" sz="1600" b="1" dirty="0" smtClean="0">
                <a:latin typeface="Times New Roman" pitchFamily="18" charset="0"/>
                <a:cs typeface="Times New Roman" pitchFamily="18" charset="0"/>
              </a:rPr>
              <a:t>Objective: students will research the hero myths of other non-Western cultures.</a:t>
            </a:r>
          </a:p>
          <a:p>
            <a:endParaRPr lang="en-US" sz="1600" b="1" dirty="0">
              <a:latin typeface="Times New Roman" pitchFamily="18" charset="0"/>
              <a:cs typeface="Times New Roman" pitchFamily="18" charset="0"/>
            </a:endParaRPr>
          </a:p>
          <a:p>
            <a:r>
              <a:rPr lang="en-US" sz="1600" dirty="0" smtClean="0">
                <a:latin typeface="Times New Roman" pitchFamily="18" charset="0"/>
                <a:cs typeface="Times New Roman" pitchFamily="18" charset="0"/>
              </a:rPr>
              <a:t>Hero stories can be found all over the world. For this part of the assignment, read at least two stories from the links provided, and then choose one to compare and contrast with </a:t>
            </a:r>
            <a:r>
              <a:rPr lang="en-US" sz="1600" i="1" dirty="0" smtClean="0">
                <a:latin typeface="Times New Roman" pitchFamily="18" charset="0"/>
                <a:cs typeface="Times New Roman" pitchFamily="18" charset="0"/>
              </a:rPr>
              <a:t>The Epic of Gilgamesh </a:t>
            </a:r>
            <a:r>
              <a:rPr lang="en-US" sz="1600" dirty="0" smtClean="0">
                <a:latin typeface="Times New Roman" pitchFamily="18" charset="0"/>
                <a:cs typeface="Times New Roman" pitchFamily="18" charset="0"/>
              </a:rPr>
              <a:t>and modern films:</a:t>
            </a:r>
          </a:p>
          <a:p>
            <a:pPr>
              <a:buNone/>
            </a:pP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“The Hero Twins and the Swallower of Clouds” (Zuni)</a:t>
            </a:r>
          </a:p>
          <a:p>
            <a:pPr>
              <a:buNone/>
            </a:pPr>
            <a:r>
              <a:rPr lang="en-US" sz="1600" dirty="0" smtClean="0">
                <a:hlinkClick r:id="rId3"/>
              </a:rPr>
              <a:t>http://waterstories.tulikabooks.com/?page_id=11</a:t>
            </a:r>
            <a:endParaRPr lang="en-US" sz="1600" dirty="0" smtClean="0"/>
          </a:p>
          <a:p>
            <a:pPr>
              <a:buNone/>
            </a:pPr>
            <a:endParaRPr lang="en-US" sz="1600" dirty="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“The Ox-Eater” (Rwanda, p. 108): </a:t>
            </a:r>
          </a:p>
          <a:p>
            <a:pPr>
              <a:buNone/>
            </a:pPr>
            <a:r>
              <a:rPr lang="en-US" sz="1600" dirty="0" smtClean="0">
                <a:hlinkClick r:id="rId4"/>
              </a:rPr>
              <a:t>http://books.google.com/books?id=UH_lno1BYqsC&amp;printsec=frontcover&amp;dq=Bantu+mythology&amp;source=bl&amp;ots=JuH0bW9Ai6&amp;sig=fk2R-EInaO-x8a-eDbAA4MT7oN4&amp;hl=en&amp;sa=X&amp;ei=AxQWUI3vE8S8rQGuy4HoDQ&amp;ved=0CC8Q6AEwAA#v=onepage&amp;q=Bantu%20mythology&amp;f=false</a:t>
            </a:r>
            <a:endParaRPr lang="en-US" sz="1600" dirty="0" smtClean="0">
              <a:latin typeface="Times New Roman" pitchFamily="18" charset="0"/>
              <a:cs typeface="Times New Roman" pitchFamily="18" charset="0"/>
            </a:endParaRPr>
          </a:p>
          <a:p>
            <a:endParaRPr lang="en-US" sz="1600" b="1" dirty="0">
              <a:latin typeface="Times New Roman" pitchFamily="18" charset="0"/>
              <a:cs typeface="Times New Roman" pitchFamily="18" charset="0"/>
            </a:endParaRPr>
          </a:p>
          <a:p>
            <a:endParaRPr lang="en-US" sz="1600" b="1"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1526</Words>
  <Application>Microsoft Office PowerPoint</Application>
  <PresentationFormat>On-screen Show (4:3)</PresentationFormat>
  <Paragraphs>140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Gilgamesh and Other Heroes</vt:lpstr>
      <vt:lpstr>Introduction</vt:lpstr>
      <vt:lpstr>The Task</vt:lpstr>
      <vt:lpstr>The Process</vt:lpstr>
      <vt:lpstr>Sumer: Geography</vt:lpstr>
      <vt:lpstr>Sumer: Culture</vt:lpstr>
      <vt:lpstr>The Epic</vt:lpstr>
      <vt:lpstr>Discussion</vt:lpstr>
      <vt:lpstr>Other Myths</vt:lpstr>
      <vt:lpstr>Other Myths (Cont’d)</vt:lpstr>
      <vt:lpstr>Evaluation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2012-07-30T08:28:44Z</dcterms:created>
  <dcterms:modified xsi:type="dcterms:W3CDTF">2012-07-30T08:30:29Z</dcterms:modified>
</cp:coreProperties>
</file>