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Default Extension="wav" ContentType="audio/wav"/>
  <Override PartName="/ppt/notesSlides/notesSlide15.xml" ContentType="application/vnd.openxmlformats-officedocument.presentationml.notesSlide+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2"/>
  </p:notesMasterIdLst>
  <p:sldIdLst>
    <p:sldId id="256" r:id="rId2"/>
    <p:sldId id="286" r:id="rId3"/>
    <p:sldId id="266" r:id="rId4"/>
    <p:sldId id="267" r:id="rId5"/>
    <p:sldId id="257" r:id="rId6"/>
    <p:sldId id="258" r:id="rId7"/>
    <p:sldId id="259" r:id="rId8"/>
    <p:sldId id="260" r:id="rId9"/>
    <p:sldId id="261" r:id="rId10"/>
    <p:sldId id="262" r:id="rId11"/>
    <p:sldId id="263" r:id="rId12"/>
    <p:sldId id="264" r:id="rId13"/>
    <p:sldId id="265" r:id="rId14"/>
    <p:sldId id="268" r:id="rId15"/>
    <p:sldId id="280" r:id="rId16"/>
    <p:sldId id="278" r:id="rId17"/>
    <p:sldId id="279" r:id="rId18"/>
    <p:sldId id="270" r:id="rId19"/>
    <p:sldId id="271" r:id="rId20"/>
    <p:sldId id="277" r:id="rId21"/>
    <p:sldId id="275" r:id="rId22"/>
    <p:sldId id="282" r:id="rId23"/>
    <p:sldId id="281" r:id="rId24"/>
    <p:sldId id="283" r:id="rId25"/>
    <p:sldId id="284" r:id="rId26"/>
    <p:sldId id="287" r:id="rId27"/>
    <p:sldId id="285" r:id="rId28"/>
    <p:sldId id="290" r:id="rId29"/>
    <p:sldId id="289" r:id="rId30"/>
    <p:sldId id="291"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5" d="100"/>
          <a:sy n="45" d="100"/>
        </p:scale>
        <p:origin x="-1056" y="-2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4930D64-C86F-4CA8-96C4-F6B7513DB610}" type="datetimeFigureOut">
              <a:rPr lang="en-US" smtClean="0"/>
              <a:pPr/>
              <a:t>1/29/2012</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0A17FF4-CE8C-4451-8129-5805BF69714F}"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Iraqi</a:t>
            </a:r>
            <a:r>
              <a:rPr lang="en-US" baseline="0" dirty="0" smtClean="0"/>
              <a:t> women faced insurmountable challenges in the period before the invasion and even afterwards, but how it affected them and shaped their character and resolve cannot be understood without looking at their early beginning where the reformers played a crucial role.</a:t>
            </a:r>
            <a:endParaRPr lang="en-US" dirty="0"/>
          </a:p>
        </p:txBody>
      </p:sp>
      <p:sp>
        <p:nvSpPr>
          <p:cNvPr id="4" name="Slide Number Placeholder 3"/>
          <p:cNvSpPr>
            <a:spLocks noGrp="1"/>
          </p:cNvSpPr>
          <p:nvPr>
            <p:ph type="sldNum" sz="quarter" idx="10"/>
          </p:nvPr>
        </p:nvSpPr>
        <p:spPr/>
        <p:txBody>
          <a:bodyPr/>
          <a:lstStyle/>
          <a:p>
            <a:fld id="{F0A17FF4-CE8C-4451-8129-5805BF69714F}" type="slidenum">
              <a:rPr lang="en-US" smtClean="0"/>
              <a:pPr/>
              <a:t>2</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Saddam</a:t>
            </a:r>
            <a:r>
              <a:rPr lang="en-US" baseline="0" dirty="0" smtClean="0"/>
              <a:t> Hussein and his brutal dictatorship rule may have change Iraqi for ever, bur even he had to give respect of sorts to the “Mothers of Irag”, when the Iran-Iraq war began to take toll on his rule. </a:t>
            </a:r>
            <a:endParaRPr lang="en-US" dirty="0"/>
          </a:p>
        </p:txBody>
      </p:sp>
      <p:sp>
        <p:nvSpPr>
          <p:cNvPr id="4" name="Slide Number Placeholder 3"/>
          <p:cNvSpPr>
            <a:spLocks noGrp="1"/>
          </p:cNvSpPr>
          <p:nvPr>
            <p:ph type="sldNum" sz="quarter" idx="10"/>
          </p:nvPr>
        </p:nvSpPr>
        <p:spPr/>
        <p:txBody>
          <a:bodyPr/>
          <a:lstStyle/>
          <a:p>
            <a:fld id="{F0A17FF4-CE8C-4451-8129-5805BF69714F}" type="slidenum">
              <a:rPr lang="en-US" smtClean="0"/>
              <a:pPr/>
              <a:t>12</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Dr.</a:t>
            </a:r>
            <a:r>
              <a:rPr lang="en-US" baseline="0" dirty="0" smtClean="0"/>
              <a:t> Dulaymi in 1959 became the first Iraqi women in the history of the country to rise to the position of cabinet minister.</a:t>
            </a:r>
          </a:p>
          <a:p>
            <a:r>
              <a:rPr lang="en-US" baseline="0" dirty="0" smtClean="0"/>
              <a:t>The influence of Dr. Dulaymi in leading thousands of women in the fight for legal rights cannot be measured by any yardsticks in the European media but the achievements of the Revolutionary Movement should be quite informative.</a:t>
            </a:r>
            <a:endParaRPr lang="en-US" dirty="0"/>
          </a:p>
        </p:txBody>
      </p:sp>
      <p:sp>
        <p:nvSpPr>
          <p:cNvPr id="4" name="Slide Number Placeholder 3"/>
          <p:cNvSpPr>
            <a:spLocks noGrp="1"/>
          </p:cNvSpPr>
          <p:nvPr>
            <p:ph type="sldNum" sz="quarter" idx="10"/>
          </p:nvPr>
        </p:nvSpPr>
        <p:spPr/>
        <p:txBody>
          <a:bodyPr/>
          <a:lstStyle/>
          <a:p>
            <a:fld id="{F0A17FF4-CE8C-4451-8129-5805BF69714F}" type="slidenum">
              <a:rPr lang="en-US" smtClean="0"/>
              <a:pPr/>
              <a:t>13</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Women</a:t>
            </a:r>
            <a:r>
              <a:rPr lang="en-US" baseline="0" dirty="0" smtClean="0"/>
              <a:t> were speaking out in areas like polygamy, inheritance rights and bride prices, to show that they were far from passive, veiled, victims and impersonal.</a:t>
            </a:r>
            <a:endParaRPr lang="en-US" dirty="0"/>
          </a:p>
        </p:txBody>
      </p:sp>
      <p:sp>
        <p:nvSpPr>
          <p:cNvPr id="4" name="Slide Number Placeholder 3"/>
          <p:cNvSpPr>
            <a:spLocks noGrp="1"/>
          </p:cNvSpPr>
          <p:nvPr>
            <p:ph type="sldNum" sz="quarter" idx="10"/>
          </p:nvPr>
        </p:nvSpPr>
        <p:spPr/>
        <p:txBody>
          <a:bodyPr/>
          <a:lstStyle/>
          <a:p>
            <a:fld id="{F0A17FF4-CE8C-4451-8129-5805BF69714F}" type="slidenum">
              <a:rPr lang="en-US" smtClean="0"/>
              <a:pPr/>
              <a:t>14</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Educating</a:t>
            </a:r>
            <a:r>
              <a:rPr lang="en-US" baseline="0" dirty="0" smtClean="0"/>
              <a:t> the Iraqi women was a major strategy of all the women movements in the country in the post invasion period, and their work was internationally recognized.</a:t>
            </a:r>
            <a:endParaRPr lang="en-US" dirty="0"/>
          </a:p>
        </p:txBody>
      </p:sp>
      <p:sp>
        <p:nvSpPr>
          <p:cNvPr id="4" name="Slide Number Placeholder 3"/>
          <p:cNvSpPr>
            <a:spLocks noGrp="1"/>
          </p:cNvSpPr>
          <p:nvPr>
            <p:ph type="sldNum" sz="quarter" idx="10"/>
          </p:nvPr>
        </p:nvSpPr>
        <p:spPr/>
        <p:txBody>
          <a:bodyPr/>
          <a:lstStyle/>
          <a:p>
            <a:fld id="{F0A17FF4-CE8C-4451-8129-5805BF69714F}" type="slidenum">
              <a:rPr lang="en-US" smtClean="0"/>
              <a:pPr/>
              <a:t>15</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Saddam Hussein may have intensified</a:t>
            </a:r>
            <a:r>
              <a:rPr lang="en-US" baseline="0" dirty="0" smtClean="0"/>
              <a:t> his repressive acts, but it could be argued successfully that it was as a result of the resolve and success of the Iraqi women who even work underground to avoid detection to overcome their social, economic, political and other challenges.</a:t>
            </a:r>
            <a:endParaRPr lang="en-US" dirty="0"/>
          </a:p>
        </p:txBody>
      </p:sp>
      <p:sp>
        <p:nvSpPr>
          <p:cNvPr id="4" name="Slide Number Placeholder 3"/>
          <p:cNvSpPr>
            <a:spLocks noGrp="1"/>
          </p:cNvSpPr>
          <p:nvPr>
            <p:ph type="sldNum" sz="quarter" idx="10"/>
          </p:nvPr>
        </p:nvSpPr>
        <p:spPr/>
        <p:txBody>
          <a:bodyPr/>
          <a:lstStyle/>
          <a:p>
            <a:fld id="{F0A17FF4-CE8C-4451-8129-5805BF69714F}" type="slidenum">
              <a:rPr lang="en-US" smtClean="0"/>
              <a:pPr/>
              <a:t>16</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They were battles these</a:t>
            </a:r>
            <a:r>
              <a:rPr lang="en-US" baseline="0" dirty="0" smtClean="0"/>
              <a:t> women did not win , but their fighting even from distant land continues.</a:t>
            </a:r>
            <a:endParaRPr lang="en-US" dirty="0"/>
          </a:p>
        </p:txBody>
      </p:sp>
      <p:sp>
        <p:nvSpPr>
          <p:cNvPr id="4" name="Slide Number Placeholder 3"/>
          <p:cNvSpPr>
            <a:spLocks noGrp="1"/>
          </p:cNvSpPr>
          <p:nvPr>
            <p:ph type="sldNum" sz="quarter" idx="10"/>
          </p:nvPr>
        </p:nvSpPr>
        <p:spPr/>
        <p:txBody>
          <a:bodyPr/>
          <a:lstStyle/>
          <a:p>
            <a:fld id="{F0A17FF4-CE8C-4451-8129-5805BF69714F}" type="slidenum">
              <a:rPr lang="en-US" smtClean="0"/>
              <a:pPr/>
              <a:t>17</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economic boom due to the Arab oil crises had mixed benefits for the Iraqi women,</a:t>
            </a:r>
            <a:r>
              <a:rPr lang="en-US" baseline="0" dirty="0" smtClean="0"/>
              <a:t> but they made good use of the positives to advance State Feminism.</a:t>
            </a:r>
            <a:endParaRPr lang="en-US" dirty="0"/>
          </a:p>
        </p:txBody>
      </p:sp>
      <p:sp>
        <p:nvSpPr>
          <p:cNvPr id="4" name="Slide Number Placeholder 3"/>
          <p:cNvSpPr>
            <a:spLocks noGrp="1"/>
          </p:cNvSpPr>
          <p:nvPr>
            <p:ph type="sldNum" sz="quarter" idx="10"/>
          </p:nvPr>
        </p:nvSpPr>
        <p:spPr/>
        <p:txBody>
          <a:bodyPr/>
          <a:lstStyle/>
          <a:p>
            <a:fld id="{F0A17FF4-CE8C-4451-8129-5805BF69714F}" type="slidenum">
              <a:rPr lang="en-US" smtClean="0"/>
              <a:pPr/>
              <a:t>18</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Baath Party also made good use of the financial prosperity, especially</a:t>
            </a:r>
            <a:r>
              <a:rPr lang="en-US" baseline="0" dirty="0" smtClean="0"/>
              <a:t> towards their indoctrination strategy.</a:t>
            </a:r>
            <a:endParaRPr lang="en-US" dirty="0"/>
          </a:p>
        </p:txBody>
      </p:sp>
      <p:sp>
        <p:nvSpPr>
          <p:cNvPr id="4" name="Slide Number Placeholder 3"/>
          <p:cNvSpPr>
            <a:spLocks noGrp="1"/>
          </p:cNvSpPr>
          <p:nvPr>
            <p:ph type="sldNum" sz="quarter" idx="10"/>
          </p:nvPr>
        </p:nvSpPr>
        <p:spPr/>
        <p:txBody>
          <a:bodyPr/>
          <a:lstStyle/>
          <a:p>
            <a:fld id="{F0A17FF4-CE8C-4451-8129-5805BF69714F}" type="slidenum">
              <a:rPr lang="en-US" smtClean="0"/>
              <a:pPr/>
              <a:t>19</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Iraqi women becoming bread</a:t>
            </a:r>
            <a:r>
              <a:rPr lang="en-US" baseline="0" dirty="0" smtClean="0"/>
              <a:t> winners in a war torn country, must be regarded highly, but sadly the war played a part. However Saddam Hussein was not going to allow the trend to continue for long. </a:t>
            </a:r>
            <a:endParaRPr lang="en-US" dirty="0"/>
          </a:p>
        </p:txBody>
      </p:sp>
      <p:sp>
        <p:nvSpPr>
          <p:cNvPr id="4" name="Slide Number Placeholder 3"/>
          <p:cNvSpPr>
            <a:spLocks noGrp="1"/>
          </p:cNvSpPr>
          <p:nvPr>
            <p:ph type="sldNum" sz="quarter" idx="10"/>
          </p:nvPr>
        </p:nvSpPr>
        <p:spPr/>
        <p:txBody>
          <a:bodyPr/>
          <a:lstStyle/>
          <a:p>
            <a:fld id="{F0A17FF4-CE8C-4451-8129-5805BF69714F}" type="slidenum">
              <a:rPr lang="en-US" smtClean="0"/>
              <a:pPr/>
              <a:t>20</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Shiite and Kurds women in</a:t>
            </a:r>
            <a:r>
              <a:rPr lang="en-US" baseline="0" dirty="0" smtClean="0"/>
              <a:t> a nation trying to rebuild its military, will be a source of threat and Saddam Hussein had a plan the Sunni sect maintain numerical, social, political and economic superiority.</a:t>
            </a:r>
            <a:endParaRPr lang="en-US" dirty="0"/>
          </a:p>
        </p:txBody>
      </p:sp>
      <p:sp>
        <p:nvSpPr>
          <p:cNvPr id="4" name="Slide Number Placeholder 3"/>
          <p:cNvSpPr>
            <a:spLocks noGrp="1"/>
          </p:cNvSpPr>
          <p:nvPr>
            <p:ph type="sldNum" sz="quarter" idx="10"/>
          </p:nvPr>
        </p:nvSpPr>
        <p:spPr/>
        <p:txBody>
          <a:bodyPr/>
          <a:lstStyle/>
          <a:p>
            <a:fld id="{F0A17FF4-CE8C-4451-8129-5805BF69714F}" type="slidenum">
              <a:rPr lang="en-US" smtClean="0"/>
              <a:pPr/>
              <a:t>21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Iraqi</a:t>
            </a:r>
            <a:r>
              <a:rPr lang="en-US" baseline="0" dirty="0" smtClean="0"/>
              <a:t> women or Muslim women in particular cannot be understood without any degree of accuracy and objectivity in the Canadian or any other society base on external observations as done in this article.</a:t>
            </a:r>
            <a:endParaRPr lang="en-US" dirty="0"/>
          </a:p>
        </p:txBody>
      </p:sp>
      <p:sp>
        <p:nvSpPr>
          <p:cNvPr id="4" name="Slide Number Placeholder 3"/>
          <p:cNvSpPr>
            <a:spLocks noGrp="1"/>
          </p:cNvSpPr>
          <p:nvPr>
            <p:ph type="sldNum" sz="quarter" idx="10"/>
          </p:nvPr>
        </p:nvSpPr>
        <p:spPr/>
        <p:txBody>
          <a:bodyPr/>
          <a:lstStyle/>
          <a:p>
            <a:fld id="{F0A17FF4-CE8C-4451-8129-5805BF69714F}" type="slidenum">
              <a:rPr lang="en-US" smtClean="0"/>
              <a:pPr/>
              <a:t>3</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world became</a:t>
            </a:r>
            <a:r>
              <a:rPr lang="en-US" baseline="0" dirty="0" smtClean="0"/>
              <a:t> passive, veiled and impersonal , as Saddam Hussein seek to exercise ethnic cleansing on the Kurdish population, by using several strategies.</a:t>
            </a:r>
            <a:endParaRPr lang="en-US" dirty="0"/>
          </a:p>
        </p:txBody>
      </p:sp>
      <p:sp>
        <p:nvSpPr>
          <p:cNvPr id="4" name="Slide Number Placeholder 3"/>
          <p:cNvSpPr>
            <a:spLocks noGrp="1"/>
          </p:cNvSpPr>
          <p:nvPr>
            <p:ph type="sldNum" sz="quarter" idx="10"/>
          </p:nvPr>
        </p:nvSpPr>
        <p:spPr/>
        <p:txBody>
          <a:bodyPr/>
          <a:lstStyle/>
          <a:p>
            <a:fld id="{F0A17FF4-CE8C-4451-8129-5805BF69714F}" type="slidenum">
              <a:rPr lang="en-US" smtClean="0"/>
              <a:pPr/>
              <a:t>22</a:t>
            </a:fld>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However</a:t>
            </a:r>
            <a:r>
              <a:rPr lang="en-US" baseline="0" dirty="0" smtClean="0"/>
              <a:t> the Kurdish women were far from passive and impersonal in their responses.</a:t>
            </a:r>
            <a:endParaRPr lang="en-US" dirty="0"/>
          </a:p>
        </p:txBody>
      </p:sp>
      <p:sp>
        <p:nvSpPr>
          <p:cNvPr id="4" name="Slide Number Placeholder 3"/>
          <p:cNvSpPr>
            <a:spLocks noGrp="1"/>
          </p:cNvSpPr>
          <p:nvPr>
            <p:ph type="sldNum" sz="quarter" idx="10"/>
          </p:nvPr>
        </p:nvSpPr>
        <p:spPr/>
        <p:txBody>
          <a:bodyPr/>
          <a:lstStyle/>
          <a:p>
            <a:fld id="{F0A17FF4-CE8C-4451-8129-5805BF69714F}" type="slidenum">
              <a:rPr lang="en-US" smtClean="0"/>
              <a:pPr/>
              <a:t>23</a:t>
            </a:fld>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Benefits</a:t>
            </a:r>
            <a:r>
              <a:rPr lang="en-US" baseline="0" dirty="0" smtClean="0"/>
              <a:t> from the UN and  FAO  significantly helped the cause of the Kurds, and Mojab (2003) compelling evidence of the true character of at least one section of the Muslim women was magnified for the world to se.</a:t>
            </a:r>
            <a:endParaRPr lang="en-US" dirty="0"/>
          </a:p>
        </p:txBody>
      </p:sp>
      <p:sp>
        <p:nvSpPr>
          <p:cNvPr id="4" name="Slide Number Placeholder 3"/>
          <p:cNvSpPr>
            <a:spLocks noGrp="1"/>
          </p:cNvSpPr>
          <p:nvPr>
            <p:ph type="sldNum" sz="quarter" idx="10"/>
          </p:nvPr>
        </p:nvSpPr>
        <p:spPr/>
        <p:txBody>
          <a:bodyPr/>
          <a:lstStyle/>
          <a:p>
            <a:fld id="{F0A17FF4-CE8C-4451-8129-5805BF69714F}" type="slidenum">
              <a:rPr lang="en-US" smtClean="0"/>
              <a:pPr/>
              <a:t>24</a:t>
            </a:fld>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0A17FF4-CE8C-4451-8129-5805BF69714F}" type="slidenum">
              <a:rPr lang="en-US" smtClean="0"/>
              <a:pPr/>
              <a:t>27</a:t>
            </a:fld>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0A17FF4-CE8C-4451-8129-5805BF69714F}" type="slidenum">
              <a:rPr lang="en-US" smtClean="0"/>
              <a:pPr/>
              <a:t>30</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It may surprise many, but  early reformation</a:t>
            </a:r>
            <a:r>
              <a:rPr lang="en-US" baseline="0" dirty="0" smtClean="0"/>
              <a:t> work  for Iraqi women began with men  who were poets , one of which was Quasim Amin.</a:t>
            </a:r>
            <a:endParaRPr lang="en-US" dirty="0"/>
          </a:p>
        </p:txBody>
      </p:sp>
      <p:sp>
        <p:nvSpPr>
          <p:cNvPr id="4" name="Slide Number Placeholder 3"/>
          <p:cNvSpPr>
            <a:spLocks noGrp="1"/>
          </p:cNvSpPr>
          <p:nvPr>
            <p:ph type="sldNum" sz="quarter" idx="10"/>
          </p:nvPr>
        </p:nvSpPr>
        <p:spPr/>
        <p:txBody>
          <a:bodyPr/>
          <a:lstStyle/>
          <a:p>
            <a:fld id="{F0A17FF4-CE8C-4451-8129-5805BF69714F}" type="slidenum">
              <a:rPr lang="en-US" smtClean="0"/>
              <a:pPr/>
              <a:t>5</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Quasim</a:t>
            </a:r>
            <a:r>
              <a:rPr lang="en-US" baseline="0" dirty="0" smtClean="0"/>
              <a:t> work along with other Egyptian poets like Ma’ru al Rusafi and Jamil Sidqi al-Zahawi paved the way for the development of the Women's Awakening Club	</a:t>
            </a:r>
            <a:endParaRPr lang="en-US" dirty="0"/>
          </a:p>
        </p:txBody>
      </p:sp>
      <p:sp>
        <p:nvSpPr>
          <p:cNvPr id="4" name="Slide Number Placeholder 3"/>
          <p:cNvSpPr>
            <a:spLocks noGrp="1"/>
          </p:cNvSpPr>
          <p:nvPr>
            <p:ph type="sldNum" sz="quarter" idx="10"/>
          </p:nvPr>
        </p:nvSpPr>
        <p:spPr/>
        <p:txBody>
          <a:bodyPr/>
          <a:lstStyle/>
          <a:p>
            <a:fld id="{F0A17FF4-CE8C-4451-8129-5805BF69714F}" type="slidenum">
              <a:rPr lang="en-US" smtClean="0"/>
              <a:pPr/>
              <a:t>6</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Women’s</a:t>
            </a:r>
            <a:r>
              <a:rPr lang="en-US" baseline="0" dirty="0" smtClean="0"/>
              <a:t> Club by its activities were certainly far from being passive, victims or impersonal as portrayed in the Canadian, US and other medias. </a:t>
            </a:r>
          </a:p>
          <a:p>
            <a:r>
              <a:rPr lang="en-US" baseline="0" dirty="0" smtClean="0"/>
              <a:t>It can be seen that the interest of the female population was fought on several fronts including health, social and political. </a:t>
            </a:r>
            <a:endParaRPr lang="en-US" dirty="0"/>
          </a:p>
        </p:txBody>
      </p:sp>
      <p:sp>
        <p:nvSpPr>
          <p:cNvPr id="4" name="Slide Number Placeholder 3"/>
          <p:cNvSpPr>
            <a:spLocks noGrp="1"/>
          </p:cNvSpPr>
          <p:nvPr>
            <p:ph type="sldNum" sz="quarter" idx="10"/>
          </p:nvPr>
        </p:nvSpPr>
        <p:spPr/>
        <p:txBody>
          <a:bodyPr/>
          <a:lstStyle/>
          <a:p>
            <a:fld id="{F0A17FF4-CE8C-4451-8129-5805BF69714F}" type="slidenum">
              <a:rPr lang="en-US" smtClean="0"/>
              <a:pPr/>
              <a:t>7</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challenges faced</a:t>
            </a:r>
            <a:r>
              <a:rPr lang="en-US" baseline="0" dirty="0" smtClean="0"/>
              <a:t> by the Iraqi women seems insurmountable when one look at them. However what many do not know was that there were many Iraqi women in the early years that were lawyers, and they establish the legal and other platforms for overcoming these challenges.</a:t>
            </a:r>
            <a:endParaRPr lang="en-US" dirty="0"/>
          </a:p>
        </p:txBody>
      </p:sp>
      <p:sp>
        <p:nvSpPr>
          <p:cNvPr id="4" name="Slide Number Placeholder 3"/>
          <p:cNvSpPr>
            <a:spLocks noGrp="1"/>
          </p:cNvSpPr>
          <p:nvPr>
            <p:ph type="sldNum" sz="quarter" idx="10"/>
          </p:nvPr>
        </p:nvSpPr>
        <p:spPr/>
        <p:txBody>
          <a:bodyPr/>
          <a:lstStyle/>
          <a:p>
            <a:fld id="{F0A17FF4-CE8C-4451-8129-5805BF69714F}" type="slidenum">
              <a:rPr lang="en-US" smtClean="0"/>
              <a:pPr/>
              <a:t>8</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development of the Iraqi Women’s Union came</a:t>
            </a:r>
            <a:r>
              <a:rPr lang="en-US" baseline="0" dirty="0" smtClean="0"/>
              <a:t> as a result of the early work of the Women’s Awakening Club and showed by the issues faced and strategies utilized , that these women by the nature of their culture were far form passive, victims, veiled and impassionate. The members of the Iraqi Women’s Union even became innovative by networking with other groups to access support and other resources.</a:t>
            </a:r>
            <a:endParaRPr lang="en-US" dirty="0"/>
          </a:p>
        </p:txBody>
      </p:sp>
      <p:sp>
        <p:nvSpPr>
          <p:cNvPr id="4" name="Slide Number Placeholder 3"/>
          <p:cNvSpPr>
            <a:spLocks noGrp="1"/>
          </p:cNvSpPr>
          <p:nvPr>
            <p:ph type="sldNum" sz="quarter" idx="10"/>
          </p:nvPr>
        </p:nvSpPr>
        <p:spPr/>
        <p:txBody>
          <a:bodyPr/>
          <a:lstStyle/>
          <a:p>
            <a:fld id="{F0A17FF4-CE8C-4451-8129-5805BF69714F}" type="slidenum">
              <a:rPr lang="en-US" smtClean="0"/>
              <a:pPr/>
              <a:t>9</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nature of</a:t>
            </a:r>
            <a:r>
              <a:rPr lang="en-US" baseline="0" dirty="0" smtClean="0"/>
              <a:t> the repression by the Baath Party clearly showed that they consider the women as a source of threat to their authority, in that a divisiveness  was a major strategy that was used to ensure conquest.</a:t>
            </a:r>
            <a:endParaRPr lang="en-US" dirty="0"/>
          </a:p>
        </p:txBody>
      </p:sp>
      <p:sp>
        <p:nvSpPr>
          <p:cNvPr id="4" name="Slide Number Placeholder 3"/>
          <p:cNvSpPr>
            <a:spLocks noGrp="1"/>
          </p:cNvSpPr>
          <p:nvPr>
            <p:ph type="sldNum" sz="quarter" idx="10"/>
          </p:nvPr>
        </p:nvSpPr>
        <p:spPr/>
        <p:txBody>
          <a:bodyPr/>
          <a:lstStyle/>
          <a:p>
            <a:fld id="{F0A17FF4-CE8C-4451-8129-5805BF69714F}" type="slidenum">
              <a:rPr lang="en-US" smtClean="0"/>
              <a:pPr/>
              <a:t>10</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Secularism</a:t>
            </a:r>
            <a:r>
              <a:rPr lang="en-US" baseline="0" dirty="0" smtClean="0"/>
              <a:t> according to Cline (2012)  is any philosophy which forms ethics without religious dogma and which promotes the development of human art and science. </a:t>
            </a:r>
          </a:p>
          <a:p>
            <a:endParaRPr lang="en-US" baseline="0" dirty="0" smtClean="0"/>
          </a:p>
          <a:p>
            <a:r>
              <a:rPr lang="en-US" baseline="0" dirty="0" smtClean="0"/>
              <a:t>The Iraqi women through their Women's’ Union had to go under ground in the face of excessive police brutality and repressions but still experience significant growth and developments in their movements </a:t>
            </a:r>
            <a:endParaRPr lang="en-US" dirty="0"/>
          </a:p>
        </p:txBody>
      </p:sp>
      <p:sp>
        <p:nvSpPr>
          <p:cNvPr id="4" name="Slide Number Placeholder 3"/>
          <p:cNvSpPr>
            <a:spLocks noGrp="1"/>
          </p:cNvSpPr>
          <p:nvPr>
            <p:ph type="sldNum" sz="quarter" idx="10"/>
          </p:nvPr>
        </p:nvSpPr>
        <p:spPr/>
        <p:txBody>
          <a:bodyPr/>
          <a:lstStyle/>
          <a:p>
            <a:fld id="{F0A17FF4-CE8C-4451-8129-5805BF69714F}" type="slidenum">
              <a:rPr lang="en-US" smtClean="0"/>
              <a:pPr/>
              <a:t>11</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E0C5C008-6BFA-4146-A5FB-7199765480D6}" type="datetime1">
              <a:rPr lang="en-US" smtClean="0"/>
              <a:pPr/>
              <a:t>1/29/2012</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29" name="Slide Number Placeholder 28"/>
          <p:cNvSpPr>
            <a:spLocks noGrp="1"/>
          </p:cNvSpPr>
          <p:nvPr>
            <p:ph type="sldNum" sz="quarter" idx="12"/>
          </p:nvPr>
        </p:nvSpPr>
        <p:spPr/>
        <p:txBody>
          <a:bodyPr/>
          <a:lstStyle/>
          <a:p>
            <a:fld id="{21555FDD-4B94-4E1F-855D-8B0DB27335EA}" type="slidenum">
              <a:rPr lang="en-US" smtClean="0"/>
              <a:pPr/>
              <a:t>‹#›</a:t>
            </a:fld>
            <a:endParaRPr lang="en-US" dirty="0"/>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D37697A-E279-4A2E-9055-2827CB7842D2}" type="datetime1">
              <a:rPr lang="en-US" smtClean="0"/>
              <a:pPr/>
              <a:t>1/29/2012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1555FDD-4B94-4E1F-855D-8B0DB27335EA}"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A9CF7A4-CF38-4CA7-B097-304605063C6B}" type="datetime1">
              <a:rPr lang="en-US" smtClean="0"/>
              <a:pPr/>
              <a:t>1/29/2012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1555FDD-4B94-4E1F-855D-8B0DB27335EA}"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62335A7-4604-4E50-A16C-D8A626D500BB}" type="datetime1">
              <a:rPr lang="en-US" smtClean="0"/>
              <a:pPr/>
              <a:t>1/29/2012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1555FDD-4B94-4E1F-855D-8B0DB27335EA}"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9EF8C27-29CE-41DB-B60B-1A7B3A81F1F0}" type="datetime1">
              <a:rPr lang="en-US" smtClean="0"/>
              <a:pPr/>
              <a:t>1/29/2012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7924800" y="6416675"/>
            <a:ext cx="762000" cy="365125"/>
          </a:xfrm>
        </p:spPr>
        <p:txBody>
          <a:bodyPr/>
          <a:lstStyle/>
          <a:p>
            <a:fld id="{21555FDD-4B94-4E1F-855D-8B0DB27335EA}"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A7B2AD5-6776-4925-88A4-8AE25893EE25}" type="datetime1">
              <a:rPr lang="en-US" smtClean="0"/>
              <a:pPr/>
              <a:t>1/29/2012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1555FDD-4B94-4E1F-855D-8B0DB27335EA}"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AA86FFEC-0B11-4047-B4A2-3CDCCD74DD4A}" type="datetime1">
              <a:rPr lang="en-US" smtClean="0"/>
              <a:pPr/>
              <a:t>1/29/2012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1555FDD-4B94-4E1F-855D-8B0DB27335EA}"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67A7095-AAEC-4CDB-8EA2-0DF75DCA13E6}" type="datetime1">
              <a:rPr lang="en-US" smtClean="0"/>
              <a:pPr/>
              <a:t>1/29/2012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1555FDD-4B94-4E1F-855D-8B0DB27335EA}"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FDBE04-7198-4E17-8F5C-9E71F4B6B8A9}" type="datetime1">
              <a:rPr lang="en-US" smtClean="0"/>
              <a:pPr/>
              <a:t>1/29/2012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1555FDD-4B94-4E1F-855D-8B0DB27335EA}"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52163AF-BD04-42D5-8063-438931D4B72C}" type="datetime1">
              <a:rPr lang="en-US" smtClean="0"/>
              <a:pPr/>
              <a:t>1/29/2012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1555FDD-4B94-4E1F-855D-8B0DB27335EA}"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7638FBA-3DE9-443C-AE1F-50881C44FD78}" type="datetime1">
              <a:rPr lang="en-US" smtClean="0"/>
              <a:pPr/>
              <a:t>1/29/2012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1555FDD-4B94-4E1F-855D-8B0DB27335EA}"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E8E9D887-D798-4A34-9B44-242E6ABD9F1B}" type="datetime1">
              <a:rPr lang="en-US" smtClean="0"/>
              <a:pPr/>
              <a:t>1/29/2012</a:t>
            </a:fld>
            <a:endParaRPr lang="en-US" dirty="0"/>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dirty="0"/>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21555FDD-4B94-4E1F-855D-8B0DB27335EA}"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www.atheism.com/od/secualrism/separatism/tp/secularismhistoryphilosophy.html"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hyperlink" Target="http://www.education-media.ca/english/resources/researchdocuments/reports/diversity/upload"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www.fty.sagepub.com/content/9/1/120.extract" TargetMode="External"/><Relationship Id="rId2" Type="http://schemas.openxmlformats.org/officeDocument/2006/relationships/notesSlide" Target="../notesSlides/notesSlide24.xml"/><Relationship Id="rId1" Type="http://schemas.openxmlformats.org/officeDocument/2006/relationships/slideLayout" Target="../slideLayouts/slideLayout4.xml"/><Relationship Id="rId5" Type="http://schemas.openxmlformats.org/officeDocument/2006/relationships/hyperlink" Target="http://www.catdir.loc.gov/catdir/samples/cam032/99053434.pdf" TargetMode="External"/><Relationship Id="rId4" Type="http://schemas.openxmlformats.org/officeDocument/2006/relationships/hyperlink" Target="http://www.ucexpress.edu/book.php?isbn=N9780520265813"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74638"/>
            <a:ext cx="8686800" cy="5973762"/>
          </a:xfrm>
        </p:spPr>
        <p:txBody>
          <a:bodyPr>
            <a:normAutofit fontScale="90000"/>
          </a:bodyPr>
          <a:lstStyle/>
          <a:p>
            <a:r>
              <a:rPr lang="en-US" dirty="0" smtClean="0"/>
              <a:t>Name of Student:</a:t>
            </a:r>
            <a:br>
              <a:rPr lang="en-US" dirty="0" smtClean="0"/>
            </a:br>
            <a:r>
              <a:rPr lang="en-US" dirty="0" smtClean="0"/>
              <a:t/>
            </a:r>
            <a:br>
              <a:rPr lang="en-US" dirty="0" smtClean="0"/>
            </a:br>
            <a:r>
              <a:rPr lang="en-US" dirty="0" smtClean="0"/>
              <a:t>Course:</a:t>
            </a:r>
            <a:br>
              <a:rPr lang="en-US" dirty="0" smtClean="0"/>
            </a:br>
            <a:r>
              <a:rPr lang="en-US" dirty="0" smtClean="0"/>
              <a:t/>
            </a:r>
            <a:br>
              <a:rPr lang="en-US" dirty="0" smtClean="0"/>
            </a:br>
            <a:r>
              <a:rPr lang="en-US" dirty="0" smtClean="0"/>
              <a:t>Name of Institution:</a:t>
            </a:r>
            <a:br>
              <a:rPr lang="en-US" dirty="0" smtClean="0"/>
            </a:br>
            <a:r>
              <a:rPr lang="en-US" dirty="0" smtClean="0"/>
              <a:t/>
            </a:r>
            <a:br>
              <a:rPr lang="en-US" dirty="0" smtClean="0"/>
            </a:br>
            <a:r>
              <a:rPr lang="en-US" dirty="0" smtClean="0"/>
              <a:t>Name of Professor:</a:t>
            </a:r>
            <a:br>
              <a:rPr lang="en-US" dirty="0" smtClean="0"/>
            </a:br>
            <a:r>
              <a:rPr lang="en-US" dirty="0" smtClean="0"/>
              <a:t/>
            </a:r>
            <a:br>
              <a:rPr lang="en-US" dirty="0" smtClean="0"/>
            </a:br>
            <a:r>
              <a:rPr lang="en-US" dirty="0" smtClean="0"/>
              <a:t>Date Submitted:</a:t>
            </a:r>
            <a:br>
              <a:rPr lang="en-US" dirty="0" smtClean="0"/>
            </a:br>
            <a:r>
              <a:rPr lang="en-US" dirty="0" smtClean="0"/>
              <a:t> </a:t>
            </a:r>
            <a:endParaRPr lang="en-US" dirty="0"/>
          </a:p>
        </p:txBody>
      </p:sp>
      <p:sp>
        <p:nvSpPr>
          <p:cNvPr id="4" name="Slide Number Placeholder 3"/>
          <p:cNvSpPr>
            <a:spLocks noGrp="1"/>
          </p:cNvSpPr>
          <p:nvPr>
            <p:ph type="sldNum" sz="quarter" idx="12"/>
          </p:nvPr>
        </p:nvSpPr>
        <p:spPr/>
        <p:txBody>
          <a:bodyPr/>
          <a:lstStyle/>
          <a:p>
            <a:fld id="{21555FDD-4B94-4E1F-855D-8B0DB27335EA}" type="slidenum">
              <a:rPr lang="en-US" smtClean="0"/>
              <a:pPr/>
              <a:t>1</a:t>
            </a:fld>
            <a:endParaRPr lang="en-US" dirty="0"/>
          </a:p>
        </p:txBody>
      </p:sp>
    </p:spTree>
  </p:cSld>
  <p:clrMapOvr>
    <a:masterClrMapping/>
  </p:clrMapOvr>
  <p:transition advTm="5000">
    <p:sndAc>
      <p:stSnd>
        <p:snd r:embed="rId2" name="chimes.wav"/>
      </p:stSnd>
    </p:sndAc>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1000"/>
            <a:ext cx="8229600" cy="1143000"/>
          </a:xfrm>
        </p:spPr>
        <p:txBody>
          <a:bodyPr>
            <a:normAutofit fontScale="90000"/>
          </a:bodyPr>
          <a:lstStyle/>
          <a:p>
            <a:r>
              <a:rPr lang="en-US" dirty="0"/>
              <a:t>C</a:t>
            </a:r>
            <a:r>
              <a:rPr lang="en-US" dirty="0" smtClean="0"/>
              <a:t>hallenges faced by the Iraqi Women in early post invasion period</a:t>
            </a:r>
            <a:endParaRPr lang="en-US" dirty="0"/>
          </a:p>
        </p:txBody>
      </p:sp>
      <p:sp>
        <p:nvSpPr>
          <p:cNvPr id="3" name="Content Placeholder 2"/>
          <p:cNvSpPr>
            <a:spLocks noGrp="1"/>
          </p:cNvSpPr>
          <p:nvPr>
            <p:ph idx="1"/>
          </p:nvPr>
        </p:nvSpPr>
        <p:spPr>
          <a:xfrm>
            <a:off x="457200" y="2332037"/>
            <a:ext cx="8229600" cy="4525963"/>
          </a:xfrm>
        </p:spPr>
        <p:txBody>
          <a:bodyPr/>
          <a:lstStyle/>
          <a:p>
            <a:r>
              <a:rPr lang="en-US" dirty="0" smtClean="0"/>
              <a:t>Communism promulgated by the ICD</a:t>
            </a:r>
          </a:p>
          <a:p>
            <a:r>
              <a:rPr lang="en-US" dirty="0" smtClean="0"/>
              <a:t>Baath Party strategy of Pan-Arabism  rooted the Arab  heritage and regional solidarity</a:t>
            </a:r>
          </a:p>
          <a:p>
            <a:r>
              <a:rPr lang="en-US" dirty="0" smtClean="0"/>
              <a:t>Social Injustice</a:t>
            </a:r>
          </a:p>
          <a:p>
            <a:r>
              <a:rPr lang="en-US" dirty="0" smtClean="0"/>
              <a:t>Class Struggle</a:t>
            </a:r>
          </a:p>
          <a:p>
            <a:r>
              <a:rPr lang="en-US" dirty="0" smtClean="0"/>
              <a:t>Egalitarianism</a:t>
            </a:r>
          </a:p>
          <a:p>
            <a:r>
              <a:rPr lang="en-US" dirty="0" smtClean="0"/>
              <a:t>Accepting and voicing Anti- British Sentiments initiated by the Baath Party</a:t>
            </a:r>
          </a:p>
          <a:p>
            <a:endParaRPr lang="en-US" dirty="0"/>
          </a:p>
        </p:txBody>
      </p:sp>
      <p:sp>
        <p:nvSpPr>
          <p:cNvPr id="4" name="Slide Number Placeholder 3"/>
          <p:cNvSpPr>
            <a:spLocks noGrp="1"/>
          </p:cNvSpPr>
          <p:nvPr>
            <p:ph type="sldNum" sz="quarter" idx="12"/>
          </p:nvPr>
        </p:nvSpPr>
        <p:spPr/>
        <p:txBody>
          <a:bodyPr/>
          <a:lstStyle/>
          <a:p>
            <a:fld id="{21555FDD-4B94-4E1F-855D-8B0DB27335EA}" type="slidenum">
              <a:rPr lang="en-US" smtClean="0"/>
              <a:pPr/>
              <a:t>10</a:t>
            </a:fld>
            <a:endParaRPr lang="en-US"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Iraqi Women  Pre Invasion Challenges (Continued)</a:t>
            </a:r>
            <a:endParaRPr lang="en-US" dirty="0"/>
          </a:p>
        </p:txBody>
      </p:sp>
      <p:sp>
        <p:nvSpPr>
          <p:cNvPr id="3" name="Content Placeholder 2"/>
          <p:cNvSpPr>
            <a:spLocks noGrp="1"/>
          </p:cNvSpPr>
          <p:nvPr>
            <p:ph idx="1"/>
          </p:nvPr>
        </p:nvSpPr>
        <p:spPr/>
        <p:txBody>
          <a:bodyPr/>
          <a:lstStyle/>
          <a:p>
            <a:r>
              <a:rPr lang="en-US" dirty="0" smtClean="0"/>
              <a:t>Secularism </a:t>
            </a:r>
          </a:p>
          <a:p>
            <a:r>
              <a:rPr lang="en-US" dirty="0" smtClean="0"/>
              <a:t>Repression </a:t>
            </a:r>
          </a:p>
          <a:p>
            <a:r>
              <a:rPr lang="en-US" dirty="0" smtClean="0"/>
              <a:t>Martial laws</a:t>
            </a:r>
          </a:p>
          <a:p>
            <a:pPr>
              <a:buNone/>
            </a:pPr>
            <a:r>
              <a:rPr lang="en-US" b="1" dirty="0" smtClean="0"/>
              <a:t>Operational Mode Adopted to Fight their Challenges</a:t>
            </a:r>
          </a:p>
          <a:p>
            <a:r>
              <a:rPr lang="en-US" dirty="0" smtClean="0"/>
              <a:t>Work through underground</a:t>
            </a:r>
          </a:p>
          <a:p>
            <a:r>
              <a:rPr lang="en-US" dirty="0" smtClean="0"/>
              <a:t>Embrace Government political unification strategies </a:t>
            </a:r>
            <a:endParaRPr lang="en-US" dirty="0"/>
          </a:p>
        </p:txBody>
      </p:sp>
      <p:sp>
        <p:nvSpPr>
          <p:cNvPr id="4" name="Slide Number Placeholder 3"/>
          <p:cNvSpPr>
            <a:spLocks noGrp="1"/>
          </p:cNvSpPr>
          <p:nvPr>
            <p:ph type="sldNum" sz="quarter" idx="12"/>
          </p:nvPr>
        </p:nvSpPr>
        <p:spPr/>
        <p:txBody>
          <a:bodyPr/>
          <a:lstStyle/>
          <a:p>
            <a:fld id="{21555FDD-4B94-4E1F-855D-8B0DB27335EA}" type="slidenum">
              <a:rPr lang="en-US" smtClean="0"/>
              <a:pPr/>
              <a:t>11</a:t>
            </a:fld>
            <a:endParaRPr lang="en-US" dirty="0"/>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Enter Saddam Hussein</a:t>
            </a:r>
            <a:endParaRPr lang="en-US" dirty="0"/>
          </a:p>
        </p:txBody>
      </p:sp>
      <p:sp>
        <p:nvSpPr>
          <p:cNvPr id="3" name="Content Placeholder 2"/>
          <p:cNvSpPr>
            <a:spLocks noGrp="1"/>
          </p:cNvSpPr>
          <p:nvPr>
            <p:ph idx="1"/>
          </p:nvPr>
        </p:nvSpPr>
        <p:spPr/>
        <p:txBody>
          <a:bodyPr>
            <a:noAutofit/>
          </a:bodyPr>
          <a:lstStyle/>
          <a:p>
            <a:pPr>
              <a:buNone/>
            </a:pPr>
            <a:r>
              <a:rPr lang="en-US" sz="2400" dirty="0" smtClean="0"/>
              <a:t>Role Played (1979-2003)</a:t>
            </a:r>
          </a:p>
          <a:p>
            <a:r>
              <a:rPr lang="en-US" sz="2400" dirty="0" smtClean="0"/>
              <a:t>Control the country’s security apparatus</a:t>
            </a:r>
          </a:p>
          <a:p>
            <a:r>
              <a:rPr lang="en-US" sz="2400" dirty="0" smtClean="0"/>
              <a:t>Promote of Arab Sunny superiority</a:t>
            </a:r>
          </a:p>
          <a:p>
            <a:r>
              <a:rPr lang="en-US" sz="2400" dirty="0" smtClean="0"/>
              <a:t>Practice tokenism among religious sects by stressing Arab Mesopotamian Heritage (Bakr, 1968)</a:t>
            </a:r>
          </a:p>
          <a:p>
            <a:r>
              <a:rPr lang="en-US" sz="2400" dirty="0" smtClean="0"/>
              <a:t>Engage in 2 unnecessary wars which cost app. 340,000 Iraqi lives, destruction of country infrastructure , economy, and welfare system</a:t>
            </a:r>
          </a:p>
          <a:p>
            <a:r>
              <a:rPr lang="en-US" sz="2400" dirty="0" smtClean="0"/>
              <a:t>Created gender imbalance as a result of the wars</a:t>
            </a:r>
          </a:p>
          <a:p>
            <a:r>
              <a:rPr lang="en-US" sz="2400" dirty="0" smtClean="0"/>
              <a:t>Caused deep divisions between Arab Nationalism and Communist Factions</a:t>
            </a:r>
          </a:p>
          <a:p>
            <a:r>
              <a:rPr lang="en-US" sz="2400" dirty="0" smtClean="0"/>
              <a:t>Began revoking progressive laws enacted to liberate women</a:t>
            </a:r>
          </a:p>
          <a:p>
            <a:endParaRPr lang="en-US" sz="2400" dirty="0"/>
          </a:p>
        </p:txBody>
      </p:sp>
      <p:sp>
        <p:nvSpPr>
          <p:cNvPr id="4" name="Slide Number Placeholder 3"/>
          <p:cNvSpPr>
            <a:spLocks noGrp="1"/>
          </p:cNvSpPr>
          <p:nvPr>
            <p:ph type="sldNum" sz="quarter" idx="12"/>
          </p:nvPr>
        </p:nvSpPr>
        <p:spPr/>
        <p:txBody>
          <a:bodyPr/>
          <a:lstStyle/>
          <a:p>
            <a:fld id="{21555FDD-4B94-4E1F-855D-8B0DB27335EA}" type="slidenum">
              <a:rPr lang="en-US" smtClean="0"/>
              <a:pPr/>
              <a:t>12</a:t>
            </a:fld>
            <a:endParaRPr lang="en-US" dirty="0"/>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Rise of more progressive women </a:t>
            </a:r>
            <a:r>
              <a:rPr lang="en-US" dirty="0"/>
              <a:t>R</a:t>
            </a:r>
            <a:r>
              <a:rPr lang="en-US" dirty="0" smtClean="0"/>
              <a:t>evolutionary Movements </a:t>
            </a:r>
            <a:endParaRPr lang="en-US" dirty="0"/>
          </a:p>
        </p:txBody>
      </p:sp>
      <p:sp>
        <p:nvSpPr>
          <p:cNvPr id="3" name="Content Placeholder 2"/>
          <p:cNvSpPr>
            <a:spLocks noGrp="1"/>
          </p:cNvSpPr>
          <p:nvPr>
            <p:ph idx="1"/>
          </p:nvPr>
        </p:nvSpPr>
        <p:spPr/>
        <p:txBody>
          <a:bodyPr/>
          <a:lstStyle/>
          <a:p>
            <a:pPr>
              <a:buNone/>
            </a:pPr>
            <a:r>
              <a:rPr lang="en-US" dirty="0" smtClean="0"/>
              <a:t>The  Iraqi Women’s League formerly League for the Defense of Women</a:t>
            </a:r>
          </a:p>
          <a:p>
            <a:pPr>
              <a:buNone/>
            </a:pPr>
            <a:r>
              <a:rPr lang="en-US" dirty="0" smtClean="0"/>
              <a:t>Pioneer-  Dr. Nazhi al  Dulaymi</a:t>
            </a:r>
          </a:p>
          <a:p>
            <a:pPr>
              <a:buNone/>
            </a:pPr>
            <a:r>
              <a:rPr lang="en-US" dirty="0" smtClean="0"/>
              <a:t>Work done</a:t>
            </a:r>
          </a:p>
          <a:p>
            <a:r>
              <a:rPr lang="en-US" dirty="0" smtClean="0"/>
              <a:t>Led thousand of women in the fight for legal rights</a:t>
            </a:r>
          </a:p>
          <a:p>
            <a:r>
              <a:rPr lang="en-US" dirty="0" smtClean="0"/>
              <a:t>Became Cabinet Minister</a:t>
            </a:r>
          </a:p>
          <a:p>
            <a:pPr>
              <a:buNone/>
            </a:pPr>
            <a:endParaRPr lang="en-US" dirty="0"/>
          </a:p>
        </p:txBody>
      </p:sp>
      <p:sp>
        <p:nvSpPr>
          <p:cNvPr id="6" name="Slide Number Placeholder 5"/>
          <p:cNvSpPr>
            <a:spLocks noGrp="1"/>
          </p:cNvSpPr>
          <p:nvPr>
            <p:ph type="sldNum" sz="quarter" idx="12"/>
          </p:nvPr>
        </p:nvSpPr>
        <p:spPr/>
        <p:txBody>
          <a:bodyPr/>
          <a:lstStyle/>
          <a:p>
            <a:fld id="{21555FDD-4B94-4E1F-855D-8B0DB27335EA}" type="slidenum">
              <a:rPr lang="en-US" smtClean="0"/>
              <a:pPr/>
              <a:t>13</a:t>
            </a:fld>
            <a:endParaRPr lang="en-US" dirty="0"/>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Success of the Revolutionary 	Movements</a:t>
            </a:r>
            <a:endParaRPr lang="en-US" dirty="0"/>
          </a:p>
        </p:txBody>
      </p:sp>
      <p:sp>
        <p:nvSpPr>
          <p:cNvPr id="3" name="Content Placeholder 2"/>
          <p:cNvSpPr>
            <a:spLocks noGrp="1"/>
          </p:cNvSpPr>
          <p:nvPr>
            <p:ph idx="1"/>
          </p:nvPr>
        </p:nvSpPr>
        <p:spPr/>
        <p:txBody>
          <a:bodyPr>
            <a:normAutofit lnSpcReduction="10000"/>
          </a:bodyPr>
          <a:lstStyle/>
          <a:p>
            <a:pPr>
              <a:buNone/>
            </a:pPr>
            <a:r>
              <a:rPr lang="en-US" dirty="0" smtClean="0"/>
              <a:t>Progressive laws enacted in the region and include;</a:t>
            </a:r>
          </a:p>
          <a:p>
            <a:r>
              <a:rPr lang="en-US" dirty="0" smtClean="0"/>
              <a:t>Women having equal inheritance rights</a:t>
            </a:r>
          </a:p>
          <a:p>
            <a:r>
              <a:rPr lang="en-US" dirty="0" smtClean="0"/>
              <a:t>Polygamy and divorce restrictions  imposed</a:t>
            </a:r>
          </a:p>
          <a:p>
            <a:r>
              <a:rPr lang="en-US" dirty="0" smtClean="0"/>
              <a:t>Women consent to marriage requirements instituted </a:t>
            </a:r>
          </a:p>
          <a:p>
            <a:r>
              <a:rPr lang="en-US" dirty="0" smtClean="0"/>
              <a:t>Women’s right to bride price ( Efrati, 2005).</a:t>
            </a:r>
          </a:p>
          <a:p>
            <a:pPr>
              <a:buNone/>
            </a:pPr>
            <a:r>
              <a:rPr lang="en-US" dirty="0" smtClean="0"/>
              <a:t>Achievements here runs counter current to media perceptions in Canadian , US , UK and other medias. </a:t>
            </a:r>
            <a:endParaRPr lang="en-US" dirty="0"/>
          </a:p>
        </p:txBody>
      </p:sp>
      <p:sp>
        <p:nvSpPr>
          <p:cNvPr id="4" name="Slide Number Placeholder 3"/>
          <p:cNvSpPr>
            <a:spLocks noGrp="1"/>
          </p:cNvSpPr>
          <p:nvPr>
            <p:ph type="sldNum" sz="quarter" idx="12"/>
          </p:nvPr>
        </p:nvSpPr>
        <p:spPr/>
        <p:txBody>
          <a:bodyPr/>
          <a:lstStyle/>
          <a:p>
            <a:fld id="{21555FDD-4B94-4E1F-855D-8B0DB27335EA}" type="slidenum">
              <a:rPr lang="en-US" smtClean="0"/>
              <a:pPr/>
              <a:t>14</a:t>
            </a:fld>
            <a:endParaRPr lang="en-US" dirty="0"/>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200" dirty="0" smtClean="0"/>
              <a:t>International Recognition for Women stereotype as passive, a victim and impersonal</a:t>
            </a:r>
            <a:endParaRPr lang="en-US" sz="3200" dirty="0"/>
          </a:p>
        </p:txBody>
      </p:sp>
      <p:sp>
        <p:nvSpPr>
          <p:cNvPr id="3" name="Content Placeholder 2"/>
          <p:cNvSpPr>
            <a:spLocks noGrp="1"/>
          </p:cNvSpPr>
          <p:nvPr>
            <p:ph idx="1"/>
          </p:nvPr>
        </p:nvSpPr>
        <p:spPr/>
        <p:txBody>
          <a:bodyPr/>
          <a:lstStyle/>
          <a:p>
            <a:r>
              <a:rPr lang="en-US" dirty="0" smtClean="0"/>
              <a:t>UNESCO Award -1982</a:t>
            </a:r>
          </a:p>
          <a:p>
            <a:pPr>
              <a:buNone/>
            </a:pPr>
            <a:r>
              <a:rPr lang="en-US" dirty="0" smtClean="0"/>
              <a:t>Iraq received the UNESCO award for achieving the highest illiteracy reduction award in the region</a:t>
            </a:r>
          </a:p>
          <a:p>
            <a:r>
              <a:rPr lang="en-US" dirty="0" smtClean="0"/>
              <a:t>Iraqi women became the most educated and professional in the Arab world</a:t>
            </a:r>
          </a:p>
          <a:p>
            <a:endParaRPr lang="en-US" dirty="0"/>
          </a:p>
        </p:txBody>
      </p:sp>
      <p:sp>
        <p:nvSpPr>
          <p:cNvPr id="4" name="Slide Number Placeholder 3"/>
          <p:cNvSpPr>
            <a:spLocks noGrp="1"/>
          </p:cNvSpPr>
          <p:nvPr>
            <p:ph type="sldNum" sz="quarter" idx="12"/>
          </p:nvPr>
        </p:nvSpPr>
        <p:spPr/>
        <p:txBody>
          <a:bodyPr/>
          <a:lstStyle/>
          <a:p>
            <a:fld id="{21555FDD-4B94-4E1F-855D-8B0DB27335EA}" type="slidenum">
              <a:rPr lang="en-US" smtClean="0"/>
              <a:pPr/>
              <a:t>15</a:t>
            </a:fld>
            <a:endParaRPr lang="en-US" dirty="0"/>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8153400" cy="1371600"/>
          </a:xfrm>
        </p:spPr>
        <p:txBody>
          <a:bodyPr>
            <a:normAutofit fontScale="90000"/>
          </a:bodyPr>
          <a:lstStyle/>
          <a:p>
            <a:r>
              <a:rPr lang="en-US" sz="3200" dirty="0" smtClean="0"/>
              <a:t>Effects of the Social Climate Perpetuated by Saddam Hussein Regime </a:t>
            </a:r>
            <a:endParaRPr lang="en-US" sz="3200" dirty="0"/>
          </a:p>
        </p:txBody>
      </p:sp>
      <p:sp>
        <p:nvSpPr>
          <p:cNvPr id="3" name="Content Placeholder 2"/>
          <p:cNvSpPr>
            <a:spLocks noGrp="1"/>
          </p:cNvSpPr>
          <p:nvPr>
            <p:ph idx="1"/>
          </p:nvPr>
        </p:nvSpPr>
        <p:spPr/>
        <p:txBody>
          <a:bodyPr/>
          <a:lstStyle/>
          <a:p>
            <a:r>
              <a:rPr lang="en-US" dirty="0" smtClean="0"/>
              <a:t>Sectarian division had no significant effect on social lives or Iraqi politics</a:t>
            </a:r>
          </a:p>
          <a:p>
            <a:r>
              <a:rPr lang="en-US" dirty="0" smtClean="0"/>
              <a:t>Social circles influenced by social class and political and intellectual orientation</a:t>
            </a:r>
          </a:p>
          <a:p>
            <a:r>
              <a:rPr lang="en-US" dirty="0" smtClean="0"/>
              <a:t>Strong  inter-communal contacts evolved</a:t>
            </a:r>
          </a:p>
          <a:p>
            <a:r>
              <a:rPr lang="en-US" dirty="0" smtClean="0"/>
              <a:t>General education among Jews, Sunni, Shii, Mandean and Kurds </a:t>
            </a:r>
          </a:p>
          <a:p>
            <a:endParaRPr lang="en-US" dirty="0"/>
          </a:p>
        </p:txBody>
      </p:sp>
      <p:sp>
        <p:nvSpPr>
          <p:cNvPr id="4" name="Slide Number Placeholder 3"/>
          <p:cNvSpPr>
            <a:spLocks noGrp="1"/>
          </p:cNvSpPr>
          <p:nvPr>
            <p:ph type="sldNum" sz="quarter" idx="12"/>
          </p:nvPr>
        </p:nvSpPr>
        <p:spPr/>
        <p:txBody>
          <a:bodyPr/>
          <a:lstStyle/>
          <a:p>
            <a:fld id="{21555FDD-4B94-4E1F-855D-8B0DB27335EA}" type="slidenum">
              <a:rPr lang="en-US" smtClean="0"/>
              <a:pPr/>
              <a:t>16</a:t>
            </a:fld>
            <a:endParaRPr lang="en-US" dirty="0"/>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Unconquered Mountains  facing Iraqi  Women in Pre-Invasion Times </a:t>
            </a:r>
            <a:endParaRPr lang="en-US" dirty="0"/>
          </a:p>
        </p:txBody>
      </p:sp>
      <p:sp>
        <p:nvSpPr>
          <p:cNvPr id="3" name="Content Placeholder 2"/>
          <p:cNvSpPr>
            <a:spLocks noGrp="1"/>
          </p:cNvSpPr>
          <p:nvPr>
            <p:ph idx="1"/>
          </p:nvPr>
        </p:nvSpPr>
        <p:spPr/>
        <p:txBody>
          <a:bodyPr/>
          <a:lstStyle/>
          <a:p>
            <a:r>
              <a:rPr lang="en-US" dirty="0" smtClean="0"/>
              <a:t>Parochial and Conservative values still intact </a:t>
            </a:r>
          </a:p>
          <a:p>
            <a:r>
              <a:rPr lang="en-US" dirty="0" smtClean="0"/>
              <a:t>Rural/urban stigma</a:t>
            </a:r>
          </a:p>
          <a:p>
            <a:r>
              <a:rPr lang="en-US" dirty="0" smtClean="0"/>
              <a:t>Religious and traditional barriers remains stagnant</a:t>
            </a:r>
          </a:p>
          <a:p>
            <a:r>
              <a:rPr lang="en-US" dirty="0" smtClean="0"/>
              <a:t>Institution of The General Federation of Iraqi Women by the Baath Party</a:t>
            </a:r>
          </a:p>
          <a:p>
            <a:endParaRPr lang="en-US" dirty="0"/>
          </a:p>
        </p:txBody>
      </p:sp>
      <p:sp>
        <p:nvSpPr>
          <p:cNvPr id="4" name="Slide Number Placeholder 3"/>
          <p:cNvSpPr>
            <a:spLocks noGrp="1"/>
          </p:cNvSpPr>
          <p:nvPr>
            <p:ph type="sldNum" sz="quarter" idx="12"/>
          </p:nvPr>
        </p:nvSpPr>
        <p:spPr/>
        <p:txBody>
          <a:bodyPr/>
          <a:lstStyle/>
          <a:p>
            <a:fld id="{21555FDD-4B94-4E1F-855D-8B0DB27335EA}" type="slidenum">
              <a:rPr lang="en-US" smtClean="0"/>
              <a:pPr/>
              <a:t>17</a:t>
            </a:fld>
            <a:endParaRPr lang="en-US" dirty="0"/>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Advantages of Economic Boom </a:t>
            </a:r>
            <a:endParaRPr lang="en-US" dirty="0"/>
          </a:p>
        </p:txBody>
      </p:sp>
      <p:sp>
        <p:nvSpPr>
          <p:cNvPr id="3" name="Content Placeholder 2"/>
          <p:cNvSpPr>
            <a:spLocks noGrp="1"/>
          </p:cNvSpPr>
          <p:nvPr>
            <p:ph idx="1"/>
          </p:nvPr>
        </p:nvSpPr>
        <p:spPr/>
        <p:txBody>
          <a:bodyPr>
            <a:normAutofit fontScale="92500"/>
          </a:bodyPr>
          <a:lstStyle/>
          <a:p>
            <a:pPr>
              <a:buNone/>
            </a:pPr>
            <a:r>
              <a:rPr lang="en-US" dirty="0" smtClean="0"/>
              <a:t>Economic Boom of 1970 -1980 period  provided the means for the development of State Feminism</a:t>
            </a:r>
          </a:p>
          <a:p>
            <a:r>
              <a:rPr lang="en-US" dirty="0" smtClean="0"/>
              <a:t>Government enacted policies to educate women</a:t>
            </a:r>
          </a:p>
          <a:p>
            <a:r>
              <a:rPr lang="en-US" dirty="0" smtClean="0"/>
              <a:t>Women enter labor force</a:t>
            </a:r>
          </a:p>
          <a:p>
            <a:r>
              <a:rPr lang="en-US" dirty="0" smtClean="0"/>
              <a:t>Country experience illiteracy reduction</a:t>
            </a:r>
          </a:p>
          <a:p>
            <a:pPr>
              <a:buNone/>
            </a:pPr>
            <a:r>
              <a:rPr lang="en-US" dirty="0" smtClean="0"/>
              <a:t>Downside</a:t>
            </a:r>
          </a:p>
          <a:p>
            <a:pPr>
              <a:buNone/>
            </a:pPr>
            <a:r>
              <a:rPr lang="en-US" dirty="0" smtClean="0"/>
              <a:t>Government indulge in political recruitment and indoctrination even at workplaces including schools </a:t>
            </a:r>
            <a:endParaRPr lang="en-US" dirty="0"/>
          </a:p>
        </p:txBody>
      </p:sp>
      <p:sp>
        <p:nvSpPr>
          <p:cNvPr id="4" name="Slide Number Placeholder 3"/>
          <p:cNvSpPr>
            <a:spLocks noGrp="1"/>
          </p:cNvSpPr>
          <p:nvPr>
            <p:ph type="sldNum" sz="quarter" idx="12"/>
          </p:nvPr>
        </p:nvSpPr>
        <p:spPr/>
        <p:txBody>
          <a:bodyPr/>
          <a:lstStyle/>
          <a:p>
            <a:fld id="{21555FDD-4B94-4E1F-855D-8B0DB27335EA}" type="slidenum">
              <a:rPr lang="en-US" smtClean="0"/>
              <a:pPr/>
              <a:t>18</a:t>
            </a:fld>
            <a:endParaRPr lang="en-US" dirty="0"/>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Baath Party Political Indoctrination and Recruitment  Strategies </a:t>
            </a: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dirty="0" smtClean="0"/>
              <a:t>Promotion of the Good Iraqi Women via</a:t>
            </a:r>
          </a:p>
          <a:p>
            <a:r>
              <a:rPr lang="en-US" dirty="0" smtClean="0"/>
              <a:t>Political speeches</a:t>
            </a:r>
          </a:p>
          <a:p>
            <a:r>
              <a:rPr lang="en-US" dirty="0" smtClean="0"/>
              <a:t>Television broadcasts</a:t>
            </a:r>
          </a:p>
          <a:p>
            <a:r>
              <a:rPr lang="en-US" dirty="0" smtClean="0"/>
              <a:t>Radio programs </a:t>
            </a:r>
          </a:p>
          <a:p>
            <a:r>
              <a:rPr lang="en-US" dirty="0" smtClean="0"/>
              <a:t>Newspaper articles </a:t>
            </a:r>
          </a:p>
          <a:p>
            <a:r>
              <a:rPr lang="en-US" dirty="0" smtClean="0"/>
              <a:t>Political repressions, human rights abuses </a:t>
            </a:r>
          </a:p>
          <a:p>
            <a:r>
              <a:rPr lang="en-US" dirty="0" smtClean="0"/>
              <a:t>Offering of working mother privilege</a:t>
            </a:r>
          </a:p>
          <a:p>
            <a:r>
              <a:rPr lang="en-US" dirty="0" smtClean="0"/>
              <a:t>Maternity benefits</a:t>
            </a:r>
          </a:p>
          <a:p>
            <a:r>
              <a:rPr lang="en-US" dirty="0" smtClean="0"/>
              <a:t> child care centers at work</a:t>
            </a:r>
          </a:p>
          <a:p>
            <a:r>
              <a:rPr lang="en-US" dirty="0" smtClean="0"/>
              <a:t>Transportation to and from work</a:t>
            </a:r>
          </a:p>
          <a:p>
            <a:r>
              <a:rPr lang="en-US" dirty="0" smtClean="0"/>
              <a:t>Establishing Peasant Cooperatives</a:t>
            </a:r>
          </a:p>
          <a:p>
            <a:r>
              <a:rPr lang="en-US" dirty="0" smtClean="0"/>
              <a:t>Making public examples of dissidents </a:t>
            </a:r>
            <a:endParaRPr lang="en-US" dirty="0"/>
          </a:p>
          <a:p>
            <a:r>
              <a:rPr lang="en-US" dirty="0" smtClean="0"/>
              <a:t>Killing or driving away Communist</a:t>
            </a:r>
          </a:p>
          <a:p>
            <a:endParaRPr lang="en-US" dirty="0"/>
          </a:p>
        </p:txBody>
      </p:sp>
      <p:sp>
        <p:nvSpPr>
          <p:cNvPr id="4" name="Slide Number Placeholder 3"/>
          <p:cNvSpPr>
            <a:spLocks noGrp="1"/>
          </p:cNvSpPr>
          <p:nvPr>
            <p:ph type="sldNum" sz="quarter" idx="12"/>
          </p:nvPr>
        </p:nvSpPr>
        <p:spPr/>
        <p:txBody>
          <a:bodyPr/>
          <a:lstStyle/>
          <a:p>
            <a:fld id="{21555FDD-4B94-4E1F-855D-8B0DB27335EA}" type="slidenum">
              <a:rPr lang="en-US" smtClean="0"/>
              <a:pPr/>
              <a:t>19</a:t>
            </a:fld>
            <a:endParaRPr lang="en-US" dirty="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Gender, Globalization and Militarization</a:t>
            </a:r>
            <a:endParaRPr lang="en-US" dirty="0"/>
          </a:p>
        </p:txBody>
      </p:sp>
      <p:sp>
        <p:nvSpPr>
          <p:cNvPr id="3" name="Content Placeholder 2"/>
          <p:cNvSpPr>
            <a:spLocks noGrp="1"/>
          </p:cNvSpPr>
          <p:nvPr>
            <p:ph idx="1"/>
          </p:nvPr>
        </p:nvSpPr>
        <p:spPr/>
        <p:txBody>
          <a:bodyPr>
            <a:normAutofit lnSpcReduction="10000"/>
          </a:bodyPr>
          <a:lstStyle/>
          <a:p>
            <a:r>
              <a:rPr lang="en-US" sz="6000" dirty="0" smtClean="0"/>
              <a:t>Thesis Statement </a:t>
            </a:r>
            <a:r>
              <a:rPr lang="en-US" dirty="0" smtClean="0"/>
              <a:t>: </a:t>
            </a:r>
            <a:r>
              <a:rPr lang="en-US" b="1" dirty="0" smtClean="0"/>
              <a:t>This presentation seeks to put into perspective the historical actions of the women in Iraq before the invasion, with particular emphasis on their active involvement in political and other social activities, in  order  to  successfully counter the prevailing negative  generalizations and misconceptions and allow true objectivity on these people to surface.</a:t>
            </a:r>
          </a:p>
          <a:p>
            <a:endParaRPr lang="en-US" dirty="0"/>
          </a:p>
        </p:txBody>
      </p:sp>
      <p:sp>
        <p:nvSpPr>
          <p:cNvPr id="4" name="Slide Number Placeholder 3"/>
          <p:cNvSpPr>
            <a:spLocks noGrp="1"/>
          </p:cNvSpPr>
          <p:nvPr>
            <p:ph type="sldNum" sz="quarter" idx="12"/>
          </p:nvPr>
        </p:nvSpPr>
        <p:spPr/>
        <p:txBody>
          <a:bodyPr/>
          <a:lstStyle/>
          <a:p>
            <a:fld id="{21555FDD-4B94-4E1F-855D-8B0DB27335EA}" type="slidenum">
              <a:rPr lang="en-US" smtClean="0"/>
              <a:pPr/>
              <a:t>2</a:t>
            </a:fld>
            <a:endParaRPr lang="en-US" dirty="0"/>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Indoctrination and Recruitment Strategies (Continued)</a:t>
            </a:r>
            <a:endParaRPr lang="en-US" dirty="0"/>
          </a:p>
        </p:txBody>
      </p:sp>
      <p:sp>
        <p:nvSpPr>
          <p:cNvPr id="3" name="Content Placeholder 2"/>
          <p:cNvSpPr>
            <a:spLocks noGrp="1"/>
          </p:cNvSpPr>
          <p:nvPr>
            <p:ph idx="1"/>
          </p:nvPr>
        </p:nvSpPr>
        <p:spPr/>
        <p:txBody>
          <a:bodyPr>
            <a:normAutofit lnSpcReduction="10000"/>
          </a:bodyPr>
          <a:lstStyle/>
          <a:p>
            <a:r>
              <a:rPr lang="en-US" dirty="0" smtClean="0"/>
              <a:t>Providing environment for business to grow</a:t>
            </a:r>
          </a:p>
          <a:p>
            <a:r>
              <a:rPr lang="en-US" dirty="0" smtClean="0"/>
              <a:t>Allowing cash accumulation (Farouk-Sluglett &amp;Sluglett, 2003)</a:t>
            </a:r>
          </a:p>
          <a:p>
            <a:pPr>
              <a:buNone/>
            </a:pPr>
            <a:r>
              <a:rPr lang="en-US" sz="4000" dirty="0" smtClean="0"/>
              <a:t>Benefits  of the Iran-Iraq War on  for Iraqi Women national status and economic Advancement</a:t>
            </a:r>
          </a:p>
          <a:p>
            <a:r>
              <a:rPr lang="en-US" dirty="0" smtClean="0"/>
              <a:t>Employment in State Bureaucracy and public sector</a:t>
            </a:r>
          </a:p>
          <a:p>
            <a:r>
              <a:rPr lang="en-US" dirty="0" smtClean="0"/>
              <a:t>Becoming main bread winner</a:t>
            </a:r>
          </a:p>
          <a:p>
            <a:endParaRPr lang="en-US" dirty="0"/>
          </a:p>
        </p:txBody>
      </p:sp>
      <p:sp>
        <p:nvSpPr>
          <p:cNvPr id="4" name="Slide Number Placeholder 3"/>
          <p:cNvSpPr>
            <a:spLocks noGrp="1"/>
          </p:cNvSpPr>
          <p:nvPr>
            <p:ph type="sldNum" sz="quarter" idx="12"/>
          </p:nvPr>
        </p:nvSpPr>
        <p:spPr/>
        <p:txBody>
          <a:bodyPr/>
          <a:lstStyle/>
          <a:p>
            <a:fld id="{21555FDD-4B94-4E1F-855D-8B0DB27335EA}" type="slidenum">
              <a:rPr lang="en-US" smtClean="0"/>
              <a:pPr/>
              <a:t>20</a:t>
            </a:fld>
            <a:endParaRPr lang="en-US" dirty="0"/>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Iran-Iraqi war benefits to Iraqi Women benefits -continued</a:t>
            </a:r>
            <a:endParaRPr lang="en-US" dirty="0"/>
          </a:p>
        </p:txBody>
      </p:sp>
      <p:sp>
        <p:nvSpPr>
          <p:cNvPr id="3" name="Content Placeholder 2"/>
          <p:cNvSpPr>
            <a:spLocks noGrp="1"/>
          </p:cNvSpPr>
          <p:nvPr>
            <p:ph idx="1"/>
          </p:nvPr>
        </p:nvSpPr>
        <p:spPr/>
        <p:txBody>
          <a:bodyPr>
            <a:normAutofit/>
          </a:bodyPr>
          <a:lstStyle/>
          <a:p>
            <a:r>
              <a:rPr lang="en-US" dirty="0" smtClean="0"/>
              <a:t>Causes glorification of Iraqi  mother government strategy to supersede glorification of military masculinity</a:t>
            </a:r>
          </a:p>
          <a:p>
            <a:r>
              <a:rPr lang="en-US" dirty="0" smtClean="0"/>
              <a:t>Efficiency and strength nationally recognized</a:t>
            </a:r>
          </a:p>
          <a:p>
            <a:r>
              <a:rPr lang="en-US" dirty="0" smtClean="0"/>
              <a:t>Given the responsibility to restore gender imbalance</a:t>
            </a:r>
          </a:p>
          <a:p>
            <a:pPr>
              <a:buNone/>
            </a:pPr>
            <a:r>
              <a:rPr lang="en-US" b="1" dirty="0" smtClean="0"/>
              <a:t>Saddam’s Shiite  and Kurdish Agenda</a:t>
            </a:r>
          </a:p>
          <a:p>
            <a:r>
              <a:rPr lang="en-US" dirty="0" smtClean="0"/>
              <a:t>Shiite perceived as a source of disloyalty and threat to his presidency</a:t>
            </a:r>
            <a:endParaRPr lang="en-US" dirty="0"/>
          </a:p>
        </p:txBody>
      </p:sp>
      <p:sp>
        <p:nvSpPr>
          <p:cNvPr id="4" name="Slide Number Placeholder 3"/>
          <p:cNvSpPr>
            <a:spLocks noGrp="1"/>
          </p:cNvSpPr>
          <p:nvPr>
            <p:ph type="sldNum" sz="quarter" idx="12"/>
          </p:nvPr>
        </p:nvSpPr>
        <p:spPr/>
        <p:txBody>
          <a:bodyPr/>
          <a:lstStyle/>
          <a:p>
            <a:fld id="{21555FDD-4B94-4E1F-855D-8B0DB27335EA}" type="slidenum">
              <a:rPr lang="en-US" smtClean="0"/>
              <a:pPr/>
              <a:t>21</a:t>
            </a:fld>
            <a:endParaRPr lang="en-US" dirty="0"/>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Saddam’s Shiite Kurdish Agenda (Continued)</a:t>
            </a:r>
            <a:endParaRPr lang="en-US" dirty="0"/>
          </a:p>
        </p:txBody>
      </p:sp>
      <p:sp>
        <p:nvSpPr>
          <p:cNvPr id="3" name="Content Placeholder 2"/>
          <p:cNvSpPr>
            <a:spLocks noGrp="1"/>
          </p:cNvSpPr>
          <p:nvPr>
            <p:ph idx="1"/>
          </p:nvPr>
        </p:nvSpPr>
        <p:spPr/>
        <p:txBody>
          <a:bodyPr/>
          <a:lstStyle/>
          <a:p>
            <a:r>
              <a:rPr lang="en-US" dirty="0" smtClean="0"/>
              <a:t>Deport 60,000 Kurdish to Security Belt</a:t>
            </a:r>
          </a:p>
          <a:p>
            <a:r>
              <a:rPr lang="en-US" dirty="0" smtClean="0"/>
              <a:t>Negotiate peace agreement with Iran to ensure Kurds become unprotected</a:t>
            </a:r>
          </a:p>
          <a:p>
            <a:r>
              <a:rPr lang="en-US" dirty="0" smtClean="0"/>
              <a:t>Pursue Arabization at their expense</a:t>
            </a:r>
          </a:p>
          <a:p>
            <a:r>
              <a:rPr lang="en-US" dirty="0" smtClean="0"/>
              <a:t>Infiltrate Kurdish group to provide incentive for Arab men to marry Kurdish women</a:t>
            </a:r>
          </a:p>
          <a:p>
            <a:r>
              <a:rPr lang="en-US" dirty="0" smtClean="0"/>
              <a:t>Conduct Anfal Campaign to achieve approx. 200, 000m death by ethnic cleansing </a:t>
            </a:r>
            <a:endParaRPr lang="en-US" dirty="0"/>
          </a:p>
        </p:txBody>
      </p:sp>
      <p:sp>
        <p:nvSpPr>
          <p:cNvPr id="4" name="Slide Number Placeholder 3"/>
          <p:cNvSpPr>
            <a:spLocks noGrp="1"/>
          </p:cNvSpPr>
          <p:nvPr>
            <p:ph type="sldNum" sz="quarter" idx="12"/>
          </p:nvPr>
        </p:nvSpPr>
        <p:spPr/>
        <p:txBody>
          <a:bodyPr/>
          <a:lstStyle/>
          <a:p>
            <a:fld id="{21555FDD-4B94-4E1F-855D-8B0DB27335EA}" type="slidenum">
              <a:rPr lang="en-US" smtClean="0"/>
              <a:pPr/>
              <a:t>22</a:t>
            </a:fld>
            <a:endParaRPr lang="en-US" dirty="0"/>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Saddam’s Shiite Kurdish Agenda (Continued )</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Thousands punished, deported and have property confiscated</a:t>
            </a:r>
          </a:p>
          <a:p>
            <a:r>
              <a:rPr lang="en-US" dirty="0" smtClean="0"/>
              <a:t>Perceived as originating from evil Persian Influence</a:t>
            </a:r>
          </a:p>
          <a:p>
            <a:r>
              <a:rPr lang="en-US" dirty="0" smtClean="0"/>
              <a:t>Laws passed to  financially award Iranians who divorce Shiite and Kurdish women</a:t>
            </a:r>
          </a:p>
          <a:p>
            <a:pPr>
              <a:buNone/>
            </a:pPr>
            <a:r>
              <a:rPr lang="en-US" dirty="0" smtClean="0"/>
              <a:t>Strengths of Kurdish Women</a:t>
            </a:r>
          </a:p>
          <a:p>
            <a:pPr>
              <a:buNone/>
            </a:pPr>
            <a:r>
              <a:rPr lang="en-US" dirty="0" smtClean="0"/>
              <a:t>Fought with men for independence by;</a:t>
            </a:r>
          </a:p>
          <a:p>
            <a:r>
              <a:rPr lang="en-US" dirty="0" smtClean="0"/>
              <a:t>Provide logical support</a:t>
            </a:r>
          </a:p>
          <a:p>
            <a:r>
              <a:rPr lang="en-US" dirty="0" smtClean="0"/>
              <a:t>Distributing leaflets</a:t>
            </a:r>
          </a:p>
          <a:p>
            <a:r>
              <a:rPr lang="en-US" dirty="0" smtClean="0"/>
              <a:t>Giving political leadership</a:t>
            </a:r>
          </a:p>
          <a:p>
            <a:r>
              <a:rPr lang="en-US" dirty="0" smtClean="0"/>
              <a:t>Providing transportation</a:t>
            </a:r>
          </a:p>
          <a:p>
            <a:r>
              <a:rPr lang="en-US" dirty="0" smtClean="0"/>
              <a:t>Courier service</a:t>
            </a:r>
          </a:p>
          <a:p>
            <a:r>
              <a:rPr lang="en-US" dirty="0" smtClean="0"/>
              <a:t>cooking</a:t>
            </a:r>
          </a:p>
          <a:p>
            <a:pPr>
              <a:buNone/>
            </a:pPr>
            <a:r>
              <a:rPr lang="en-US" dirty="0" smtClean="0"/>
              <a:t> </a:t>
            </a:r>
            <a:endParaRPr lang="en-US" dirty="0"/>
          </a:p>
        </p:txBody>
      </p:sp>
      <p:sp>
        <p:nvSpPr>
          <p:cNvPr id="4" name="Slide Number Placeholder 3"/>
          <p:cNvSpPr>
            <a:spLocks noGrp="1"/>
          </p:cNvSpPr>
          <p:nvPr>
            <p:ph type="sldNum" sz="quarter" idx="12"/>
          </p:nvPr>
        </p:nvSpPr>
        <p:spPr/>
        <p:txBody>
          <a:bodyPr/>
          <a:lstStyle/>
          <a:p>
            <a:fld id="{21555FDD-4B94-4E1F-855D-8B0DB27335EA}" type="slidenum">
              <a:rPr lang="en-US" smtClean="0"/>
              <a:pPr/>
              <a:t>23</a:t>
            </a:fld>
            <a:endParaRPr lang="en-US" dirty="0"/>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Evidence of Success in the Kurds region</a:t>
            </a:r>
            <a:endParaRPr lang="en-US" dirty="0"/>
          </a:p>
        </p:txBody>
      </p:sp>
      <p:sp>
        <p:nvSpPr>
          <p:cNvPr id="3" name="Content Placeholder 2"/>
          <p:cNvSpPr>
            <a:spLocks noGrp="1"/>
          </p:cNvSpPr>
          <p:nvPr>
            <p:ph idx="1"/>
          </p:nvPr>
        </p:nvSpPr>
        <p:spPr/>
        <p:txBody>
          <a:bodyPr>
            <a:normAutofit/>
          </a:bodyPr>
          <a:lstStyle/>
          <a:p>
            <a:r>
              <a:rPr lang="en-US" dirty="0" smtClean="0"/>
              <a:t>Development of Kurdish Women Union after Anfal  Campaign</a:t>
            </a:r>
          </a:p>
          <a:p>
            <a:r>
              <a:rPr lang="en-US" dirty="0" smtClean="0"/>
              <a:t>Women fought for women’s right, better education , improved health and political awareness</a:t>
            </a:r>
          </a:p>
          <a:p>
            <a:r>
              <a:rPr lang="en-US" dirty="0" smtClean="0"/>
              <a:t>Received UN and FAO support</a:t>
            </a:r>
          </a:p>
          <a:p>
            <a:r>
              <a:rPr lang="en-US" dirty="0" smtClean="0"/>
              <a:t>Benefit from cash for oil exchange</a:t>
            </a:r>
          </a:p>
          <a:p>
            <a:pPr>
              <a:buNone/>
            </a:pPr>
            <a:r>
              <a:rPr lang="en-US" dirty="0" smtClean="0"/>
              <a:t>Compelling evidence exists regarding a strong partriacharial system, despite nationalistic struggles (Mojab, 2003)</a:t>
            </a:r>
            <a:endParaRPr lang="en-US" dirty="0"/>
          </a:p>
        </p:txBody>
      </p:sp>
      <p:sp>
        <p:nvSpPr>
          <p:cNvPr id="4" name="Slide Number Placeholder 3"/>
          <p:cNvSpPr>
            <a:spLocks noGrp="1"/>
          </p:cNvSpPr>
          <p:nvPr>
            <p:ph type="sldNum" sz="quarter" idx="12"/>
          </p:nvPr>
        </p:nvSpPr>
        <p:spPr/>
        <p:txBody>
          <a:bodyPr/>
          <a:lstStyle/>
          <a:p>
            <a:fld id="{21555FDD-4B94-4E1F-855D-8B0DB27335EA}" type="slidenum">
              <a:rPr lang="en-US" smtClean="0"/>
              <a:pPr/>
              <a:t>24</a:t>
            </a:fld>
            <a:endParaRPr lang="en-US" dirty="0"/>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t>
            </a:r>
            <a:r>
              <a:rPr lang="en-US" dirty="0" smtClean="0"/>
              <a:t>onclusions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Historical evidence showed beyond doubt that Iraqi women through several women group and middle  and upper class personnel, and charity groups  had played active roles in pre- invasion period  to advance their cause</a:t>
            </a:r>
          </a:p>
          <a:p>
            <a:r>
              <a:rPr lang="en-US" dirty="0" smtClean="0"/>
              <a:t>Women participate in education, health, political, economic, legal and even security spaces to overcome challenges.</a:t>
            </a:r>
          </a:p>
          <a:p>
            <a:r>
              <a:rPr lang="en-US" dirty="0" smtClean="0"/>
              <a:t>Perceptions of Arab </a:t>
            </a:r>
            <a:r>
              <a:rPr lang="en-US" dirty="0"/>
              <a:t>M</a:t>
            </a:r>
            <a:r>
              <a:rPr lang="en-US" dirty="0" smtClean="0"/>
              <a:t>uslim women , in particular Iraqi, are erroneous, misleading , discriminatory, and can lead to violence and destruction (Jafri, 1998).</a:t>
            </a:r>
          </a:p>
          <a:p>
            <a:pPr>
              <a:buNone/>
            </a:pPr>
            <a:endParaRPr lang="en-US" dirty="0" smtClean="0"/>
          </a:p>
        </p:txBody>
      </p:sp>
      <p:sp>
        <p:nvSpPr>
          <p:cNvPr id="4" name="Slide Number Placeholder 3"/>
          <p:cNvSpPr>
            <a:spLocks noGrp="1"/>
          </p:cNvSpPr>
          <p:nvPr>
            <p:ph type="sldNum" sz="quarter" idx="12"/>
          </p:nvPr>
        </p:nvSpPr>
        <p:spPr/>
        <p:txBody>
          <a:bodyPr/>
          <a:lstStyle/>
          <a:p>
            <a:fld id="{21555FDD-4B94-4E1F-855D-8B0DB27335EA}" type="slidenum">
              <a:rPr lang="en-US" smtClean="0"/>
              <a:pPr/>
              <a:t>25</a:t>
            </a:fld>
            <a:endParaRPr lang="en-US" dirty="0"/>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Critical Questions</a:t>
            </a:r>
            <a:endParaRPr lang="en-US" dirty="0"/>
          </a:p>
        </p:txBody>
      </p:sp>
      <p:sp>
        <p:nvSpPr>
          <p:cNvPr id="3" name="Content Placeholder 2"/>
          <p:cNvSpPr>
            <a:spLocks noGrp="1"/>
          </p:cNvSpPr>
          <p:nvPr>
            <p:ph idx="1"/>
          </p:nvPr>
        </p:nvSpPr>
        <p:spPr/>
        <p:txBody>
          <a:bodyPr>
            <a:normAutofit lnSpcReduction="10000"/>
          </a:bodyPr>
          <a:lstStyle/>
          <a:p>
            <a:r>
              <a:rPr lang="en-US" dirty="0" smtClean="0"/>
              <a:t>Should media houses in Canada , USA and other countries  be considered good corporate citizens  and socially responsible , when they constantly allow false  perceptions of Muslim women living  in their social environment  to continue without taking corrective actions , in light of the evidence that has now come to light?</a:t>
            </a:r>
          </a:p>
          <a:p>
            <a:r>
              <a:rPr lang="en-US" dirty="0" smtClean="0"/>
              <a:t>What will you now do to make a difference?</a:t>
            </a:r>
          </a:p>
          <a:p>
            <a:r>
              <a:rPr lang="en-US" dirty="0" smtClean="0"/>
              <a:t>Will you remain passive and keep your eyes veiled? I hope not.</a:t>
            </a:r>
            <a:endParaRPr lang="en-US" dirty="0"/>
          </a:p>
        </p:txBody>
      </p:sp>
      <p:sp>
        <p:nvSpPr>
          <p:cNvPr id="4" name="Slide Number Placeholder 3"/>
          <p:cNvSpPr>
            <a:spLocks noGrp="1"/>
          </p:cNvSpPr>
          <p:nvPr>
            <p:ph type="sldNum" sz="quarter" idx="12"/>
          </p:nvPr>
        </p:nvSpPr>
        <p:spPr/>
        <p:txBody>
          <a:bodyPr/>
          <a:lstStyle/>
          <a:p>
            <a:fld id="{21555FDD-4B94-4E1F-855D-8B0DB27335EA}" type="slidenum">
              <a:rPr lang="en-US" smtClean="0"/>
              <a:pPr/>
              <a:t>26</a:t>
            </a:fld>
            <a:endParaRPr lang="en-US" dirty="0"/>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 </a:t>
            </a:r>
            <a:endParaRPr lang="en-US" dirty="0"/>
          </a:p>
        </p:txBody>
      </p:sp>
      <p:sp>
        <p:nvSpPr>
          <p:cNvPr id="3" name="Content Placeholder 2"/>
          <p:cNvSpPr>
            <a:spLocks noGrp="1"/>
          </p:cNvSpPr>
          <p:nvPr>
            <p:ph idx="1"/>
          </p:nvPr>
        </p:nvSpPr>
        <p:spPr/>
        <p:txBody>
          <a:bodyPr>
            <a:normAutofit/>
          </a:bodyPr>
          <a:lstStyle/>
          <a:p>
            <a:r>
              <a:rPr lang="en-US" dirty="0" smtClean="0"/>
              <a:t>Cline, A. (2012) Secularism 101 History , Nature Importance of Secularism </a:t>
            </a:r>
            <a:r>
              <a:rPr lang="en-US" dirty="0" smtClean="0">
                <a:hlinkClick r:id="rId3"/>
              </a:rPr>
              <a:t>www.atheism.com/od/secualrism/separatism/tp/secularismhistoryphilosophy.html</a:t>
            </a:r>
            <a:r>
              <a:rPr lang="en-US" dirty="0" smtClean="0"/>
              <a:t> , 01/23/12</a:t>
            </a:r>
          </a:p>
          <a:p>
            <a:r>
              <a:rPr lang="en-US" dirty="0" smtClean="0"/>
              <a:t>Jafri, G.T. (1998). Portrayal of Muslim Women in Canadian Mainstream Media Afghans Women Organization </a:t>
            </a:r>
            <a:r>
              <a:rPr lang="en-US" dirty="0" smtClean="0">
                <a:hlinkClick r:id="rId4"/>
              </a:rPr>
              <a:t>www.education-media.ca/english/resources/researchdocuments/reports/diversity/upload</a:t>
            </a:r>
            <a:r>
              <a:rPr lang="en-US" dirty="0" smtClean="0"/>
              <a:t> , 01/23/12</a:t>
            </a:r>
            <a:endParaRPr lang="en-US" dirty="0"/>
          </a:p>
        </p:txBody>
      </p:sp>
      <p:sp>
        <p:nvSpPr>
          <p:cNvPr id="4" name="Slide Number Placeholder 3"/>
          <p:cNvSpPr>
            <a:spLocks noGrp="1"/>
          </p:cNvSpPr>
          <p:nvPr>
            <p:ph type="sldNum" sz="quarter" idx="12"/>
          </p:nvPr>
        </p:nvSpPr>
        <p:spPr/>
        <p:txBody>
          <a:bodyPr/>
          <a:lstStyle/>
          <a:p>
            <a:fld id="{21555FDD-4B94-4E1F-855D-8B0DB27335EA}" type="slidenum">
              <a:rPr lang="en-US" smtClean="0"/>
              <a:pPr/>
              <a:t>27</a:t>
            </a:fld>
            <a:endParaRPr lang="en-US" dirty="0"/>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 (continued)</a:t>
            </a:r>
            <a:endParaRPr lang="en-US" dirty="0"/>
          </a:p>
        </p:txBody>
      </p:sp>
      <p:sp>
        <p:nvSpPr>
          <p:cNvPr id="3" name="Content Placeholder 2"/>
          <p:cNvSpPr>
            <a:spLocks noGrp="1"/>
          </p:cNvSpPr>
          <p:nvPr>
            <p:ph idx="1"/>
          </p:nvPr>
        </p:nvSpPr>
        <p:spPr/>
        <p:txBody>
          <a:bodyPr/>
          <a:lstStyle/>
          <a:p>
            <a:r>
              <a:rPr lang="en-US" dirty="0" smtClean="0"/>
              <a:t>Efrati, N. (2005). Negotiating rights in Iraq : Women: Women and personal status in The Middle East  Journal Autumn Vol. 59 Issue 4 pp.577-596</a:t>
            </a:r>
          </a:p>
          <a:p>
            <a:r>
              <a:rPr lang="en-US" dirty="0" smtClean="0"/>
              <a:t>Farouk-Sluglett, M. &amp; Sluglett, P. (2003). Iraq since 1958 :From Revolution to	 Dictatorship Paperback 2003</a:t>
            </a:r>
            <a:endParaRPr lang="en-US" dirty="0"/>
          </a:p>
        </p:txBody>
      </p:sp>
      <p:sp>
        <p:nvSpPr>
          <p:cNvPr id="4" name="Slide Number Placeholder 3"/>
          <p:cNvSpPr>
            <a:spLocks noGrp="1"/>
          </p:cNvSpPr>
          <p:nvPr>
            <p:ph type="sldNum" sz="quarter" idx="12"/>
          </p:nvPr>
        </p:nvSpPr>
        <p:spPr/>
        <p:txBody>
          <a:bodyPr/>
          <a:lstStyle/>
          <a:p>
            <a:fld id="{21555FDD-4B94-4E1F-855D-8B0DB27335EA}" type="slidenum">
              <a:rPr lang="en-US" smtClean="0"/>
              <a:pPr/>
              <a:t>28</a:t>
            </a:fld>
            <a:endParaRPr lang="en-US" dirty="0"/>
          </a:p>
        </p:txBody>
      </p:sp>
    </p:spTree>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Dr. </a:t>
            </a:r>
            <a:r>
              <a:rPr lang="en-US" dirty="0" smtClean="0"/>
              <a:t>Nadjic</a:t>
            </a:r>
            <a:r>
              <a:rPr lang="en-US" dirty="0" smtClean="0"/>
              <a:t> </a:t>
            </a:r>
            <a:r>
              <a:rPr lang="en-US" dirty="0" smtClean="0"/>
              <a:t>Sadig</a:t>
            </a:r>
            <a:r>
              <a:rPr lang="en-US" dirty="0" smtClean="0"/>
              <a:t> Ali-Ali</a:t>
            </a:r>
            <a:endParaRPr lang="en-US" dirty="0"/>
          </a:p>
        </p:txBody>
      </p:sp>
      <p:sp>
        <p:nvSpPr>
          <p:cNvPr id="3" name="Content Placeholder 2"/>
          <p:cNvSpPr>
            <a:spLocks noGrp="1"/>
          </p:cNvSpPr>
          <p:nvPr>
            <p:ph sz="half" idx="1"/>
          </p:nvPr>
        </p:nvSpPr>
        <p:spPr/>
        <p:txBody>
          <a:bodyPr>
            <a:normAutofit fontScale="92500" lnSpcReduction="20000"/>
          </a:bodyPr>
          <a:lstStyle/>
          <a:p>
            <a:pPr>
              <a:buNone/>
            </a:pPr>
            <a:r>
              <a:rPr lang="en-US" dirty="0" smtClean="0"/>
              <a:t>Daughter of Iraqi father and German mother.</a:t>
            </a:r>
          </a:p>
          <a:p>
            <a:pPr>
              <a:buNone/>
            </a:pPr>
            <a:r>
              <a:rPr lang="en-US" dirty="0" smtClean="0"/>
              <a:t>Educated in Europe.</a:t>
            </a:r>
          </a:p>
          <a:p>
            <a:pPr>
              <a:buNone/>
            </a:pPr>
            <a:r>
              <a:rPr lang="en-US" dirty="0" smtClean="0"/>
              <a:t>Grew up in Iraq and writes using inside experience and external perspectives.</a:t>
            </a:r>
          </a:p>
          <a:p>
            <a:pPr>
              <a:buNone/>
            </a:pPr>
            <a:r>
              <a:rPr lang="en-US" dirty="0" smtClean="0"/>
              <a:t>Additional Books written/coauthored;  (a) What kind of Liberation? Women and the Occupation of Iraq (2009)</a:t>
            </a:r>
            <a:endParaRPr lang="en-US" dirty="0"/>
          </a:p>
        </p:txBody>
      </p:sp>
      <p:sp>
        <p:nvSpPr>
          <p:cNvPr id="4" name="Content Placeholder 3"/>
          <p:cNvSpPr>
            <a:spLocks noGrp="1"/>
          </p:cNvSpPr>
          <p:nvPr>
            <p:ph sz="half" idx="2"/>
          </p:nvPr>
        </p:nvSpPr>
        <p:spPr/>
        <p:txBody>
          <a:bodyPr>
            <a:normAutofit fontScale="92500" lnSpcReduction="20000"/>
          </a:bodyPr>
          <a:lstStyle/>
          <a:p>
            <a:pPr>
              <a:buNone/>
            </a:pPr>
            <a:r>
              <a:rPr lang="en-US" dirty="0" smtClean="0"/>
              <a:t>(b) New Approaches To Migration (2002)</a:t>
            </a:r>
          </a:p>
          <a:p>
            <a:pPr>
              <a:buNone/>
            </a:pPr>
            <a:r>
              <a:rPr lang="en-US" dirty="0" smtClean="0"/>
              <a:t>(c) Secularism, Gender and State in the Middle East (2002)</a:t>
            </a:r>
          </a:p>
          <a:p>
            <a:pPr>
              <a:buNone/>
            </a:pPr>
            <a:r>
              <a:rPr lang="en-US" dirty="0" smtClean="0"/>
              <a:t>-Former Political Activist</a:t>
            </a:r>
          </a:p>
          <a:p>
            <a:pPr>
              <a:buNone/>
            </a:pPr>
            <a:r>
              <a:rPr lang="en-US" dirty="0" smtClean="0"/>
              <a:t>-Writes Poetry </a:t>
            </a:r>
          </a:p>
          <a:p>
            <a:pPr>
              <a:buNone/>
            </a:pPr>
            <a:r>
              <a:rPr lang="en-US" dirty="0" smtClean="0"/>
              <a:t>-Member of Women in Black Organization</a:t>
            </a:r>
          </a:p>
          <a:p>
            <a:pPr>
              <a:buNone/>
            </a:pPr>
            <a:r>
              <a:rPr lang="en-US" dirty="0" smtClean="0"/>
              <a:t>Currently : Professor of Gender Studies at The University of London, England</a:t>
            </a:r>
            <a:endParaRPr lang="en-US" dirty="0"/>
          </a:p>
        </p:txBody>
      </p:sp>
      <p:sp>
        <p:nvSpPr>
          <p:cNvPr id="5" name="Slide Number Placeholder 4"/>
          <p:cNvSpPr>
            <a:spLocks noGrp="1"/>
          </p:cNvSpPr>
          <p:nvPr>
            <p:ph type="sldNum" sz="quarter" idx="12"/>
          </p:nvPr>
        </p:nvSpPr>
        <p:spPr/>
        <p:txBody>
          <a:bodyPr/>
          <a:lstStyle/>
          <a:p>
            <a:fld id="{21555FDD-4B94-4E1F-855D-8B0DB27335EA}" type="slidenum">
              <a:rPr lang="en-US" smtClean="0"/>
              <a:pPr/>
              <a:t>29</a:t>
            </a:fld>
            <a:endParaRPr lang="en-US" dirty="0"/>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Muslim Women in the Canadian Media</a:t>
            </a:r>
            <a:endParaRPr lang="en-US" dirty="0"/>
          </a:p>
        </p:txBody>
      </p:sp>
      <p:sp>
        <p:nvSpPr>
          <p:cNvPr id="3" name="Content Placeholder 2"/>
          <p:cNvSpPr>
            <a:spLocks noGrp="1"/>
          </p:cNvSpPr>
          <p:nvPr>
            <p:ph idx="1"/>
          </p:nvPr>
        </p:nvSpPr>
        <p:spPr/>
        <p:txBody>
          <a:bodyPr/>
          <a:lstStyle/>
          <a:p>
            <a:pPr>
              <a:buNone/>
            </a:pPr>
            <a:r>
              <a:rPr lang="en-US" dirty="0" smtClean="0"/>
              <a:t>Analysis of 250 photos (Jafari, 1998) produced stereotypical remarks such as:</a:t>
            </a:r>
          </a:p>
          <a:p>
            <a:r>
              <a:rPr lang="en-US" dirty="0" smtClean="0"/>
              <a:t>Victims  </a:t>
            </a:r>
          </a:p>
          <a:p>
            <a:r>
              <a:rPr lang="en-US" dirty="0" smtClean="0"/>
              <a:t>Passive </a:t>
            </a:r>
          </a:p>
          <a:p>
            <a:r>
              <a:rPr lang="en-US" dirty="0" smtClean="0"/>
              <a:t>Veiled</a:t>
            </a:r>
          </a:p>
          <a:p>
            <a:r>
              <a:rPr lang="en-US" dirty="0" smtClean="0"/>
              <a:t>Impersonal</a:t>
            </a:r>
          </a:p>
          <a:p>
            <a:r>
              <a:rPr lang="en-US" dirty="0" smtClean="0"/>
              <a:t>Behaviors Typical Oriental Culture</a:t>
            </a:r>
          </a:p>
          <a:p>
            <a:endParaRPr lang="en-US" dirty="0" smtClean="0"/>
          </a:p>
          <a:p>
            <a:pPr>
              <a:buNone/>
            </a:pPr>
            <a:endParaRPr lang="en-US" dirty="0"/>
          </a:p>
        </p:txBody>
      </p:sp>
      <p:sp>
        <p:nvSpPr>
          <p:cNvPr id="4" name="Slide Number Placeholder 3"/>
          <p:cNvSpPr>
            <a:spLocks noGrp="1"/>
          </p:cNvSpPr>
          <p:nvPr>
            <p:ph type="sldNum" sz="quarter" idx="12"/>
          </p:nvPr>
        </p:nvSpPr>
        <p:spPr/>
        <p:txBody>
          <a:bodyPr/>
          <a:lstStyle/>
          <a:p>
            <a:fld id="{21555FDD-4B94-4E1F-855D-8B0DB27335EA}" type="slidenum">
              <a:rPr lang="en-US" smtClean="0"/>
              <a:pPr/>
              <a:t>3</a:t>
            </a:fld>
            <a:endParaRPr lang="en-US" dirty="0"/>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 </a:t>
            </a:r>
            <a:endParaRPr lang="en-US" dirty="0"/>
          </a:p>
        </p:txBody>
      </p:sp>
      <p:sp>
        <p:nvSpPr>
          <p:cNvPr id="3" name="Content Placeholder 2"/>
          <p:cNvSpPr>
            <a:spLocks noGrp="1"/>
          </p:cNvSpPr>
          <p:nvPr>
            <p:ph sz="half" idx="1"/>
          </p:nvPr>
        </p:nvSpPr>
        <p:spPr/>
        <p:txBody>
          <a:bodyPr>
            <a:normAutofit lnSpcReduction="10000"/>
          </a:bodyPr>
          <a:lstStyle/>
          <a:p>
            <a:r>
              <a:rPr lang="en-US" dirty="0" smtClean="0"/>
              <a:t>Theory (2011). Book Review : </a:t>
            </a:r>
            <a:r>
              <a:rPr lang="en-US" dirty="0" smtClean="0"/>
              <a:t>Nadjie</a:t>
            </a:r>
            <a:r>
              <a:rPr lang="en-US" dirty="0" smtClean="0"/>
              <a:t> Sadiq Ali-Ali  </a:t>
            </a:r>
            <a:r>
              <a:rPr lang="en-US" dirty="0" smtClean="0">
                <a:hlinkClick r:id="rId3"/>
              </a:rPr>
              <a:t>www.fty.sagepub.com/content/9/1/120.extract</a:t>
            </a:r>
            <a:r>
              <a:rPr lang="en-US" dirty="0" smtClean="0"/>
              <a:t> , 01.29/12</a:t>
            </a:r>
          </a:p>
          <a:p>
            <a:pPr>
              <a:buNone/>
            </a:pPr>
            <a:r>
              <a:rPr lang="en-US" dirty="0" smtClean="0"/>
              <a:t>University of North Carolina  </a:t>
            </a:r>
            <a:r>
              <a:rPr lang="en-US" dirty="0" smtClean="0">
                <a:hlinkClick r:id="rId4"/>
              </a:rPr>
              <a:t>www.ucexpress.edu/book.php?isbn=N9780520265813</a:t>
            </a:r>
            <a:r>
              <a:rPr lang="en-US" dirty="0" smtClean="0"/>
              <a:t> , 01/29/12</a:t>
            </a:r>
            <a:endParaRPr lang="en-US" dirty="0"/>
          </a:p>
        </p:txBody>
      </p:sp>
      <p:sp>
        <p:nvSpPr>
          <p:cNvPr id="4" name="Content Placeholder 3"/>
          <p:cNvSpPr>
            <a:spLocks noGrp="1"/>
          </p:cNvSpPr>
          <p:nvPr>
            <p:ph sz="half" idx="2"/>
          </p:nvPr>
        </p:nvSpPr>
        <p:spPr/>
        <p:txBody>
          <a:bodyPr>
            <a:normAutofit lnSpcReduction="10000"/>
          </a:bodyPr>
          <a:lstStyle/>
          <a:p>
            <a:r>
              <a:rPr lang="en-US" dirty="0" smtClean="0"/>
              <a:t>Routledge (2002) , London </a:t>
            </a:r>
            <a:r>
              <a:rPr lang="en-US" dirty="0" smtClean="0">
                <a:hlinkClick r:id="rId5"/>
              </a:rPr>
              <a:t>www.catdir.loc.gov/catdir/samples/cam032/99053434.pdf</a:t>
            </a:r>
            <a:r>
              <a:rPr lang="en-US" dirty="0" smtClean="0"/>
              <a:t> , 01/29/12</a:t>
            </a:r>
            <a:endParaRPr lang="en-US" dirty="0"/>
          </a:p>
        </p:txBody>
      </p:sp>
      <p:sp>
        <p:nvSpPr>
          <p:cNvPr id="5" name="Slide Number Placeholder 4"/>
          <p:cNvSpPr>
            <a:spLocks noGrp="1"/>
          </p:cNvSpPr>
          <p:nvPr>
            <p:ph type="sldNum" sz="quarter" idx="12"/>
          </p:nvPr>
        </p:nvSpPr>
        <p:spPr/>
        <p:txBody>
          <a:bodyPr/>
          <a:lstStyle/>
          <a:p>
            <a:fld id="{21555FDD-4B94-4E1F-855D-8B0DB27335EA}" type="slidenum">
              <a:rPr lang="en-US" smtClean="0"/>
              <a:pPr/>
              <a:t>30</a:t>
            </a:fld>
            <a:endParaRPr lang="en-US" dirty="0"/>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WARNING </a:t>
            </a:r>
            <a:endParaRPr lang="en-US" dirty="0"/>
          </a:p>
        </p:txBody>
      </p:sp>
      <p:sp>
        <p:nvSpPr>
          <p:cNvPr id="3" name="Content Placeholder 2"/>
          <p:cNvSpPr>
            <a:spLocks noGrp="1"/>
          </p:cNvSpPr>
          <p:nvPr>
            <p:ph idx="1"/>
          </p:nvPr>
        </p:nvSpPr>
        <p:spPr/>
        <p:txBody>
          <a:bodyPr/>
          <a:lstStyle/>
          <a:p>
            <a:r>
              <a:rPr lang="en-US" dirty="0" smtClean="0"/>
              <a:t>According to Jaffar (1998) , careless media portrayal as “Muslim Terrorists” or “Oppressed Muslims” leads to discrimination and sometimes violence against Muslim women living in Canada.</a:t>
            </a:r>
            <a:endParaRPr lang="en-US" dirty="0"/>
          </a:p>
        </p:txBody>
      </p:sp>
      <p:sp>
        <p:nvSpPr>
          <p:cNvPr id="4" name="Slide Number Placeholder 3"/>
          <p:cNvSpPr>
            <a:spLocks noGrp="1"/>
          </p:cNvSpPr>
          <p:nvPr>
            <p:ph type="sldNum" sz="quarter" idx="12"/>
          </p:nvPr>
        </p:nvSpPr>
        <p:spPr/>
        <p:txBody>
          <a:bodyPr/>
          <a:lstStyle/>
          <a:p>
            <a:fld id="{21555FDD-4B94-4E1F-855D-8B0DB27335EA}" type="slidenum">
              <a:rPr lang="en-US" smtClean="0"/>
              <a:pPr/>
              <a:t>4</a:t>
            </a:fld>
            <a:endParaRPr lang="en-US" dirty="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First Reformers</a:t>
            </a:r>
            <a:endParaRPr lang="en-US" dirty="0"/>
          </a:p>
        </p:txBody>
      </p:sp>
      <p:sp>
        <p:nvSpPr>
          <p:cNvPr id="3" name="Content Placeholder 2"/>
          <p:cNvSpPr>
            <a:spLocks noGrp="1"/>
          </p:cNvSpPr>
          <p:nvPr>
            <p:ph idx="1"/>
          </p:nvPr>
        </p:nvSpPr>
        <p:spPr/>
        <p:txBody>
          <a:bodyPr/>
          <a:lstStyle/>
          <a:p>
            <a:r>
              <a:rPr lang="en-US" dirty="0" smtClean="0"/>
              <a:t>Emergence of women’s right due to inspired leadership from Egyptian reformers and champion on of women’s right- Quasim Amin</a:t>
            </a:r>
          </a:p>
          <a:p>
            <a:r>
              <a:rPr lang="en-US" dirty="0" smtClean="0"/>
              <a:t>Amin crucial call:</a:t>
            </a:r>
          </a:p>
          <a:p>
            <a:pPr>
              <a:buNone/>
            </a:pPr>
            <a:r>
              <a:rPr lang="en-US" dirty="0" smtClean="0"/>
              <a:t> – education of women</a:t>
            </a:r>
          </a:p>
          <a:p>
            <a:pPr>
              <a:buNone/>
            </a:pPr>
            <a:r>
              <a:rPr lang="en-US" dirty="0" smtClean="0"/>
              <a:t>-end to veiling</a:t>
            </a:r>
          </a:p>
          <a:p>
            <a:pPr>
              <a:buNone/>
            </a:pPr>
            <a:r>
              <a:rPr lang="en-US" dirty="0" smtClean="0"/>
              <a:t>-end to seclusion of women</a:t>
            </a:r>
          </a:p>
          <a:p>
            <a:pPr>
              <a:buNone/>
            </a:pPr>
            <a:r>
              <a:rPr lang="en-US" dirty="0" smtClean="0"/>
              <a:t>-cancellation of forced marriages</a:t>
            </a:r>
            <a:endParaRPr lang="en-US" dirty="0"/>
          </a:p>
        </p:txBody>
      </p:sp>
      <p:sp>
        <p:nvSpPr>
          <p:cNvPr id="4" name="Slide Number Placeholder 3"/>
          <p:cNvSpPr>
            <a:spLocks noGrp="1"/>
          </p:cNvSpPr>
          <p:nvPr>
            <p:ph type="sldNum" sz="quarter" idx="12"/>
          </p:nvPr>
        </p:nvSpPr>
        <p:spPr/>
        <p:txBody>
          <a:bodyPr/>
          <a:lstStyle/>
          <a:p>
            <a:fld id="{21555FDD-4B94-4E1F-855D-8B0DB27335EA}" type="slidenum">
              <a:rPr lang="en-US" smtClean="0"/>
              <a:pPr/>
              <a:t>5</a:t>
            </a:fld>
            <a:endParaRPr lang="en-US" dirty="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Development of Women’s Awakening Club </a:t>
            </a:r>
            <a:endParaRPr lang="en-US" dirty="0"/>
          </a:p>
        </p:txBody>
      </p:sp>
      <p:sp>
        <p:nvSpPr>
          <p:cNvPr id="3" name="Content Placeholder 2"/>
          <p:cNvSpPr>
            <a:spLocks noGrp="1"/>
          </p:cNvSpPr>
          <p:nvPr>
            <p:ph idx="1"/>
          </p:nvPr>
        </p:nvSpPr>
        <p:spPr/>
        <p:txBody>
          <a:bodyPr/>
          <a:lstStyle/>
          <a:p>
            <a:r>
              <a:rPr lang="en-US" dirty="0" smtClean="0"/>
              <a:t>Established in 1923</a:t>
            </a:r>
          </a:p>
          <a:p>
            <a:r>
              <a:rPr lang="en-US" dirty="0" smtClean="0"/>
              <a:t>Characteristics of the leadership</a:t>
            </a:r>
          </a:p>
          <a:p>
            <a:pPr>
              <a:buFontTx/>
              <a:buChar char="-"/>
            </a:pPr>
            <a:r>
              <a:rPr lang="en-US" dirty="0" smtClean="0"/>
              <a:t>Secular Muslims</a:t>
            </a:r>
          </a:p>
          <a:p>
            <a:pPr>
              <a:buFontTx/>
              <a:buChar char="-"/>
            </a:pPr>
            <a:r>
              <a:rPr lang="en-US" dirty="0" smtClean="0"/>
              <a:t>Educated</a:t>
            </a:r>
          </a:p>
          <a:p>
            <a:pPr>
              <a:buFontTx/>
              <a:buChar char="-"/>
            </a:pPr>
            <a:r>
              <a:rPr lang="en-US" dirty="0" smtClean="0"/>
              <a:t>Married to intellectuals and politicians</a:t>
            </a:r>
          </a:p>
          <a:p>
            <a:pPr>
              <a:buFontTx/>
              <a:buChar char="-"/>
            </a:pPr>
            <a:r>
              <a:rPr lang="en-US" dirty="0" smtClean="0"/>
              <a:t>Middle and upper class status</a:t>
            </a:r>
          </a:p>
          <a:p>
            <a:pPr>
              <a:buFontTx/>
              <a:buChar char="-"/>
            </a:pPr>
            <a:r>
              <a:rPr lang="en-US" dirty="0" smtClean="0"/>
              <a:t> influential connections</a:t>
            </a:r>
            <a:endParaRPr lang="en-US" dirty="0"/>
          </a:p>
        </p:txBody>
      </p:sp>
      <p:sp>
        <p:nvSpPr>
          <p:cNvPr id="4" name="Slide Number Placeholder 3"/>
          <p:cNvSpPr>
            <a:spLocks noGrp="1"/>
          </p:cNvSpPr>
          <p:nvPr>
            <p:ph type="sldNum" sz="quarter" idx="12"/>
          </p:nvPr>
        </p:nvSpPr>
        <p:spPr/>
        <p:txBody>
          <a:bodyPr/>
          <a:lstStyle/>
          <a:p>
            <a:fld id="{21555FDD-4B94-4E1F-855D-8B0DB27335EA}" type="slidenum">
              <a:rPr lang="en-US" smtClean="0"/>
              <a:pPr/>
              <a:t>6</a:t>
            </a:fld>
            <a:endParaRPr lang="en-US"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Achievements of the Women’s Achievement  Club (WAC) </a:t>
            </a:r>
            <a:endParaRPr lang="en-US" dirty="0"/>
          </a:p>
        </p:txBody>
      </p:sp>
      <p:sp>
        <p:nvSpPr>
          <p:cNvPr id="3" name="Content Placeholder 2"/>
          <p:cNvSpPr>
            <a:spLocks noGrp="1"/>
          </p:cNvSpPr>
          <p:nvPr>
            <p:ph idx="1"/>
          </p:nvPr>
        </p:nvSpPr>
        <p:spPr/>
        <p:txBody>
          <a:bodyPr/>
          <a:lstStyle/>
          <a:p>
            <a:r>
              <a:rPr lang="en-US" dirty="0" smtClean="0"/>
              <a:t>Gain access to social and political spaces through commitment to National Independence (Effrati, 2004)</a:t>
            </a:r>
          </a:p>
          <a:p>
            <a:r>
              <a:rPr lang="en-US" dirty="0" smtClean="0"/>
              <a:t>Establishment of charitable organizations</a:t>
            </a:r>
          </a:p>
          <a:p>
            <a:pPr>
              <a:buNone/>
            </a:pPr>
            <a:r>
              <a:rPr lang="en-US" dirty="0" smtClean="0"/>
              <a:t>Benefits:</a:t>
            </a:r>
          </a:p>
          <a:p>
            <a:pPr>
              <a:buNone/>
            </a:pPr>
            <a:r>
              <a:rPr lang="en-US" dirty="0" smtClean="0"/>
              <a:t>-health centers –literacy program</a:t>
            </a:r>
          </a:p>
          <a:p>
            <a:pPr>
              <a:buFontTx/>
              <a:buChar char="-"/>
            </a:pPr>
            <a:r>
              <a:rPr lang="en-US" dirty="0" smtClean="0"/>
              <a:t>shelters for women – health care programs</a:t>
            </a:r>
          </a:p>
          <a:p>
            <a:pPr>
              <a:buFontTx/>
              <a:buChar char="-"/>
            </a:pPr>
            <a:r>
              <a:rPr lang="en-US" dirty="0" smtClean="0"/>
              <a:t> schools for the blind</a:t>
            </a:r>
          </a:p>
          <a:p>
            <a:pPr>
              <a:buFontTx/>
              <a:buChar char="-"/>
            </a:pPr>
            <a:endParaRPr lang="en-US" dirty="0" smtClean="0"/>
          </a:p>
          <a:p>
            <a:endParaRPr lang="en-US" dirty="0"/>
          </a:p>
        </p:txBody>
      </p:sp>
      <p:sp>
        <p:nvSpPr>
          <p:cNvPr id="4" name="Slide Number Placeholder 3"/>
          <p:cNvSpPr>
            <a:spLocks noGrp="1"/>
          </p:cNvSpPr>
          <p:nvPr>
            <p:ph type="sldNum" sz="quarter" idx="12"/>
          </p:nvPr>
        </p:nvSpPr>
        <p:spPr/>
        <p:txBody>
          <a:bodyPr/>
          <a:lstStyle/>
          <a:p>
            <a:fld id="{21555FDD-4B94-4E1F-855D-8B0DB27335EA}" type="slidenum">
              <a:rPr lang="en-US" smtClean="0"/>
              <a:pPr/>
              <a:t>7</a:t>
            </a:fld>
            <a:endParaRPr lang="en-US"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Challenges facing Iraqi Women in the early years</a:t>
            </a:r>
            <a:endParaRPr lang="en-US" dirty="0"/>
          </a:p>
        </p:txBody>
      </p:sp>
      <p:sp>
        <p:nvSpPr>
          <p:cNvPr id="3" name="Content Placeholder 2"/>
          <p:cNvSpPr>
            <a:spLocks noGrp="1"/>
          </p:cNvSpPr>
          <p:nvPr>
            <p:ph idx="1"/>
          </p:nvPr>
        </p:nvSpPr>
        <p:spPr/>
        <p:txBody>
          <a:bodyPr>
            <a:normAutofit/>
          </a:bodyPr>
          <a:lstStyle/>
          <a:p>
            <a:r>
              <a:rPr lang="en-US" dirty="0" smtClean="0"/>
              <a:t>Prostitution</a:t>
            </a:r>
          </a:p>
          <a:p>
            <a:r>
              <a:rPr lang="en-US" dirty="0" smtClean="0"/>
              <a:t>Divorce</a:t>
            </a:r>
          </a:p>
          <a:p>
            <a:r>
              <a:rPr lang="en-US" dirty="0" smtClean="0"/>
              <a:t>Child custody problems</a:t>
            </a:r>
          </a:p>
          <a:p>
            <a:r>
              <a:rPr lang="en-US" dirty="0" smtClean="0"/>
              <a:t>Poor working conditions</a:t>
            </a:r>
          </a:p>
          <a:p>
            <a:r>
              <a:rPr lang="en-US" dirty="0" smtClean="0"/>
              <a:t>Property rights</a:t>
            </a:r>
          </a:p>
          <a:p>
            <a:r>
              <a:rPr lang="en-US" dirty="0" smtClean="0"/>
              <a:t>Honor killings</a:t>
            </a:r>
          </a:p>
          <a:p>
            <a:r>
              <a:rPr lang="en-US" dirty="0" smtClean="0"/>
              <a:t>Seclusions</a:t>
            </a:r>
          </a:p>
          <a:p>
            <a:r>
              <a:rPr lang="en-US" dirty="0" smtClean="0"/>
              <a:t>Religious oppressions </a:t>
            </a:r>
            <a:endParaRPr lang="en-US" dirty="0"/>
          </a:p>
        </p:txBody>
      </p:sp>
      <p:sp>
        <p:nvSpPr>
          <p:cNvPr id="4" name="Slide Number Placeholder 3"/>
          <p:cNvSpPr>
            <a:spLocks noGrp="1"/>
          </p:cNvSpPr>
          <p:nvPr>
            <p:ph type="sldNum" sz="quarter" idx="12"/>
          </p:nvPr>
        </p:nvSpPr>
        <p:spPr/>
        <p:txBody>
          <a:bodyPr/>
          <a:lstStyle/>
          <a:p>
            <a:fld id="{21555FDD-4B94-4E1F-855D-8B0DB27335EA}" type="slidenum">
              <a:rPr lang="en-US" smtClean="0"/>
              <a:pPr/>
              <a:t>8</a:t>
            </a:fld>
            <a:endParaRPr lang="en-US"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229600" cy="1143000"/>
          </a:xfrm>
        </p:spPr>
        <p:txBody>
          <a:bodyPr>
            <a:normAutofit fontScale="90000"/>
          </a:bodyPr>
          <a:lstStyle/>
          <a:p>
            <a:r>
              <a:rPr lang="en-US" dirty="0" smtClean="0"/>
              <a:t>Development of Iraqi Women’s Union </a:t>
            </a:r>
            <a:endParaRPr lang="en-US" dirty="0"/>
          </a:p>
        </p:txBody>
      </p:sp>
      <p:sp>
        <p:nvSpPr>
          <p:cNvPr id="3" name="Content Placeholder 2"/>
          <p:cNvSpPr>
            <a:spLocks noGrp="1"/>
          </p:cNvSpPr>
          <p:nvPr>
            <p:ph idx="1"/>
          </p:nvPr>
        </p:nvSpPr>
        <p:spPr/>
        <p:txBody>
          <a:bodyPr>
            <a:normAutofit lnSpcReduction="10000"/>
          </a:bodyPr>
          <a:lstStyle/>
          <a:p>
            <a:r>
              <a:rPr lang="en-US" dirty="0" smtClean="0"/>
              <a:t>Came into existence in 1945</a:t>
            </a:r>
          </a:p>
          <a:p>
            <a:r>
              <a:rPr lang="en-US" dirty="0" smtClean="0"/>
              <a:t>Assistance from  Egyptian Feminist Union</a:t>
            </a:r>
          </a:p>
          <a:p>
            <a:r>
              <a:rPr lang="en-US" dirty="0" smtClean="0"/>
              <a:t>Pursue charity work similar to WAC</a:t>
            </a:r>
          </a:p>
          <a:p>
            <a:pPr>
              <a:buNone/>
            </a:pPr>
            <a:r>
              <a:rPr lang="en-US" dirty="0" smtClean="0"/>
              <a:t>-Sought to educate women</a:t>
            </a:r>
          </a:p>
          <a:p>
            <a:pPr>
              <a:buNone/>
            </a:pPr>
            <a:r>
              <a:rPr lang="en-US" dirty="0" smtClean="0"/>
              <a:t>-Network with other women’s group in the Arab world</a:t>
            </a:r>
          </a:p>
          <a:p>
            <a:pPr>
              <a:buNone/>
            </a:pPr>
            <a:r>
              <a:rPr lang="en-US" dirty="0" smtClean="0"/>
              <a:t>-Address issues facing women</a:t>
            </a:r>
          </a:p>
          <a:p>
            <a:pPr>
              <a:buNone/>
            </a:pPr>
            <a:r>
              <a:rPr lang="en-US" dirty="0" smtClean="0"/>
              <a:t> prostitution, divorce, child custody property rights using education and support obtained through networking</a:t>
            </a:r>
            <a:endParaRPr lang="en-US" dirty="0"/>
          </a:p>
        </p:txBody>
      </p:sp>
      <p:sp>
        <p:nvSpPr>
          <p:cNvPr id="4" name="Slide Number Placeholder 3"/>
          <p:cNvSpPr>
            <a:spLocks noGrp="1"/>
          </p:cNvSpPr>
          <p:nvPr>
            <p:ph type="sldNum" sz="quarter" idx="12"/>
          </p:nvPr>
        </p:nvSpPr>
        <p:spPr/>
        <p:txBody>
          <a:bodyPr/>
          <a:lstStyle/>
          <a:p>
            <a:fld id="{21555FDD-4B94-4E1F-855D-8B0DB27335EA}" type="slidenum">
              <a:rPr lang="en-US" smtClean="0"/>
              <a:pPr/>
              <a:t>9</a:t>
            </a:fld>
            <a:endParaRPr lang="en-US" dirty="0"/>
          </a:p>
        </p:txBody>
      </p:sp>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924</TotalTime>
  <Words>2364</Words>
  <Application>Microsoft Office PowerPoint</Application>
  <PresentationFormat>On-screen Show (4:3)</PresentationFormat>
  <Paragraphs>268</Paragraphs>
  <Slides>30</Slides>
  <Notes>24</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Apex</vt:lpstr>
      <vt:lpstr>Name of Student:  Course:  Name of Institution:  Name of Professor:  Date Submitted:  </vt:lpstr>
      <vt:lpstr>Gender, Globalization and Militarization</vt:lpstr>
      <vt:lpstr>Muslim Women in the Canadian Media</vt:lpstr>
      <vt:lpstr>WARNING </vt:lpstr>
      <vt:lpstr>First Reformers</vt:lpstr>
      <vt:lpstr>Development of Women’s Awakening Club </vt:lpstr>
      <vt:lpstr>Achievements of the Women’s Achievement  Club (WAC) </vt:lpstr>
      <vt:lpstr>Challenges facing Iraqi Women in the early years</vt:lpstr>
      <vt:lpstr>Development of Iraqi Women’s Union </vt:lpstr>
      <vt:lpstr>Challenges faced by the Iraqi Women in early post invasion period</vt:lpstr>
      <vt:lpstr>Iraqi Women  Pre Invasion Challenges (Continued)</vt:lpstr>
      <vt:lpstr>Enter Saddam Hussein</vt:lpstr>
      <vt:lpstr>Rise of more progressive women Revolutionary Movements </vt:lpstr>
      <vt:lpstr>Success of the Revolutionary  Movements</vt:lpstr>
      <vt:lpstr>International Recognition for Women stereotype as passive, a victim and impersonal</vt:lpstr>
      <vt:lpstr>Effects of the Social Climate Perpetuated by Saddam Hussein Regime </vt:lpstr>
      <vt:lpstr>Unconquered Mountains  facing Iraqi  Women in Pre-Invasion Times </vt:lpstr>
      <vt:lpstr>Advantages of Economic Boom </vt:lpstr>
      <vt:lpstr>Baath Party Political Indoctrination and Recruitment  Strategies </vt:lpstr>
      <vt:lpstr>Indoctrination and Recruitment Strategies (Continued)</vt:lpstr>
      <vt:lpstr>Iran-Iraqi war benefits to Iraqi Women benefits -continued</vt:lpstr>
      <vt:lpstr>Saddam’s Shiite Kurdish Agenda (Continued)</vt:lpstr>
      <vt:lpstr>Saddam’s Shiite Kurdish Agenda (Continued )</vt:lpstr>
      <vt:lpstr>Evidence of Success in the Kurds region</vt:lpstr>
      <vt:lpstr>Conclusions</vt:lpstr>
      <vt:lpstr>Critical Questions</vt:lpstr>
      <vt:lpstr>Reference </vt:lpstr>
      <vt:lpstr>Reference (continued)</vt:lpstr>
      <vt:lpstr>Dr. Nadjic Sadig Ali-Ali</vt:lpstr>
      <vt:lpstr>Reference </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Gender, globalization and Militarization</dc:title>
  <dc:creator>KLLP</dc:creator>
  <cp:lastModifiedBy>KLLP</cp:lastModifiedBy>
  <cp:revision>66</cp:revision>
  <dcterms:created xsi:type="dcterms:W3CDTF">2012-01-23T16:29:16Z</dcterms:created>
  <dcterms:modified xsi:type="dcterms:W3CDTF">2012-01-30T03:52:57Z</dcterms:modified>
</cp:coreProperties>
</file>