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43" autoAdjust="0"/>
  </p:normalViewPr>
  <p:slideViewPr>
    <p:cSldViewPr>
      <p:cViewPr varScale="1">
        <p:scale>
          <a:sx n="77" d="100"/>
          <a:sy n="77" d="100"/>
        </p:scale>
        <p:origin x="-1758" y="-102"/>
      </p:cViewPr>
      <p:guideLst>
        <p:guide orient="horz" pos="2160"/>
        <p:guide pos="2880"/>
      </p:guideLst>
    </p:cSldViewPr>
  </p:slideViewPr>
  <p:notesTextViewPr>
    <p:cViewPr>
      <p:scale>
        <a:sx n="100" d="100"/>
        <a:sy n="100" d="100"/>
      </p:scale>
      <p:origin x="0" y="282"/>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E12C01-6055-4F9A-8874-45B5694C66C1}" type="datetimeFigureOut">
              <a:rPr lang="en-US" smtClean="0"/>
              <a:t>9/6/2012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85B371-5FD7-495F-B3E0-8972788B25C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Lawyers’ ethical</a:t>
            </a:r>
            <a:r>
              <a:rPr lang="en-US" baseline="0" dirty="0" smtClean="0"/>
              <a:t> responsibilities include disclosing informing to authority unless the information is confidential or protected due to their obligations towards the clients.</a:t>
            </a:r>
          </a:p>
          <a:p>
            <a:endParaRPr lang="en-US" baseline="0" dirty="0" smtClean="0"/>
          </a:p>
          <a:p>
            <a:r>
              <a:rPr lang="en-US" baseline="0" dirty="0" smtClean="0"/>
              <a:t>This is why Federal lawyers should have disclosed the fact to Senator Steven’s legal team that a witness testimony does cast doubt on the senator’s criminal intent because it might have helped the senator prepare a stronger legal case.</a:t>
            </a:r>
          </a:p>
          <a:p>
            <a:endParaRPr lang="en-US" baseline="0" dirty="0" smtClean="0"/>
          </a:p>
          <a:p>
            <a:r>
              <a:rPr lang="en-US" baseline="0" dirty="0" smtClean="0"/>
              <a:t>The prosecutors have a responsibility to disclose relevant information and evidence to the defense team even if the information or evidence may strengthen defense’s case. But this doesn’t mean that the prosecution must help defense search for information or evidence. The obligation is only limited to information or evidence that is already in the </a:t>
            </a:r>
            <a:r>
              <a:rPr lang="en-US" baseline="0" smtClean="0"/>
              <a:t>government’s possession.</a:t>
            </a:r>
            <a:endParaRPr lang="en-US" dirty="0"/>
          </a:p>
        </p:txBody>
      </p:sp>
      <p:sp>
        <p:nvSpPr>
          <p:cNvPr id="4" name="Slide Number Placeholder 3"/>
          <p:cNvSpPr>
            <a:spLocks noGrp="1"/>
          </p:cNvSpPr>
          <p:nvPr>
            <p:ph type="sldNum" sz="quarter" idx="10"/>
          </p:nvPr>
        </p:nvSpPr>
        <p:spPr/>
        <p:txBody>
          <a:bodyPr/>
          <a:lstStyle/>
          <a:p>
            <a:fld id="{4085B371-5FD7-495F-B3E0-8972788B25C5}"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Rules</a:t>
            </a:r>
            <a:r>
              <a:rPr lang="en-US" baseline="0" dirty="0" smtClean="0"/>
              <a:t> of discovery in civil cases require both parties to provide relevant information to each other. The relevant information is anything that is material to the case or can help prosecution or defense prepare their arguments. The parties don’t have to wait for notice and the first part should provide disclosure within 14 days of the other party’s conference unless the court has decided a different timeline or the other party claims that the disclosures have no relevance to the case. Similarly, the second party should make disclosures within 30 days of the receipt of relevant information from the first party. The information also includes witness testimonies and evidence collected by the prosecution</a:t>
            </a:r>
          </a:p>
          <a:p>
            <a:endParaRPr lang="en-US" baseline="0" dirty="0" smtClean="0"/>
          </a:p>
          <a:p>
            <a:r>
              <a:rPr lang="en-US" baseline="0" dirty="0" smtClean="0"/>
              <a:t>As far as criminal cases are concerned, the government should provide information such as defendant’s written and oral testimonies, criminal record etc. upon request. Similarly, the defendant should allow the government to collect evidence without any hurdle. The government may also ask for information on the witnesses the defense might have decided to utilize to strengthen their case.</a:t>
            </a:r>
          </a:p>
          <a:p>
            <a:endParaRPr lang="en-US" baseline="0" dirty="0" smtClean="0"/>
          </a:p>
          <a:p>
            <a:r>
              <a:rPr lang="en-US" baseline="0" dirty="0" smtClean="0"/>
              <a:t>Nicholas March’s suicide reminds us that the job of prosecutors is to make sure that justice is served and all legal procedures are follower rather than imposing their own versions of justice. The purpose of law is to protect basic rights of all citizens and ensure that innocent individuals are not treated unfairly. Because Senator Steven’s rights were violated, it cost him his Senate Seat which he would have won otherwise.</a:t>
            </a:r>
            <a:endParaRPr lang="en-US" dirty="0"/>
          </a:p>
        </p:txBody>
      </p:sp>
      <p:sp>
        <p:nvSpPr>
          <p:cNvPr id="4" name="Slide Number Placeholder 3"/>
          <p:cNvSpPr>
            <a:spLocks noGrp="1"/>
          </p:cNvSpPr>
          <p:nvPr>
            <p:ph type="sldNum" sz="quarter" idx="10"/>
          </p:nvPr>
        </p:nvSpPr>
        <p:spPr/>
        <p:txBody>
          <a:bodyPr/>
          <a:lstStyle/>
          <a:p>
            <a:fld id="{4085B371-5FD7-495F-B3E0-8972788B25C5}"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Mr. </a:t>
            </a:r>
            <a:r>
              <a:rPr lang="en-US" dirty="0" err="1" smtClean="0"/>
              <a:t>Nifong’s</a:t>
            </a:r>
            <a:r>
              <a:rPr lang="en-US" dirty="0" smtClean="0"/>
              <a:t> actions</a:t>
            </a:r>
            <a:r>
              <a:rPr lang="en-US" baseline="0" dirty="0" smtClean="0"/>
              <a:t> demonstrate the importance of avoiding conflicts of interest. One useful strategy could have been to replace Mr. </a:t>
            </a:r>
            <a:r>
              <a:rPr lang="en-US" baseline="0" dirty="0" err="1" smtClean="0"/>
              <a:t>Nifong</a:t>
            </a:r>
            <a:r>
              <a:rPr lang="en-US" baseline="0" dirty="0" smtClean="0"/>
              <a:t> with another neutral prosecutor once it became clear that Mr. </a:t>
            </a:r>
            <a:r>
              <a:rPr lang="en-US" baseline="0" dirty="0" err="1" smtClean="0"/>
              <a:t>Nifong</a:t>
            </a:r>
            <a:r>
              <a:rPr lang="en-US" baseline="0" dirty="0" smtClean="0"/>
              <a:t> had ambitious political goals. In addition, violations such as </a:t>
            </a:r>
            <a:r>
              <a:rPr lang="en-US" baseline="0" dirty="0" err="1" smtClean="0"/>
              <a:t>photolining</a:t>
            </a:r>
            <a:r>
              <a:rPr lang="en-US" baseline="0" dirty="0" smtClean="0"/>
              <a:t> of Duke players should have been dealt on a priority basis. Numerous violations of legal procedures occurred yet they were ignored which only further encouraged Mr. </a:t>
            </a:r>
            <a:r>
              <a:rPr lang="en-US" baseline="0" dirty="0" err="1" smtClean="0"/>
              <a:t>Nifong</a:t>
            </a:r>
            <a:r>
              <a:rPr lang="en-US" baseline="0" dirty="0" smtClean="0"/>
              <a:t> to violate his professional and ethical obligations.</a:t>
            </a:r>
          </a:p>
          <a:p>
            <a:endParaRPr lang="en-US" baseline="0" dirty="0" smtClean="0"/>
          </a:p>
          <a:p>
            <a:r>
              <a:rPr lang="en-US" baseline="0" dirty="0" smtClean="0"/>
              <a:t>The prosecutors have a responsibility to share all evidence with </a:t>
            </a:r>
            <a:r>
              <a:rPr lang="en-US" baseline="0" dirty="0" err="1" smtClean="0"/>
              <a:t>defendents</a:t>
            </a:r>
            <a:r>
              <a:rPr lang="en-US" baseline="0" dirty="0" smtClean="0"/>
              <a:t> but the prosecution hid DNA evidence from the defense that implicated people other than the players. The prosecutor should also ensure that all legal procedures are followed properly in order to protect due rights of the </a:t>
            </a:r>
            <a:r>
              <a:rPr lang="en-US" baseline="0" dirty="0" err="1" smtClean="0"/>
              <a:t>defendents</a:t>
            </a:r>
            <a:r>
              <a:rPr lang="en-US" baseline="0" dirty="0" smtClean="0"/>
              <a:t>. The job of prosecutor is to follow law and not let his own opinions guide his actions as happened in Mr. </a:t>
            </a:r>
            <a:r>
              <a:rPr lang="en-US" baseline="0" dirty="0" err="1" smtClean="0"/>
              <a:t>Nifong’s</a:t>
            </a:r>
            <a:r>
              <a:rPr lang="en-US" baseline="0" dirty="0" smtClean="0"/>
              <a:t> case.</a:t>
            </a:r>
          </a:p>
          <a:p>
            <a:endParaRPr lang="en-US" baseline="0" dirty="0" smtClean="0"/>
          </a:p>
          <a:p>
            <a:r>
              <a:rPr lang="en-US" baseline="0" dirty="0" smtClean="0"/>
              <a:t>The Duke case also has several lessons for college students who party in wee hours. First of all, they should obey laws. Had they not hired any prostitutes, this incident might not have happened in the first place. They should also report all suspicious behavior to authorities immediately before the problem gets out of hand. In addition, they should be careful with strangers who could make unfair or inaccurate accusations against them. </a:t>
            </a:r>
            <a:r>
              <a:rPr lang="en-US" dirty="0" smtClean="0"/>
              <a:t> </a:t>
            </a:r>
            <a:endParaRPr lang="en-US" dirty="0"/>
          </a:p>
        </p:txBody>
      </p:sp>
      <p:sp>
        <p:nvSpPr>
          <p:cNvPr id="4" name="Slide Number Placeholder 3"/>
          <p:cNvSpPr>
            <a:spLocks noGrp="1"/>
          </p:cNvSpPr>
          <p:nvPr>
            <p:ph type="sldNum" sz="quarter" idx="10"/>
          </p:nvPr>
        </p:nvSpPr>
        <p:spPr/>
        <p:txBody>
          <a:bodyPr/>
          <a:lstStyle/>
          <a:p>
            <a:fld id="{4085B371-5FD7-495F-B3E0-8972788B25C5}"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Email communication at work should be work-related because it</a:t>
            </a:r>
            <a:r>
              <a:rPr lang="en-US" baseline="0" dirty="0" smtClean="0"/>
              <a:t> exists for the purpose of serving organizational goals. Email communication at work doesn’t have any privacy privileges because the resources at work are the property of the organization. Email communication also exists permanently on organizations’ databases, thus, it is a permanent evidence of the employees’ written communication at work. </a:t>
            </a:r>
          </a:p>
          <a:p>
            <a:endParaRPr lang="en-US" baseline="0" dirty="0" smtClean="0"/>
          </a:p>
          <a:p>
            <a:r>
              <a:rPr lang="en-US" baseline="0" dirty="0" smtClean="0"/>
              <a:t>Government officials have a responsibility to ensure efficient use of resources during emergencies because the challenges are often greater than the resources and the goal is to help the maximum number of people. Regulations exist to provide guidance to officials and even though, they serve their purpose in most cases, they cannot cover every possible scenario. Thus, when ignoring them results in greater benefits to the society, the officials should have the courage to do what is best for the individuals who need help. </a:t>
            </a:r>
          </a:p>
          <a:p>
            <a:endParaRPr lang="en-US" baseline="0" dirty="0" smtClean="0"/>
          </a:p>
          <a:p>
            <a:r>
              <a:rPr lang="en-US" baseline="0" dirty="0" smtClean="0"/>
              <a:t>Email disclosure increases public confidence in the government because it sends the message that government is not immune to accountability. But negative revelations have both advantages and costs. They may lower public confidence in the government but they may also put the pressure on the government to improve its processes and raise ethical standards.</a:t>
            </a:r>
            <a:endParaRPr lang="en-US" dirty="0"/>
          </a:p>
        </p:txBody>
      </p:sp>
      <p:sp>
        <p:nvSpPr>
          <p:cNvPr id="4" name="Slide Number Placeholder 3"/>
          <p:cNvSpPr>
            <a:spLocks noGrp="1"/>
          </p:cNvSpPr>
          <p:nvPr>
            <p:ph type="sldNum" sz="quarter" idx="10"/>
          </p:nvPr>
        </p:nvSpPr>
        <p:spPr/>
        <p:txBody>
          <a:bodyPr/>
          <a:lstStyle/>
          <a:p>
            <a:fld id="{4085B371-5FD7-495F-B3E0-8972788B25C5}"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9/5/2012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9/5/2012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9/5/2012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9/5/2012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Name</a:t>
            </a:r>
          </a:p>
          <a:p>
            <a:r>
              <a:rPr lang="en-US" dirty="0" smtClean="0"/>
              <a:t>Course</a:t>
            </a:r>
          </a:p>
          <a:p>
            <a:r>
              <a:rPr lang="en-US" dirty="0" smtClean="0"/>
              <a:t>Professor</a:t>
            </a:r>
          </a:p>
          <a:p>
            <a:r>
              <a:rPr lang="en-US" dirty="0" smtClean="0"/>
              <a:t>Date</a:t>
            </a:r>
            <a:endParaRPr lang="en-US" dirty="0"/>
          </a:p>
        </p:txBody>
      </p:sp>
      <p:sp>
        <p:nvSpPr>
          <p:cNvPr id="2" name="Title 1"/>
          <p:cNvSpPr>
            <a:spLocks noGrp="1"/>
          </p:cNvSpPr>
          <p:nvPr>
            <p:ph type="ctrTitle"/>
          </p:nvPr>
        </p:nvSpPr>
        <p:spPr/>
        <p:txBody>
          <a:bodyPr/>
          <a:lstStyle/>
          <a:p>
            <a:r>
              <a:rPr lang="en-US" dirty="0" smtClean="0"/>
              <a:t>Government Responsibilities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Ethics</a:t>
            </a:r>
            <a:endParaRPr lang="en-US" dirty="0"/>
          </a:p>
        </p:txBody>
      </p:sp>
      <p:sp>
        <p:nvSpPr>
          <p:cNvPr id="3" name="Content Placeholder 2"/>
          <p:cNvSpPr>
            <a:spLocks noGrp="1"/>
          </p:cNvSpPr>
          <p:nvPr>
            <p:ph sz="quarter" idx="1"/>
          </p:nvPr>
        </p:nvSpPr>
        <p:spPr>
          <a:xfrm>
            <a:off x="301752" y="1527048"/>
            <a:ext cx="8613648" cy="4572000"/>
          </a:xfrm>
        </p:spPr>
        <p:txBody>
          <a:bodyPr>
            <a:normAutofit fontScale="92500" lnSpcReduction="10000"/>
          </a:bodyPr>
          <a:lstStyle/>
          <a:p>
            <a:pPr>
              <a:buNone/>
            </a:pPr>
            <a:r>
              <a:rPr lang="en-US" dirty="0" smtClean="0"/>
              <a:t>Lawyers</a:t>
            </a:r>
          </a:p>
          <a:p>
            <a:pPr lvl="1">
              <a:buFont typeface="Wingdings" pitchFamily="2" charset="2"/>
              <a:buChar char="v"/>
            </a:pPr>
            <a:r>
              <a:rPr lang="en-US" dirty="0" smtClean="0"/>
              <a:t>Disclose information to authorities (Cornell University Law School)</a:t>
            </a:r>
          </a:p>
          <a:p>
            <a:pPr lvl="2">
              <a:buFont typeface="Wingdings" pitchFamily="2" charset="2"/>
              <a:buChar char="v"/>
            </a:pPr>
            <a:r>
              <a:rPr lang="en-US" dirty="0" smtClean="0"/>
              <a:t>Unless information is confidential or protected</a:t>
            </a:r>
          </a:p>
          <a:p>
            <a:pPr lvl="2">
              <a:buFont typeface="Wingdings" pitchFamily="2" charset="2"/>
              <a:buChar char="v"/>
            </a:pPr>
            <a:endParaRPr lang="en-US" dirty="0" smtClean="0"/>
          </a:p>
          <a:p>
            <a:pPr lvl="1">
              <a:buFont typeface="Wingdings" pitchFamily="2" charset="2"/>
              <a:buChar char="v"/>
            </a:pPr>
            <a:r>
              <a:rPr lang="en-US" dirty="0" smtClean="0"/>
              <a:t>Federal lawyers should have disclosed evidence that could have cast doubt on Senator Steven’s criminal intent</a:t>
            </a:r>
          </a:p>
          <a:p>
            <a:pPr lvl="2">
              <a:buFont typeface="Wingdings" pitchFamily="2" charset="2"/>
              <a:buChar char="v"/>
            </a:pPr>
            <a:r>
              <a:rPr lang="en-US" dirty="0" smtClean="0"/>
              <a:t>The witness interview was not a confidential information</a:t>
            </a:r>
          </a:p>
          <a:p>
            <a:pPr lvl="2">
              <a:buFont typeface="Wingdings" pitchFamily="2" charset="2"/>
              <a:buChar char="v"/>
            </a:pPr>
            <a:endParaRPr lang="en-US" dirty="0" smtClean="0"/>
          </a:p>
          <a:p>
            <a:pPr>
              <a:buNone/>
            </a:pPr>
            <a:endParaRPr lang="en-US" dirty="0" smtClean="0"/>
          </a:p>
          <a:p>
            <a:pPr>
              <a:buNone/>
            </a:pPr>
            <a:r>
              <a:rPr lang="en-US" dirty="0" smtClean="0"/>
              <a:t>Prosecutors</a:t>
            </a:r>
            <a:endParaRPr lang="en-US" dirty="0" smtClean="0"/>
          </a:p>
          <a:p>
            <a:pPr lvl="1">
              <a:buFont typeface="Wingdings" pitchFamily="2" charset="2"/>
              <a:buChar char="v"/>
            </a:pPr>
            <a:r>
              <a:rPr lang="en-US" sz="2000" dirty="0" smtClean="0"/>
              <a:t>Disclose information favorable to </a:t>
            </a:r>
            <a:r>
              <a:rPr lang="en-US" sz="2000" dirty="0" smtClean="0"/>
              <a:t>defense (American Bar Association)</a:t>
            </a:r>
            <a:endParaRPr lang="en-US" sz="2000" dirty="0" smtClean="0"/>
          </a:p>
          <a:p>
            <a:pPr lvl="2">
              <a:buFont typeface="Wingdings" pitchFamily="2" charset="2"/>
              <a:buChar char="v"/>
            </a:pPr>
            <a:r>
              <a:rPr lang="en-US" sz="1800" dirty="0" smtClean="0"/>
              <a:t>Disclose information in a timely manner</a:t>
            </a:r>
          </a:p>
          <a:p>
            <a:pPr lvl="2">
              <a:buFont typeface="Wingdings" pitchFamily="2" charset="2"/>
              <a:buChar char="v"/>
            </a:pPr>
            <a:r>
              <a:rPr lang="en-US" sz="1800" dirty="0" smtClean="0"/>
              <a:t>No </a:t>
            </a:r>
            <a:r>
              <a:rPr lang="en-US" sz="1800" dirty="0" smtClean="0"/>
              <a:t>obligation to help defense search for supporting evidence</a:t>
            </a:r>
          </a:p>
          <a:p>
            <a:pPr lvl="2">
              <a:buFont typeface="Wingdings" pitchFamily="2" charset="2"/>
              <a:buChar char="v"/>
            </a:pPr>
            <a:endParaRPr lang="en-US" sz="1800" dirty="0" smtClean="0"/>
          </a:p>
          <a:p>
            <a:pPr lvl="1">
              <a:buFont typeface="Wingdings" pitchFamily="2" charset="2"/>
              <a:buChar char="v"/>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Discovery</a:t>
            </a:r>
            <a:endParaRPr lang="en-US" dirty="0"/>
          </a:p>
        </p:txBody>
      </p:sp>
      <p:sp>
        <p:nvSpPr>
          <p:cNvPr id="3" name="Content Placeholder 2"/>
          <p:cNvSpPr>
            <a:spLocks noGrp="1"/>
          </p:cNvSpPr>
          <p:nvPr>
            <p:ph sz="quarter" idx="1"/>
          </p:nvPr>
        </p:nvSpPr>
        <p:spPr>
          <a:xfrm>
            <a:off x="301752" y="1371600"/>
            <a:ext cx="8613648" cy="5181600"/>
          </a:xfrm>
        </p:spPr>
        <p:txBody>
          <a:bodyPr>
            <a:normAutofit/>
          </a:bodyPr>
          <a:lstStyle/>
          <a:p>
            <a:pPr>
              <a:buNone/>
            </a:pPr>
            <a:r>
              <a:rPr lang="en-US" sz="2000" dirty="0" smtClean="0"/>
              <a:t>Civil Cases (Cornell University Law School)</a:t>
            </a:r>
          </a:p>
          <a:p>
            <a:pPr lvl="1">
              <a:buFont typeface="Wingdings" pitchFamily="2" charset="2"/>
              <a:buChar char="v"/>
            </a:pPr>
            <a:r>
              <a:rPr lang="en-US" sz="1400" dirty="0" smtClean="0"/>
              <a:t>Provide relevant information to each other</a:t>
            </a:r>
          </a:p>
          <a:p>
            <a:pPr lvl="1">
              <a:buFont typeface="Wingdings" pitchFamily="2" charset="2"/>
              <a:buChar char="v"/>
            </a:pPr>
            <a:r>
              <a:rPr lang="en-US" sz="1400" dirty="0" smtClean="0"/>
              <a:t>Disclosures within 14 days of the first party’s conference</a:t>
            </a:r>
          </a:p>
          <a:p>
            <a:pPr lvl="2">
              <a:buFont typeface="Wingdings" pitchFamily="2" charset="2"/>
              <a:buChar char="v"/>
            </a:pPr>
            <a:r>
              <a:rPr lang="en-US" sz="1400" dirty="0" smtClean="0"/>
              <a:t>Exceptions include court orders or objection by one of the parties</a:t>
            </a:r>
          </a:p>
          <a:p>
            <a:pPr lvl="1">
              <a:buFont typeface="Wingdings" pitchFamily="2" charset="2"/>
              <a:buChar char="v"/>
            </a:pPr>
            <a:r>
              <a:rPr lang="en-US" sz="1400" dirty="0" smtClean="0"/>
              <a:t>Second </a:t>
            </a:r>
            <a:r>
              <a:rPr lang="en-US" sz="1400" dirty="0" smtClean="0"/>
              <a:t>party </a:t>
            </a:r>
            <a:r>
              <a:rPr lang="en-US" sz="1400" dirty="0" smtClean="0"/>
              <a:t>respond </a:t>
            </a:r>
            <a:r>
              <a:rPr lang="en-US" sz="1400" dirty="0" smtClean="0"/>
              <a:t>within 30 days of the first party’s disclosures</a:t>
            </a:r>
          </a:p>
          <a:p>
            <a:pPr lvl="1">
              <a:buFont typeface="Wingdings" pitchFamily="2" charset="2"/>
              <a:buChar char="v"/>
            </a:pPr>
            <a:r>
              <a:rPr lang="en-US" sz="1400" dirty="0" smtClean="0"/>
              <a:t>Relevant information includes information on witnesses </a:t>
            </a:r>
            <a:r>
              <a:rPr lang="en-US" sz="1400" dirty="0" smtClean="0"/>
              <a:t>and evidence </a:t>
            </a:r>
            <a:endParaRPr lang="en-US" sz="1400" dirty="0" smtClean="0"/>
          </a:p>
          <a:p>
            <a:pPr>
              <a:buNone/>
            </a:pPr>
            <a:endParaRPr lang="en-US" sz="2000" dirty="0" smtClean="0"/>
          </a:p>
          <a:p>
            <a:pPr>
              <a:buNone/>
            </a:pPr>
            <a:r>
              <a:rPr lang="en-US" sz="2000" dirty="0" smtClean="0"/>
              <a:t>Criminal Cases (Cornell University Law School)</a:t>
            </a:r>
          </a:p>
          <a:p>
            <a:pPr lvl="1">
              <a:buFont typeface="Wingdings" pitchFamily="2" charset="2"/>
              <a:buChar char="v"/>
            </a:pPr>
            <a:r>
              <a:rPr lang="en-US" sz="1400" dirty="0" smtClean="0"/>
              <a:t>Government </a:t>
            </a:r>
            <a:r>
              <a:rPr lang="en-US" sz="1400" dirty="0" smtClean="0"/>
              <a:t>provide </a:t>
            </a:r>
            <a:r>
              <a:rPr lang="en-US" sz="1400" dirty="0" smtClean="0"/>
              <a:t>defendant’s oral or written statements upon </a:t>
            </a:r>
            <a:r>
              <a:rPr lang="en-US" sz="1400" dirty="0" smtClean="0"/>
              <a:t>request</a:t>
            </a:r>
          </a:p>
          <a:p>
            <a:pPr lvl="1">
              <a:buFont typeface="Wingdings" pitchFamily="2" charset="2"/>
              <a:buChar char="v"/>
            </a:pPr>
            <a:r>
              <a:rPr lang="en-US" sz="1400" dirty="0" smtClean="0"/>
              <a:t>Government provide prior criminal record as well as other relevant information upon request</a:t>
            </a:r>
          </a:p>
          <a:p>
            <a:pPr lvl="1">
              <a:buFont typeface="Wingdings" pitchFamily="2" charset="2"/>
              <a:buChar char="v"/>
            </a:pPr>
            <a:r>
              <a:rPr lang="en-US" sz="1400" dirty="0" smtClean="0"/>
              <a:t>Defendant allow the government to collect evidence including things that the defendant intends to use in the case</a:t>
            </a:r>
          </a:p>
          <a:p>
            <a:pPr lvl="1">
              <a:buFont typeface="Wingdings" pitchFamily="2" charset="2"/>
              <a:buChar char="v"/>
            </a:pPr>
            <a:r>
              <a:rPr lang="en-US" sz="1400" dirty="0" smtClean="0"/>
              <a:t>The government may also request info on expert witnesses intended to be used by the defendant</a:t>
            </a:r>
          </a:p>
          <a:p>
            <a:pPr lvl="1">
              <a:buFont typeface="Wingdings" pitchFamily="2" charset="2"/>
              <a:buChar char="v"/>
            </a:pPr>
            <a:endParaRPr lang="en-US" sz="1400" dirty="0" smtClean="0">
              <a:solidFill>
                <a:schemeClr val="tx1"/>
              </a:solidFill>
            </a:endParaRPr>
          </a:p>
          <a:p>
            <a:pPr>
              <a:buNone/>
            </a:pPr>
            <a:r>
              <a:rPr lang="en-US" sz="2000" dirty="0" smtClean="0"/>
              <a:t>Nicholas Marsh Suicide: Credo Moment</a:t>
            </a:r>
          </a:p>
          <a:p>
            <a:pPr lvl="1">
              <a:buFont typeface="Wingdings" pitchFamily="2" charset="2"/>
              <a:buChar char="v"/>
            </a:pPr>
            <a:r>
              <a:rPr lang="en-US" sz="1400" dirty="0" smtClean="0"/>
              <a:t>Prosecutors are ministers of justice, not </a:t>
            </a:r>
            <a:r>
              <a:rPr lang="en-US" sz="1400" dirty="0" smtClean="0"/>
              <a:t>advocates </a:t>
            </a:r>
            <a:r>
              <a:rPr lang="en-US" sz="1400" dirty="0" smtClean="0"/>
              <a:t>of </a:t>
            </a:r>
            <a:r>
              <a:rPr lang="en-US" sz="1400" dirty="0" smtClean="0"/>
              <a:t>justice</a:t>
            </a:r>
          </a:p>
          <a:p>
            <a:pPr lvl="1">
              <a:buFont typeface="Wingdings" pitchFamily="2" charset="2"/>
              <a:buChar char="v"/>
            </a:pPr>
            <a:r>
              <a:rPr lang="en-US" sz="1400" dirty="0" smtClean="0"/>
              <a:t>Laws exist to protect due rights of the citizens and prevent prosecution of innocent individuals</a:t>
            </a:r>
            <a:endParaRPr lang="en-US" sz="1400" dirty="0" smtClean="0"/>
          </a:p>
          <a:p>
            <a:pPr lvl="1">
              <a:buFont typeface="Wingdings" pitchFamily="2" charset="2"/>
              <a:buChar char="v"/>
            </a:pPr>
            <a:endParaRPr lang="en-US" sz="1600" dirty="0" smtClean="0"/>
          </a:p>
          <a:p>
            <a:pPr lvl="1">
              <a:buFont typeface="Wingdings" pitchFamily="2" charset="2"/>
              <a:buChar char="v"/>
            </a:pPr>
            <a:endParaRPr lang="en-US" dirty="0" smtClean="0"/>
          </a:p>
          <a:p>
            <a:pPr lvl="1">
              <a:buFont typeface="Wingdings" pitchFamily="2" charset="2"/>
              <a:buChar char="v"/>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Duke University</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Mr. </a:t>
            </a:r>
            <a:r>
              <a:rPr lang="en-US" dirty="0" err="1" smtClean="0"/>
              <a:t>Nifong’s</a:t>
            </a:r>
            <a:r>
              <a:rPr lang="en-US" dirty="0" smtClean="0"/>
              <a:t> conduct: Credo lessons</a:t>
            </a:r>
          </a:p>
          <a:p>
            <a:pPr lvl="1"/>
            <a:r>
              <a:rPr lang="en-US" dirty="0" smtClean="0"/>
              <a:t>Steps should be taken to prevent conflict of interest</a:t>
            </a:r>
          </a:p>
          <a:p>
            <a:pPr lvl="2"/>
            <a:r>
              <a:rPr lang="en-US" dirty="0" smtClean="0"/>
              <a:t>Mr. </a:t>
            </a:r>
            <a:r>
              <a:rPr lang="en-US" dirty="0" err="1" smtClean="0"/>
              <a:t>Nifong’s</a:t>
            </a:r>
            <a:r>
              <a:rPr lang="en-US" dirty="0" smtClean="0"/>
              <a:t> actions were motivated by potential political benefits</a:t>
            </a:r>
          </a:p>
          <a:p>
            <a:pPr lvl="2"/>
            <a:endParaRPr lang="en-US" dirty="0" smtClean="0"/>
          </a:p>
          <a:p>
            <a:pPr lvl="1"/>
            <a:r>
              <a:rPr lang="en-US" dirty="0" smtClean="0"/>
              <a:t>Violations should be dealt on a priority basis</a:t>
            </a:r>
          </a:p>
          <a:p>
            <a:pPr lvl="2"/>
            <a:r>
              <a:rPr lang="en-US" dirty="0" smtClean="0"/>
              <a:t>Several signs of misuse of authority were ignored</a:t>
            </a:r>
          </a:p>
          <a:p>
            <a:pPr lvl="2"/>
            <a:endParaRPr lang="en-US" dirty="0" smtClean="0"/>
          </a:p>
          <a:p>
            <a:pPr>
              <a:buNone/>
            </a:pPr>
            <a:r>
              <a:rPr lang="en-US" dirty="0" smtClean="0"/>
              <a:t>Prosecutorial Responsibilities</a:t>
            </a:r>
          </a:p>
          <a:p>
            <a:pPr lvl="1">
              <a:buFont typeface="Courier New" pitchFamily="49" charset="0"/>
              <a:buChar char="o"/>
            </a:pPr>
            <a:r>
              <a:rPr lang="en-US" dirty="0" smtClean="0"/>
              <a:t>All evidence should be preserved and shared with defendant/s</a:t>
            </a:r>
          </a:p>
          <a:p>
            <a:pPr lvl="1">
              <a:buFont typeface="Courier New" pitchFamily="49" charset="0"/>
              <a:buChar char="o"/>
            </a:pPr>
            <a:r>
              <a:rPr lang="en-US" dirty="0" smtClean="0"/>
              <a:t>Procedural violations should be strictly dealt with</a:t>
            </a:r>
          </a:p>
          <a:p>
            <a:pPr lvl="1">
              <a:buFont typeface="Courier New" pitchFamily="49" charset="0"/>
              <a:buChar char="o"/>
            </a:pPr>
            <a:r>
              <a:rPr lang="en-US" dirty="0" smtClean="0"/>
              <a:t>The prosecutor should not let his emotions or guts guide his actions</a:t>
            </a:r>
          </a:p>
          <a:p>
            <a:pPr lvl="1">
              <a:buFont typeface="Courier New" pitchFamily="49" charset="0"/>
              <a:buChar char="o"/>
            </a:pPr>
            <a:endParaRPr lang="en-US" dirty="0" smtClean="0"/>
          </a:p>
          <a:p>
            <a:pPr>
              <a:buNone/>
            </a:pPr>
            <a:r>
              <a:rPr lang="en-US" dirty="0" smtClean="0"/>
              <a:t>Young people and college parties</a:t>
            </a:r>
          </a:p>
          <a:p>
            <a:pPr lvl="1">
              <a:buFont typeface="Courier New" pitchFamily="49" charset="0"/>
              <a:buChar char="o"/>
            </a:pPr>
            <a:r>
              <a:rPr lang="en-US" dirty="0" smtClean="0"/>
              <a:t>Obey all applicable laws</a:t>
            </a:r>
          </a:p>
          <a:p>
            <a:pPr lvl="2">
              <a:buFont typeface="Courier New" pitchFamily="49" charset="0"/>
              <a:buChar char="o"/>
            </a:pPr>
            <a:r>
              <a:rPr lang="en-US" dirty="0" smtClean="0"/>
              <a:t>Better safe than sorry</a:t>
            </a:r>
          </a:p>
          <a:p>
            <a:pPr lvl="1">
              <a:buFont typeface="Courier New" pitchFamily="49" charset="0"/>
              <a:buChar char="o"/>
            </a:pPr>
            <a:r>
              <a:rPr lang="en-US" dirty="0" smtClean="0"/>
              <a:t>Report suspicious behavior to authorities</a:t>
            </a:r>
          </a:p>
          <a:p>
            <a:pPr lvl="1">
              <a:buFont typeface="Courier New" pitchFamily="49" charset="0"/>
              <a:buChar char="o"/>
            </a:pPr>
            <a:r>
              <a:rPr lang="en-US" dirty="0" smtClean="0"/>
              <a:t>Cautiously interact with strangers</a:t>
            </a:r>
            <a:endParaRPr lang="en-US" dirty="0" smtClean="0"/>
          </a:p>
          <a:p>
            <a:pPr lvl="2"/>
            <a:endParaRPr lang="en-US" dirty="0" smtClean="0"/>
          </a:p>
          <a:p>
            <a:endParaRPr lang="en-US" dirty="0" smtClean="0"/>
          </a:p>
          <a:p>
            <a:pPr lvl="2">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 and New Orleans</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Email at work</a:t>
            </a:r>
          </a:p>
          <a:p>
            <a:pPr lvl="1">
              <a:buFont typeface="Courier New" pitchFamily="49" charset="0"/>
              <a:buChar char="o"/>
            </a:pPr>
            <a:r>
              <a:rPr lang="en-US" dirty="0" smtClean="0"/>
              <a:t>Email communication at work should be strictly work-related</a:t>
            </a:r>
          </a:p>
          <a:p>
            <a:pPr lvl="1">
              <a:buFont typeface="Courier New" pitchFamily="49" charset="0"/>
              <a:buChar char="o"/>
            </a:pPr>
            <a:r>
              <a:rPr lang="en-US" dirty="0" smtClean="0"/>
              <a:t>Email communication at work doesn’t have privacy privileges</a:t>
            </a:r>
          </a:p>
          <a:p>
            <a:pPr lvl="1">
              <a:buFont typeface="Courier New" pitchFamily="49" charset="0"/>
              <a:buChar char="o"/>
            </a:pPr>
            <a:r>
              <a:rPr lang="en-US" dirty="0" smtClean="0"/>
              <a:t>Email communication at work becomes permanent evidence</a:t>
            </a:r>
          </a:p>
          <a:p>
            <a:pPr lvl="2">
              <a:buFont typeface="Courier New" pitchFamily="49" charset="0"/>
              <a:buChar char="o"/>
            </a:pPr>
            <a:r>
              <a:rPr lang="en-US" dirty="0" smtClean="0"/>
              <a:t>Could be used to prosecute for negligence of duties</a:t>
            </a:r>
          </a:p>
          <a:p>
            <a:pPr lvl="2">
              <a:buFont typeface="Courier New" pitchFamily="49" charset="0"/>
              <a:buChar char="o"/>
            </a:pPr>
            <a:endParaRPr lang="en-US" dirty="0" smtClean="0"/>
          </a:p>
          <a:p>
            <a:pPr>
              <a:buNone/>
            </a:pPr>
            <a:r>
              <a:rPr lang="en-US" dirty="0" smtClean="0"/>
              <a:t>Government officials and emergencies</a:t>
            </a:r>
          </a:p>
          <a:p>
            <a:pPr lvl="1">
              <a:buFont typeface="Courier New" pitchFamily="49" charset="0"/>
              <a:buChar char="o"/>
            </a:pPr>
            <a:r>
              <a:rPr lang="en-US" dirty="0" smtClean="0"/>
              <a:t>Government officials should ensure efficient management of limited resources</a:t>
            </a:r>
          </a:p>
          <a:p>
            <a:pPr lvl="1">
              <a:buFont typeface="Courier New" pitchFamily="49" charset="0"/>
              <a:buChar char="o"/>
            </a:pPr>
            <a:r>
              <a:rPr lang="en-US" dirty="0" smtClean="0"/>
              <a:t>Regulations prevent confusion and assist with planning</a:t>
            </a:r>
            <a:endParaRPr lang="en-US" dirty="0" smtClean="0"/>
          </a:p>
          <a:p>
            <a:pPr lvl="1">
              <a:buFont typeface="Courier New" pitchFamily="49" charset="0"/>
              <a:buChar char="o"/>
            </a:pPr>
            <a:r>
              <a:rPr lang="en-US" dirty="0" smtClean="0"/>
              <a:t>Regulations may be effective in most cases but there can be exceptions</a:t>
            </a:r>
          </a:p>
          <a:p>
            <a:pPr lvl="2">
              <a:buFont typeface="Courier New" pitchFamily="49" charset="0"/>
              <a:buChar char="o"/>
            </a:pPr>
            <a:r>
              <a:rPr lang="en-US" dirty="0" smtClean="0"/>
              <a:t>Unusual crisis in terms of scale</a:t>
            </a:r>
          </a:p>
          <a:p>
            <a:pPr lvl="2">
              <a:buFont typeface="Courier New" pitchFamily="49" charset="0"/>
              <a:buChar char="o"/>
            </a:pPr>
            <a:r>
              <a:rPr lang="en-US" dirty="0" smtClean="0"/>
              <a:t>Unexpected challenges due to unforeseen circumstances</a:t>
            </a:r>
          </a:p>
          <a:p>
            <a:pPr lvl="1">
              <a:buFont typeface="Courier New" pitchFamily="49" charset="0"/>
              <a:buChar char="o"/>
            </a:pPr>
            <a:r>
              <a:rPr lang="en-US" dirty="0" smtClean="0"/>
              <a:t>Rules should be discarded when benefits exceed cost</a:t>
            </a:r>
          </a:p>
          <a:p>
            <a:pPr lvl="2">
              <a:buFont typeface="Courier New" pitchFamily="49" charset="0"/>
              <a:buChar char="o"/>
            </a:pPr>
            <a:r>
              <a:rPr lang="en-US" dirty="0" smtClean="0"/>
              <a:t>The emphasis should be on outcome and not means</a:t>
            </a:r>
          </a:p>
          <a:p>
            <a:pPr lvl="2">
              <a:buFont typeface="Courier New" pitchFamily="49" charset="0"/>
              <a:buChar char="o"/>
            </a:pPr>
            <a:r>
              <a:rPr lang="en-US" dirty="0" smtClean="0"/>
              <a:t>Discarding rules to save lives come under ethical responsibilities of government officials</a:t>
            </a:r>
          </a:p>
          <a:p>
            <a:pPr lvl="2">
              <a:buFont typeface="Courier New" pitchFamily="49" charset="0"/>
              <a:buChar char="o"/>
            </a:pPr>
            <a:endParaRPr lang="en-US" dirty="0" smtClean="0"/>
          </a:p>
          <a:p>
            <a:pPr>
              <a:buNone/>
            </a:pPr>
            <a:r>
              <a:rPr lang="en-US" dirty="0" smtClean="0"/>
              <a:t>Emails’ disclosure and government agencies/officials</a:t>
            </a:r>
          </a:p>
          <a:p>
            <a:pPr lvl="1">
              <a:buFont typeface="Courier New" pitchFamily="49" charset="0"/>
              <a:buChar char="o"/>
            </a:pPr>
            <a:r>
              <a:rPr lang="en-US" sz="2100" dirty="0" smtClean="0"/>
              <a:t>Email disclosures increase government’s transparency</a:t>
            </a:r>
          </a:p>
          <a:p>
            <a:pPr lvl="1">
              <a:buFont typeface="Courier New" pitchFamily="49" charset="0"/>
              <a:buChar char="o"/>
            </a:pPr>
            <a:r>
              <a:rPr lang="en-US" sz="2100" dirty="0" smtClean="0"/>
              <a:t>Negative disclosures have both benefits and disadvantages</a:t>
            </a:r>
          </a:p>
          <a:p>
            <a:pPr lvl="2">
              <a:buFont typeface="Courier New" pitchFamily="49" charset="0"/>
              <a:buChar char="o"/>
            </a:pPr>
            <a:r>
              <a:rPr lang="en-US" sz="1900" dirty="0" smtClean="0"/>
              <a:t>They motivate agencies to improve procedures and processes in order to avoid repeat of failures</a:t>
            </a:r>
          </a:p>
          <a:p>
            <a:pPr lvl="2">
              <a:buFont typeface="Courier New" pitchFamily="49" charset="0"/>
              <a:buChar char="o"/>
            </a:pPr>
            <a:r>
              <a:rPr lang="en-US" sz="1900" dirty="0" smtClean="0"/>
              <a:t>They may lower public confidence in government agencies/officials</a:t>
            </a:r>
          </a:p>
          <a:p>
            <a:pPr lvl="3">
              <a:buNone/>
            </a:pPr>
            <a:endParaRPr lang="en-US" sz="19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American Bar Association. </a:t>
            </a:r>
            <a:r>
              <a:rPr lang="en-US" i="1" dirty="0" smtClean="0"/>
              <a:t>Prosecutors' Ethical Duty to Reveal Information Favorable to Defense is Broader Than Constitution Demands, Says ABA Ethics Opinion</a:t>
            </a:r>
            <a:r>
              <a:rPr lang="en-US" dirty="0" smtClean="0"/>
              <a:t>. 20 August 2009. 5 September 2012. &lt;http://apps.americanbar.org/abanet/media/release/news_release.cfm?releaseid=752&gt;.</a:t>
            </a:r>
          </a:p>
          <a:p>
            <a:endParaRPr lang="en-US" dirty="0" smtClean="0"/>
          </a:p>
          <a:p>
            <a:r>
              <a:rPr lang="en-US" dirty="0" smtClean="0"/>
              <a:t>Cornell </a:t>
            </a:r>
            <a:r>
              <a:rPr lang="en-US" dirty="0" smtClean="0"/>
              <a:t>University Law School. </a:t>
            </a:r>
            <a:r>
              <a:rPr lang="en-US" i="1" dirty="0" smtClean="0"/>
              <a:t>New York Lawyer's Code of Professional Responsibilities</a:t>
            </a:r>
            <a:r>
              <a:rPr lang="en-US" dirty="0" smtClean="0"/>
              <a:t>. </a:t>
            </a:r>
            <a:r>
              <a:rPr lang="en-US" dirty="0" err="1" smtClean="0"/>
              <a:t>n.d</a:t>
            </a:r>
            <a:r>
              <a:rPr lang="en-US" dirty="0" smtClean="0"/>
              <a:t>. 5 September 2012. &lt;http://www.law.cornell.edu/ethics/ny/code/NY_CODE.HTM&gt;.</a:t>
            </a:r>
          </a:p>
          <a:p>
            <a:endParaRPr lang="en-US" dirty="0" smtClean="0"/>
          </a:p>
          <a:p>
            <a:r>
              <a:rPr lang="en-US" dirty="0" smtClean="0"/>
              <a:t>—. </a:t>
            </a:r>
            <a:r>
              <a:rPr lang="en-US" i="1" dirty="0" smtClean="0"/>
              <a:t>Rule 16. Discovery and inspection</a:t>
            </a:r>
            <a:r>
              <a:rPr lang="en-US" dirty="0" smtClean="0"/>
              <a:t>. </a:t>
            </a:r>
            <a:r>
              <a:rPr lang="en-US" dirty="0" err="1" smtClean="0"/>
              <a:t>n.d</a:t>
            </a:r>
            <a:r>
              <a:rPr lang="en-US" dirty="0" smtClean="0"/>
              <a:t>. 5 September 2012. &lt;http://www.law.cornell.edu/rules/frcrmp/rule_16&gt;.</a:t>
            </a:r>
          </a:p>
          <a:p>
            <a:endParaRPr lang="en-US" dirty="0" smtClean="0"/>
          </a:p>
          <a:p>
            <a:r>
              <a:rPr lang="en-US" dirty="0" smtClean="0"/>
              <a:t>—. </a:t>
            </a:r>
            <a:r>
              <a:rPr lang="en-US" i="1" dirty="0" smtClean="0"/>
              <a:t>Rule 26. Duty to disclose; general provisions governing discovery</a:t>
            </a:r>
            <a:r>
              <a:rPr lang="en-US" dirty="0" smtClean="0"/>
              <a:t>. </a:t>
            </a:r>
            <a:r>
              <a:rPr lang="en-US" dirty="0" err="1" smtClean="0"/>
              <a:t>n.d</a:t>
            </a:r>
            <a:r>
              <a:rPr lang="en-US" dirty="0" smtClean="0"/>
              <a:t>. http://www.law.cornell.edu/rules/frcp/rule_26. 5 September 2012.</a:t>
            </a:r>
          </a:p>
          <a:p>
            <a:pPr>
              <a:buNone/>
            </a:pPr>
            <a:r>
              <a:rPr lang="en-US" dirty="0" smtClean="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1418</Words>
  <Application>Microsoft Office PowerPoint</Application>
  <PresentationFormat>On-screen Show (4:3)</PresentationFormat>
  <Paragraphs>110</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Civic</vt:lpstr>
      <vt:lpstr>Government Responsibilities</vt:lpstr>
      <vt:lpstr>Legal Ethics</vt:lpstr>
      <vt:lpstr>Rules of Discovery</vt:lpstr>
      <vt:lpstr>Duke University</vt:lpstr>
      <vt:lpstr>FEMA and New Orleans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2012-09-05T21:44:46Z</dcterms:created>
  <dcterms:modified xsi:type="dcterms:W3CDTF">2012-09-06T05:01:41Z</dcterms:modified>
</cp:coreProperties>
</file>