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cef.org/infobycountry/haiti_statistics.html" TargetMode="External"/><Relationship Id="rId3" Type="http://schemas.openxmlformats.org/officeDocument/2006/relationships/hyperlink" Target="https://www.cia.gov/library/publications/the-world-factbook/geos/ha.html" TargetMode="External"/><Relationship Id="rId7" Type="http://schemas.openxmlformats.org/officeDocument/2006/relationships/hyperlink" Target="http://www.undp.org/content/undp/en/home/presscenter/articles/2012/01/23/haiti-must-play-lead-role-in-quake-rebuilding-undp-official-says.html" TargetMode="External"/><Relationship Id="rId2" Type="http://schemas.openxmlformats.org/officeDocument/2006/relationships/hyperlink" Target="http://www.care.org/careswork/countryprofiles/61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.worldbank.org/country/haiti/" TargetMode="External"/><Relationship Id="rId5" Type="http://schemas.openxmlformats.org/officeDocument/2006/relationships/hyperlink" Target="http://www.counterpunch.org/2010/02/11/haiti-and-health-care/" TargetMode="External"/><Relationship Id="rId10" Type="http://schemas.openxmlformats.org/officeDocument/2006/relationships/hyperlink" Target="http://articles.cnn.com/2009-04-13/health/haiti.crisis_1_trauma-cases-trauma-center-health-care?_s=PM:HEALTH" TargetMode="External"/><Relationship Id="rId4" Type="http://schemas.openxmlformats.org/officeDocument/2006/relationships/hyperlink" Target="http://www.pbs.org/newshour/rundown/2010/02/economic-cost-to-haiti-could-hit-14-billion.html" TargetMode="External"/><Relationship Id="rId9" Type="http://schemas.openxmlformats.org/officeDocument/2006/relationships/hyperlink" Target="http://quickfacts.census.gov/qfd/states/24000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Haiti - Poorest Country in the Western Hemisphere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Course</a:t>
            </a:r>
          </a:p>
          <a:p>
            <a:r>
              <a:rPr lang="en-US" dirty="0" smtClean="0"/>
              <a:t>Professor</a:t>
            </a:r>
          </a:p>
          <a:p>
            <a:r>
              <a:rPr lang="en-US" dirty="0" smtClean="0"/>
              <a:t>Date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Conclusion/Summary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Poverty in Haiti is the outcome of multiple factors</a:t>
            </a:r>
          </a:p>
          <a:p>
            <a:pPr lvl="1"/>
            <a:r>
              <a:rPr lang="en-US" sz="2000" dirty="0" smtClean="0"/>
              <a:t>Overpopulation</a:t>
            </a:r>
          </a:p>
          <a:p>
            <a:pPr lvl="1"/>
            <a:r>
              <a:rPr lang="en-US" sz="2000" dirty="0" smtClean="0"/>
              <a:t>Poor healthcare system</a:t>
            </a:r>
          </a:p>
          <a:p>
            <a:pPr lvl="1"/>
            <a:r>
              <a:rPr lang="en-US" sz="2000" dirty="0" smtClean="0"/>
              <a:t>Poor education system</a:t>
            </a:r>
          </a:p>
          <a:p>
            <a:pPr lvl="1"/>
            <a:r>
              <a:rPr lang="en-US" sz="2000" dirty="0" smtClean="0"/>
              <a:t>Natural disasters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The solution is to make Haitians self-dependent</a:t>
            </a:r>
          </a:p>
          <a:p>
            <a:pPr lvl="1"/>
            <a:r>
              <a:rPr lang="en-US" sz="2000" dirty="0" smtClean="0"/>
              <a:t>Aid leads to cycle of dependence</a:t>
            </a:r>
          </a:p>
          <a:p>
            <a:pPr lvl="1"/>
            <a:r>
              <a:rPr lang="en-US" sz="2000" dirty="0" smtClean="0"/>
              <a:t>Education and job skills lead to high quality labor force</a:t>
            </a:r>
          </a:p>
          <a:p>
            <a:pPr lvl="2"/>
            <a:r>
              <a:rPr lang="en-US" sz="1800" dirty="0" smtClean="0"/>
              <a:t>Help country achieve path of long-term economic security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r>
              <a:rPr lang="en-US" sz="1200" dirty="0" smtClean="0"/>
              <a:t>CARE. (</a:t>
            </a:r>
            <a:r>
              <a:rPr lang="en-US" sz="1200" dirty="0" err="1" smtClean="0"/>
              <a:t>n.d</a:t>
            </a:r>
            <a:r>
              <a:rPr lang="en-US" sz="1200" dirty="0" smtClean="0"/>
              <a:t>.). </a:t>
            </a:r>
            <a:r>
              <a:rPr lang="en-US" sz="1200" i="1" dirty="0" smtClean="0"/>
              <a:t>Haiti</a:t>
            </a:r>
            <a:r>
              <a:rPr lang="en-US" sz="1200" dirty="0" smtClean="0"/>
              <a:t>. Retrieved August 28, 2012, from </a:t>
            </a:r>
            <a:r>
              <a:rPr lang="en-US" sz="1200" dirty="0" smtClean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www.care.org/careswork/countryprofiles/61.asp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CIA. (</a:t>
            </a:r>
            <a:r>
              <a:rPr lang="en-US" sz="1200" dirty="0" err="1" smtClean="0"/>
              <a:t>n.d</a:t>
            </a:r>
            <a:r>
              <a:rPr lang="en-US" sz="1200" dirty="0" smtClean="0"/>
              <a:t>.). </a:t>
            </a:r>
            <a:r>
              <a:rPr lang="en-US" sz="1200" i="1" dirty="0" smtClean="0"/>
              <a:t>The World </a:t>
            </a:r>
            <a:r>
              <a:rPr lang="en-US" sz="1200" i="1" dirty="0" err="1" smtClean="0"/>
              <a:t>Factbook</a:t>
            </a:r>
            <a:r>
              <a:rPr lang="en-US" sz="1200" i="1" dirty="0" smtClean="0"/>
              <a:t> - Haiti</a:t>
            </a:r>
            <a:r>
              <a:rPr lang="en-US" sz="1200" dirty="0" smtClean="0"/>
              <a:t>. Retrieved August 11, 2012, from </a:t>
            </a:r>
            <a:r>
              <a:rPr lang="en-US" sz="1200" dirty="0" smtClean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www.cia.gov/library/publications/the-world-factbook/geos/ha.html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Miller, T. (2010, February 17). </a:t>
            </a:r>
            <a:r>
              <a:rPr lang="en-US" sz="1200" i="1" dirty="0" smtClean="0"/>
              <a:t>Economic Cost of Haiti Quake Could Hit $14 Billion</a:t>
            </a:r>
            <a:r>
              <a:rPr lang="en-US" sz="1200" dirty="0" smtClean="0"/>
              <a:t>. Retrieved August 11, 2012, from </a:t>
            </a:r>
            <a:r>
              <a:rPr lang="en-US" sz="1200" dirty="0" smtClean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www.pbs.org/newshour/rundown/2010/02/economic-cost-to-haiti-could-hit-14-billion.html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Redmond, H. (2010, February 11). </a:t>
            </a:r>
            <a:r>
              <a:rPr lang="en-US" sz="1200" i="1" dirty="0" smtClean="0"/>
              <a:t>Haiti and Health Care</a:t>
            </a:r>
            <a:r>
              <a:rPr lang="en-US" sz="1200" dirty="0" smtClean="0"/>
              <a:t>. Retrieved August 11, 2012, from </a:t>
            </a:r>
            <a:r>
              <a:rPr lang="en-US" sz="1200" dirty="0" smtClean="0">
                <a:hlinkClick r:id="rId5"/>
              </a:rPr>
              <a:t>http://www.counterpunch.org/2010/02/11/haiti-and-health-care</a:t>
            </a:r>
            <a:r>
              <a:rPr lang="en-US" sz="1200" dirty="0" smtClean="0">
                <a:hlinkClick r:id="rId5"/>
              </a:rPr>
              <a:t>/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The World Bank. (</a:t>
            </a:r>
            <a:r>
              <a:rPr lang="en-US" sz="1200" dirty="0" err="1" smtClean="0"/>
              <a:t>n.d</a:t>
            </a:r>
            <a:r>
              <a:rPr lang="en-US" sz="1200" dirty="0" smtClean="0"/>
              <a:t>.). </a:t>
            </a:r>
            <a:r>
              <a:rPr lang="en-US" sz="1200" i="1" dirty="0" smtClean="0"/>
              <a:t>Haiti</a:t>
            </a:r>
            <a:r>
              <a:rPr lang="en-US" sz="1200" dirty="0" smtClean="0"/>
              <a:t>. Retrieved August 11, 2012, from </a:t>
            </a:r>
            <a:r>
              <a:rPr lang="en-US" sz="1200" dirty="0" smtClean="0">
                <a:hlinkClick r:id="rId6"/>
              </a:rPr>
              <a:t>http://data.worldbank.org/country/haiti</a:t>
            </a:r>
            <a:r>
              <a:rPr lang="en-US" sz="1200" dirty="0" smtClean="0">
                <a:hlinkClick r:id="rId6"/>
              </a:rPr>
              <a:t>/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UNDP. (2012, January 23). </a:t>
            </a:r>
            <a:r>
              <a:rPr lang="en-US" sz="1200" i="1" dirty="0" smtClean="0"/>
              <a:t>Haiti must play lead role in quake rebuilding, UNDP official says</a:t>
            </a:r>
            <a:r>
              <a:rPr lang="en-US" sz="1200" dirty="0" smtClean="0"/>
              <a:t>. Retrieved August 2012, 2012, from </a:t>
            </a:r>
            <a:r>
              <a:rPr lang="en-US" sz="1200" dirty="0" smtClean="0">
                <a:hlinkClick r:id="rId7"/>
              </a:rPr>
              <a:t>http://</a:t>
            </a:r>
            <a:r>
              <a:rPr lang="en-US" sz="1200" dirty="0" smtClean="0">
                <a:hlinkClick r:id="rId7"/>
              </a:rPr>
              <a:t>www.undp.org/content/undp/en/home/presscenter/articles/2012/01/23/haiti-must-play-lead-role-in-quake-rebuilding-undp-official-says.html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UNICEF. (</a:t>
            </a:r>
            <a:r>
              <a:rPr lang="en-US" sz="1200" dirty="0" err="1" smtClean="0"/>
              <a:t>n.d</a:t>
            </a:r>
            <a:r>
              <a:rPr lang="en-US" sz="1200" dirty="0" smtClean="0"/>
              <a:t>.). </a:t>
            </a:r>
            <a:r>
              <a:rPr lang="en-US" sz="1200" i="1" dirty="0" smtClean="0"/>
              <a:t>Education</a:t>
            </a:r>
            <a:r>
              <a:rPr lang="en-US" sz="1200" dirty="0" smtClean="0"/>
              <a:t>. Retrieved August 11, 2012, from </a:t>
            </a:r>
            <a:r>
              <a:rPr lang="en-US" sz="1200" dirty="0" smtClean="0">
                <a:hlinkClick r:id="rId8"/>
              </a:rPr>
              <a:t>http://</a:t>
            </a:r>
            <a:r>
              <a:rPr lang="en-US" sz="1200" dirty="0" smtClean="0">
                <a:hlinkClick r:id="rId8"/>
              </a:rPr>
              <a:t>www.unicef.org/infobycountry/haiti_statistics.html#90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United States Census Bureau. (</a:t>
            </a:r>
            <a:r>
              <a:rPr lang="en-US" sz="1200" dirty="0" err="1" smtClean="0"/>
              <a:t>n.d</a:t>
            </a:r>
            <a:r>
              <a:rPr lang="en-US" sz="1200" dirty="0" smtClean="0"/>
              <a:t>.). </a:t>
            </a:r>
            <a:r>
              <a:rPr lang="en-US" sz="1200" i="1" dirty="0" smtClean="0"/>
              <a:t>Maryland</a:t>
            </a:r>
            <a:r>
              <a:rPr lang="en-US" sz="1200" dirty="0" smtClean="0"/>
              <a:t>. Retrieved August 11, 2012, from </a:t>
            </a:r>
            <a:r>
              <a:rPr lang="en-US" sz="1200" dirty="0" smtClean="0">
                <a:hlinkClick r:id="rId9"/>
              </a:rPr>
              <a:t>http://</a:t>
            </a:r>
            <a:r>
              <a:rPr lang="en-US" sz="1200" dirty="0" smtClean="0">
                <a:hlinkClick r:id="rId9"/>
              </a:rPr>
              <a:t>quickfacts.census.gov/qfd/states/24000.html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Wong, G. (2009, April 13). </a:t>
            </a:r>
            <a:r>
              <a:rPr lang="en-US" sz="1200" i="1" dirty="0" smtClean="0"/>
              <a:t>In Haiti, patients despair of adequate health care</a:t>
            </a:r>
            <a:r>
              <a:rPr lang="en-US" sz="1200" dirty="0" smtClean="0"/>
              <a:t>. Retrieved August 11, 2012, from </a:t>
            </a:r>
            <a:r>
              <a:rPr lang="en-US" sz="1200" dirty="0" smtClean="0">
                <a:hlinkClick r:id="rId10"/>
              </a:rPr>
              <a:t>http://articles.cnn.com/2009-04-13/health/haiti.crisis_1_trauma-cases-trauma-center-health-care?_</a:t>
            </a:r>
            <a:r>
              <a:rPr lang="en-US" sz="1200" dirty="0" smtClean="0">
                <a:hlinkClick r:id="rId10"/>
              </a:rPr>
              <a:t>s=PM:HEALTH</a:t>
            </a:r>
            <a:endParaRPr lang="en-US" sz="1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Haiti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</p:spPr>
        <p:txBody>
          <a:bodyPr/>
          <a:lstStyle/>
          <a:p>
            <a:r>
              <a:rPr lang="en-US" sz="2400" dirty="0" smtClean="0"/>
              <a:t>Poorest Country in the Western Hemisphere (CIA)</a:t>
            </a:r>
          </a:p>
          <a:p>
            <a:pPr lvl="1"/>
            <a:r>
              <a:rPr lang="en-US" sz="2000" dirty="0" smtClean="0"/>
              <a:t>80 % population below poverty line</a:t>
            </a:r>
          </a:p>
          <a:p>
            <a:pPr lvl="2"/>
            <a:r>
              <a:rPr lang="en-US" sz="1800" dirty="0" smtClean="0"/>
              <a:t>54 % in abject poverty</a:t>
            </a:r>
          </a:p>
          <a:p>
            <a:pPr lvl="1"/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Economic Facts (CIA)</a:t>
            </a:r>
          </a:p>
          <a:p>
            <a:pPr lvl="1"/>
            <a:r>
              <a:rPr lang="en-US" dirty="0" smtClean="0"/>
              <a:t>Per capita GDP (2011)                - $1,300</a:t>
            </a:r>
          </a:p>
          <a:p>
            <a:pPr lvl="1"/>
            <a:r>
              <a:rPr lang="en-US" dirty="0" smtClean="0"/>
              <a:t>Unemployment Rate (2010)      – 40.6%</a:t>
            </a:r>
          </a:p>
          <a:p>
            <a:pPr lvl="1"/>
            <a:r>
              <a:rPr lang="en-US" dirty="0" smtClean="0"/>
              <a:t>Industrial Production Growth  - (4.8%)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Behind 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Overpopulation (CIA)</a:t>
            </a:r>
          </a:p>
          <a:p>
            <a:pPr lvl="1"/>
            <a:r>
              <a:rPr lang="en-US" sz="2000" dirty="0" smtClean="0"/>
              <a:t>Haiti slightly smaller than Maryland</a:t>
            </a:r>
          </a:p>
          <a:p>
            <a:pPr lvl="2"/>
            <a:r>
              <a:rPr lang="en-US" sz="1800" dirty="0" smtClean="0"/>
              <a:t>Land Area – 27,750 Sq. Km</a:t>
            </a:r>
          </a:p>
          <a:p>
            <a:pPr lvl="1"/>
            <a:r>
              <a:rPr lang="en-US" dirty="0" smtClean="0"/>
              <a:t>Haiti’s population more than 1.5 times Maryland’s</a:t>
            </a:r>
          </a:p>
          <a:p>
            <a:pPr lvl="2"/>
            <a:r>
              <a:rPr lang="en-US" sz="1800" dirty="0" smtClean="0"/>
              <a:t>Haiti’s Population (2012)          - 9.8 million </a:t>
            </a:r>
          </a:p>
          <a:p>
            <a:pPr lvl="2"/>
            <a:r>
              <a:rPr lang="en-US" sz="1800" dirty="0" smtClean="0"/>
              <a:t>Maryland Population (2011)     - 5.8 million (U.S. Census Bureau)</a:t>
            </a:r>
          </a:p>
          <a:p>
            <a:pPr lvl="2"/>
            <a:endParaRPr lang="en-US" dirty="0" smtClean="0"/>
          </a:p>
          <a:p>
            <a:r>
              <a:rPr lang="en-US" sz="2400" dirty="0" smtClean="0"/>
              <a:t>Poor Healthcare System</a:t>
            </a:r>
          </a:p>
          <a:p>
            <a:pPr lvl="1"/>
            <a:r>
              <a:rPr lang="en-US" sz="2000" dirty="0" smtClean="0"/>
              <a:t>Lack of healthcare facilities (Wong, 2009)</a:t>
            </a:r>
          </a:p>
          <a:p>
            <a:pPr lvl="2"/>
            <a:r>
              <a:rPr lang="en-US" sz="1800" dirty="0" smtClean="0"/>
              <a:t>Hospital’s bed occupation rates – 100%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Behind 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Poor Healthcare System (Cont.)</a:t>
            </a:r>
          </a:p>
          <a:p>
            <a:pPr lvl="1"/>
            <a:r>
              <a:rPr lang="en-US" sz="2000" dirty="0" smtClean="0"/>
              <a:t>Health epidemics (Redmond, 2010)</a:t>
            </a:r>
          </a:p>
          <a:p>
            <a:pPr lvl="2"/>
            <a:endParaRPr lang="en-US" sz="1800" dirty="0" smtClean="0"/>
          </a:p>
          <a:p>
            <a:pPr lvl="2"/>
            <a:r>
              <a:rPr lang="en-US" sz="1800" dirty="0" smtClean="0"/>
              <a:t>Tuberculosis-related deaths                            - 5,000 + per year</a:t>
            </a:r>
          </a:p>
          <a:p>
            <a:pPr lvl="2"/>
            <a:endParaRPr lang="en-US" sz="1800" dirty="0" smtClean="0"/>
          </a:p>
          <a:p>
            <a:pPr lvl="2"/>
            <a:r>
              <a:rPr lang="en-US" sz="1800" dirty="0" smtClean="0"/>
              <a:t>AIDS/HIV-related deaths                               - 7,000 + per year</a:t>
            </a:r>
          </a:p>
          <a:p>
            <a:pPr lvl="3"/>
            <a:r>
              <a:rPr lang="en-US" sz="1600" dirty="0" smtClean="0"/>
              <a:t>Age of most AIDS/HIV death victims                - 15 – 49 years   </a:t>
            </a:r>
          </a:p>
          <a:p>
            <a:pPr lvl="3"/>
            <a:endParaRPr lang="en-US" sz="1600" dirty="0" smtClean="0"/>
          </a:p>
          <a:p>
            <a:pPr lvl="2"/>
            <a:r>
              <a:rPr lang="en-US" sz="1800" dirty="0" smtClean="0"/>
              <a:t>Underweight children under 5 years             - 18.9 % (CIA)</a:t>
            </a:r>
          </a:p>
          <a:p>
            <a:pPr lvl="2"/>
            <a:endParaRPr lang="en-US" sz="1800" dirty="0" smtClean="0"/>
          </a:p>
          <a:p>
            <a:pPr lvl="2"/>
            <a:r>
              <a:rPr lang="en-US" sz="1800" dirty="0" smtClean="0"/>
              <a:t>Access to clean water (2010)                            - 51% (The World Bank)              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Behind 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Education System (CIA)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Literacy rate                 - 52.9%</a:t>
            </a:r>
          </a:p>
          <a:p>
            <a:pPr lvl="1"/>
            <a:r>
              <a:rPr lang="en-US" sz="2000" dirty="0" smtClean="0"/>
              <a:t>Internet users (2010)   - 8% (UNICEF)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Natural Disasters (Miller, 2010)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Economic cost    - $14 billion</a:t>
            </a:r>
          </a:p>
          <a:p>
            <a:pPr lvl="1"/>
            <a:r>
              <a:rPr lang="en-US" sz="2000" dirty="0" smtClean="0"/>
              <a:t>Total annual value of goods and service produced - $7 billion</a:t>
            </a:r>
          </a:p>
          <a:p>
            <a:pPr lvl="2"/>
            <a:r>
              <a:rPr lang="en-US" sz="1800" dirty="0" smtClean="0"/>
              <a:t>Only half of the economic cost of natural disasters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</p:spPr>
        <p:txBody>
          <a:bodyPr/>
          <a:lstStyle/>
          <a:p>
            <a:r>
              <a:rPr lang="en-US" dirty="0" smtClean="0"/>
              <a:t>Overpopulation</a:t>
            </a:r>
          </a:p>
          <a:p>
            <a:pPr lvl="1"/>
            <a:r>
              <a:rPr lang="en-US" dirty="0" smtClean="0"/>
              <a:t>Lower quality of life</a:t>
            </a:r>
          </a:p>
          <a:p>
            <a:pPr lvl="2"/>
            <a:r>
              <a:rPr lang="en-US" dirty="0" smtClean="0"/>
              <a:t>Limited resources to feed growing population</a:t>
            </a:r>
          </a:p>
          <a:p>
            <a:pPr lvl="1"/>
            <a:r>
              <a:rPr lang="en-US" dirty="0" smtClean="0"/>
              <a:t>Shortage of labor supply</a:t>
            </a:r>
          </a:p>
          <a:p>
            <a:pPr lvl="2"/>
            <a:r>
              <a:rPr lang="en-US" dirty="0" smtClean="0"/>
              <a:t>National GDP suffers adversely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Poor healthcare system</a:t>
            </a:r>
          </a:p>
          <a:p>
            <a:pPr lvl="1"/>
            <a:r>
              <a:rPr lang="en-US" dirty="0" smtClean="0"/>
              <a:t>Fewer individuals able to work</a:t>
            </a:r>
          </a:p>
          <a:p>
            <a:pPr lvl="1"/>
            <a:r>
              <a:rPr lang="en-US" dirty="0" smtClean="0"/>
              <a:t>Poor job performance and missed workdays</a:t>
            </a:r>
          </a:p>
          <a:p>
            <a:pPr lvl="2"/>
            <a:r>
              <a:rPr lang="en-US" dirty="0" smtClean="0"/>
              <a:t>Huge economic costs to the country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education system</a:t>
            </a:r>
          </a:p>
          <a:p>
            <a:pPr lvl="1"/>
            <a:r>
              <a:rPr lang="en-US" sz="2000" dirty="0" smtClean="0"/>
              <a:t>Low income jobs for citizens</a:t>
            </a:r>
          </a:p>
          <a:p>
            <a:pPr lvl="1"/>
            <a:r>
              <a:rPr lang="en-US" sz="2000" dirty="0" smtClean="0"/>
              <a:t>Companies at competitive disadvantage against foreign competition 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Natural disasters</a:t>
            </a:r>
          </a:p>
          <a:p>
            <a:pPr lvl="1"/>
            <a:r>
              <a:rPr lang="en-US" sz="2000" dirty="0" smtClean="0"/>
              <a:t>Death of hundreds of thousands</a:t>
            </a:r>
          </a:p>
          <a:p>
            <a:pPr lvl="2"/>
            <a:r>
              <a:rPr lang="en-US" sz="1800" dirty="0" smtClean="0"/>
              <a:t>Loss of previous human capital</a:t>
            </a:r>
          </a:p>
          <a:p>
            <a:pPr lvl="1"/>
            <a:r>
              <a:rPr lang="en-US" sz="2000" dirty="0" smtClean="0"/>
              <a:t>Destruction of infrastructure</a:t>
            </a:r>
          </a:p>
          <a:p>
            <a:pPr lvl="2"/>
            <a:r>
              <a:rPr lang="en-US" sz="1800" dirty="0" smtClean="0"/>
              <a:t>Time and costs are required to repair them</a:t>
            </a:r>
          </a:p>
          <a:p>
            <a:pPr lvl="2"/>
            <a:r>
              <a:rPr lang="en-US" sz="1800" dirty="0" smtClean="0"/>
              <a:t>Country’s competitive position and economy worsens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Programs/Initiatives in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CARE (CARE)</a:t>
            </a:r>
          </a:p>
          <a:p>
            <a:pPr lvl="1"/>
            <a:r>
              <a:rPr lang="en-US" sz="1800" dirty="0" smtClean="0"/>
              <a:t>Global non-profit organization that fights poverty</a:t>
            </a:r>
          </a:p>
          <a:p>
            <a:pPr lvl="2"/>
            <a:r>
              <a:rPr lang="en-US" sz="1600" dirty="0" smtClean="0"/>
              <a:t>Working in Haiti for more than 50 years</a:t>
            </a:r>
          </a:p>
          <a:p>
            <a:pPr lvl="2"/>
            <a:r>
              <a:rPr lang="en-US" sz="1600" dirty="0" smtClean="0"/>
              <a:t>Invests in numerous programs</a:t>
            </a:r>
          </a:p>
          <a:p>
            <a:pPr lvl="3"/>
            <a:r>
              <a:rPr lang="en-US" sz="1400" dirty="0" smtClean="0"/>
              <a:t>Economic and food security for women and children</a:t>
            </a:r>
          </a:p>
          <a:p>
            <a:pPr lvl="3"/>
            <a:r>
              <a:rPr lang="en-US" sz="1400" dirty="0" smtClean="0"/>
              <a:t>Water and sanitation</a:t>
            </a:r>
          </a:p>
          <a:p>
            <a:pPr lvl="3"/>
            <a:r>
              <a:rPr lang="en-US" sz="1400" dirty="0" smtClean="0"/>
              <a:t>Basic Education</a:t>
            </a:r>
          </a:p>
          <a:p>
            <a:pPr lvl="3"/>
            <a:r>
              <a:rPr lang="en-US" sz="1400" dirty="0" smtClean="0"/>
              <a:t>Sexual and reproductive health</a:t>
            </a:r>
          </a:p>
          <a:p>
            <a:pPr lvl="3"/>
            <a:endParaRPr lang="en-US" sz="1400" dirty="0" smtClean="0"/>
          </a:p>
          <a:p>
            <a:r>
              <a:rPr lang="en-US" sz="2000" dirty="0" smtClean="0"/>
              <a:t>United Nations Development Program (UNDP, 2012)</a:t>
            </a:r>
          </a:p>
          <a:p>
            <a:pPr lvl="1"/>
            <a:r>
              <a:rPr lang="en-US" sz="1600" dirty="0" smtClean="0"/>
              <a:t>Provides funds and support through both government and private </a:t>
            </a:r>
            <a:r>
              <a:rPr lang="en-US" sz="1600" dirty="0" smtClean="0"/>
              <a:t>agencies</a:t>
            </a:r>
          </a:p>
          <a:p>
            <a:pPr lvl="2"/>
            <a:r>
              <a:rPr lang="en-US" sz="1400" dirty="0" smtClean="0"/>
              <a:t>30 % budget implemented by government entities</a:t>
            </a:r>
          </a:p>
          <a:p>
            <a:pPr lvl="2"/>
            <a:r>
              <a:rPr lang="en-US" sz="1400" dirty="0" smtClean="0"/>
              <a:t>40% budget implemented by local organizations</a:t>
            </a:r>
          </a:p>
          <a:p>
            <a:pPr lvl="2"/>
            <a:endParaRPr lang="en-US" sz="1400" dirty="0" smtClean="0"/>
          </a:p>
          <a:p>
            <a:pPr lvl="1"/>
            <a:r>
              <a:rPr lang="en-US" sz="1600" dirty="0" smtClean="0"/>
              <a:t>UNDP programs provide employment to 60,000 families</a:t>
            </a:r>
            <a:endParaRPr lang="en-US" sz="1600" dirty="0" smtClean="0"/>
          </a:p>
          <a:p>
            <a:pPr lvl="1"/>
            <a:endParaRPr lang="en-US" sz="1800" dirty="0" smtClean="0"/>
          </a:p>
          <a:p>
            <a:pPr lvl="3"/>
            <a:endParaRPr lang="en-US" sz="1400" dirty="0" smtClean="0"/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involvement</a:t>
            </a:r>
          </a:p>
          <a:p>
            <a:pPr lvl="1"/>
            <a:r>
              <a:rPr lang="en-US" sz="2000" dirty="0" smtClean="0"/>
              <a:t>Non-profit organizations oversee local programs</a:t>
            </a:r>
          </a:p>
          <a:p>
            <a:pPr lvl="2"/>
            <a:r>
              <a:rPr lang="en-US" sz="1600" dirty="0" smtClean="0"/>
              <a:t>Programs through government entities prone to corruption and inefficiency</a:t>
            </a:r>
          </a:p>
          <a:p>
            <a:pPr lvl="2"/>
            <a:endParaRPr lang="en-US" sz="1600" dirty="0" smtClean="0"/>
          </a:p>
          <a:p>
            <a:pPr lvl="1"/>
            <a:r>
              <a:rPr lang="en-US" sz="1800" dirty="0" smtClean="0"/>
              <a:t>Foreign aid should be tied to benchmarks</a:t>
            </a:r>
          </a:p>
          <a:p>
            <a:pPr lvl="2"/>
            <a:r>
              <a:rPr lang="en-US" sz="1600" dirty="0" smtClean="0"/>
              <a:t>Despite massive aid, Haiti continues to show lack of progress</a:t>
            </a:r>
          </a:p>
          <a:p>
            <a:pPr lvl="2"/>
            <a:r>
              <a:rPr lang="en-US" sz="1600" dirty="0" smtClean="0"/>
              <a:t>Conditional aid will improve accountability</a:t>
            </a:r>
          </a:p>
          <a:p>
            <a:pPr lvl="2"/>
            <a:endParaRPr lang="en-US" sz="1600" dirty="0" smtClean="0"/>
          </a:p>
          <a:p>
            <a:pPr lvl="1"/>
            <a:r>
              <a:rPr lang="en-US" sz="1800" dirty="0" smtClean="0"/>
              <a:t>Welfare aid should be replaced by investments</a:t>
            </a:r>
          </a:p>
          <a:p>
            <a:pPr lvl="2"/>
            <a:r>
              <a:rPr lang="en-US" sz="1600" dirty="0" smtClean="0"/>
              <a:t>Investments in education and employment training</a:t>
            </a:r>
          </a:p>
          <a:p>
            <a:pPr lvl="2"/>
            <a:r>
              <a:rPr lang="en-US" sz="1600" dirty="0" smtClean="0"/>
              <a:t>Welfare aid leads to never-ending cycle of dependence</a:t>
            </a:r>
            <a:endParaRPr lang="en-US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204</TotalTime>
  <Words>749</Words>
  <Application>Microsoft Office PowerPoint</Application>
  <PresentationFormat>On-screen Show (4:3)</PresentationFormat>
  <Paragraphs>130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Haiti - Poorest Country in the Western Hemisphere</vt:lpstr>
      <vt:lpstr>Haiti</vt:lpstr>
      <vt:lpstr>Factors Behind Poverty</vt:lpstr>
      <vt:lpstr>Factors Behind Poverty</vt:lpstr>
      <vt:lpstr>Factors Behind Poverty</vt:lpstr>
      <vt:lpstr>Consequences</vt:lpstr>
      <vt:lpstr>Consequences</vt:lpstr>
      <vt:lpstr>Programs/Initiatives in Place</vt:lpstr>
      <vt:lpstr>Recommendations</vt:lpstr>
      <vt:lpstr>Conclusion/Summary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Haiti - Poorest Country in the Western Hemisphere</dc:title>
  <dc:creator>FMC</dc:creator>
  <cp:lastModifiedBy>FMC</cp:lastModifiedBy>
  <cp:revision>20</cp:revision>
  <dcterms:created xsi:type="dcterms:W3CDTF">2006-08-16T00:00:00Z</dcterms:created>
  <dcterms:modified xsi:type="dcterms:W3CDTF">2012-08-29T00:18:20Z</dcterms:modified>
</cp:coreProperties>
</file>