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744923-A612-428E-9945-FE94F5657290}" type="datetimeFigureOut">
              <a:rPr lang="en-US" smtClean="0"/>
              <a:t>12/5/2013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0D6FC-A61D-4A12-B5F0-3D7FE8DAF03D}" type="slidenum">
              <a:rPr lang="en-US" smtClean="0"/>
              <a:t>‹#›</a:t>
            </a:fld>
            <a:endParaRPr lang="en-US"/>
          </a:p>
        </p:txBody>
      </p:sp>
    </p:spTree>
    <p:extLst>
      <p:ext uri="{BB962C8B-B14F-4D97-AF65-F5344CB8AC3E}">
        <p14:creationId xmlns:p14="http://schemas.microsoft.com/office/powerpoint/2010/main" val="2096635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trainer`s manual provides an extensive</a:t>
            </a:r>
            <a:r>
              <a:rPr lang="en-US" baseline="0" dirty="0" smtClean="0"/>
              <a:t> coverage the introduction of complex functions, consequences of the immune system and the associated diseases. </a:t>
            </a:r>
            <a:endParaRPr lang="en-US" dirty="0"/>
          </a:p>
        </p:txBody>
      </p:sp>
      <p:sp>
        <p:nvSpPr>
          <p:cNvPr id="4" name="Slide Number Placeholder 3"/>
          <p:cNvSpPr>
            <a:spLocks noGrp="1"/>
          </p:cNvSpPr>
          <p:nvPr>
            <p:ph type="sldNum" sz="quarter" idx="10"/>
          </p:nvPr>
        </p:nvSpPr>
        <p:spPr/>
        <p:txBody>
          <a:bodyPr/>
          <a:lstStyle/>
          <a:p>
            <a:fld id="{B600D6FC-A61D-4A12-B5F0-3D7FE8DAF03D}" type="slidenum">
              <a:rPr lang="en-US" smtClean="0"/>
              <a:t>2</a:t>
            </a:fld>
            <a:endParaRPr lang="en-US"/>
          </a:p>
        </p:txBody>
      </p:sp>
    </p:spTree>
    <p:extLst>
      <p:ext uri="{BB962C8B-B14F-4D97-AF65-F5344CB8AC3E}">
        <p14:creationId xmlns:p14="http://schemas.microsoft.com/office/powerpoint/2010/main" val="3430047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immunity of children depends on a system that is aimed at maintaining a complex balance between the child`s health and disease. The function of the immune system is maintained by a series of highly regulated, complex, physiologic mechanisms, and multi-cellular mechanisms intended to attain a similar objective for the protection of the child`s body.</a:t>
            </a:r>
          </a:p>
          <a:p>
            <a:r>
              <a:rPr lang="en-US" sz="1200" kern="1200" dirty="0" smtClean="0">
                <a:solidFill>
                  <a:schemeClr val="tx1"/>
                </a:solidFill>
                <a:effectLst/>
                <a:latin typeface="+mn-lt"/>
                <a:ea typeface="+mn-ea"/>
                <a:cs typeface="+mn-cs"/>
              </a:rPr>
              <a:t>The maintenance of immune-competence is by a group of lymphoid organs, both particular and non-particular humoral and cellular factors. The immune cells develop as immature cells located in the bone marrow. These cells respond to diverse cytokines and other signals created by chemical components to develop into specific cell types including; B cells, T cells, or phagocytes. T cells contribute to defend the immune system in ways including; regulation of immune responses, whilst others attack directly the infected of cancerous cells.</a:t>
            </a:r>
          </a:p>
          <a:p>
            <a:r>
              <a:rPr lang="en-US" sz="1200" kern="1200" dirty="0" smtClean="0">
                <a:solidFill>
                  <a:schemeClr val="tx1"/>
                </a:solidFill>
                <a:effectLst/>
                <a:latin typeface="+mn-lt"/>
                <a:ea typeface="+mn-ea"/>
                <a:cs typeface="+mn-cs"/>
              </a:rPr>
              <a:t>Cytokines perform the function of hormonal messenger in the immune system and can occur as pro-inflammatory or anti-inflammatory. </a:t>
            </a:r>
          </a:p>
          <a:p>
            <a:r>
              <a:rPr lang="en-US" sz="1200" kern="1200" dirty="0" smtClean="0">
                <a:solidFill>
                  <a:schemeClr val="tx1"/>
                </a:solidFill>
                <a:effectLst/>
                <a:latin typeface="+mn-lt"/>
                <a:ea typeface="+mn-ea"/>
                <a:cs typeface="+mn-cs"/>
              </a:rPr>
              <a:t>The major source of cytokines is the T lymphocytes which are the antigen specific receptors on their cell surface for the recognition of foreign pathogens. The two main subsets of T lymphocytes include; CD4 and CD8 which are manly distinguished by their cell surface presence. The CD4 expressed by T lymphocytes are also referred to as helper T cells and they are regarded as the most productive cytokine producers.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600D6FC-A61D-4A12-B5F0-3D7FE8DAF03D}" type="slidenum">
              <a:rPr lang="en-US" smtClean="0"/>
              <a:t>3</a:t>
            </a:fld>
            <a:endParaRPr lang="en-US"/>
          </a:p>
        </p:txBody>
      </p:sp>
    </p:spTree>
    <p:extLst>
      <p:ext uri="{BB962C8B-B14F-4D97-AF65-F5344CB8AC3E}">
        <p14:creationId xmlns:p14="http://schemas.microsoft.com/office/powerpoint/2010/main" val="401235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state of immune functionality to provide effective resistance to infectious pathogens and neoplastic cells is referred to as immuno-competence. Whereas, the inappropriate immune response prompted directly or indirectly by physical agents or xenobiotic is referred to as immuno-toxicity. The immune system is a target for numerous toxic effects caused by a wide range of occupational, environmental, and pharmaceutical agents at any point of the physiologic mechanism.</a:t>
            </a:r>
          </a:p>
          <a:p>
            <a:r>
              <a:rPr lang="en-US" sz="1200" kern="1200" dirty="0" smtClean="0">
                <a:solidFill>
                  <a:schemeClr val="tx1"/>
                </a:solidFill>
                <a:effectLst/>
                <a:latin typeface="+mn-lt"/>
                <a:ea typeface="+mn-ea"/>
                <a:cs typeface="+mn-cs"/>
              </a:rPr>
              <a:t>Adverse effects may include immuno-stimulation or immuno-suppression and the optimal balanced immune response is represented by immuno-competence. This therefore means the extreme of inappropriate and effective immune responses is known as avert hypersensitivity or immuno-suppression.  </a:t>
            </a:r>
          </a:p>
          <a:p>
            <a:endParaRPr lang="en-US" dirty="0"/>
          </a:p>
        </p:txBody>
      </p:sp>
      <p:sp>
        <p:nvSpPr>
          <p:cNvPr id="4" name="Slide Number Placeholder 3"/>
          <p:cNvSpPr>
            <a:spLocks noGrp="1"/>
          </p:cNvSpPr>
          <p:nvPr>
            <p:ph type="sldNum" sz="quarter" idx="10"/>
          </p:nvPr>
        </p:nvSpPr>
        <p:spPr/>
        <p:txBody>
          <a:bodyPr/>
          <a:lstStyle/>
          <a:p>
            <a:fld id="{B600D6FC-A61D-4A12-B5F0-3D7FE8DAF03D}" type="slidenum">
              <a:rPr lang="en-US" smtClean="0"/>
              <a:t>4</a:t>
            </a:fld>
            <a:endParaRPr lang="en-US"/>
          </a:p>
        </p:txBody>
      </p:sp>
    </p:spTree>
    <p:extLst>
      <p:ext uri="{BB962C8B-B14F-4D97-AF65-F5344CB8AC3E}">
        <p14:creationId xmlns:p14="http://schemas.microsoft.com/office/powerpoint/2010/main" val="3156541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reactions encountered chemical exposures include the following; </a:t>
            </a:r>
          </a:p>
          <a:p>
            <a:pPr marL="171450" lvl="0" indent="-171450">
              <a:buFont typeface="Arial" pitchFamily="34" charset="0"/>
              <a:buChar char="•"/>
            </a:pPr>
            <a:r>
              <a:rPr lang="en-US" sz="1200" kern="1200" dirty="0" smtClean="0">
                <a:solidFill>
                  <a:schemeClr val="tx1"/>
                </a:solidFill>
                <a:effectLst/>
                <a:latin typeface="+mn-lt"/>
                <a:ea typeface="+mn-ea"/>
                <a:cs typeface="+mn-cs"/>
              </a:rPr>
              <a:t>Eczema, asthma, urticarial, and anaphylaxis caused by immediate hypersensitivity reactions</a:t>
            </a:r>
          </a:p>
          <a:p>
            <a:pPr marL="171450" lvl="0" indent="-171450">
              <a:buFont typeface="Arial" pitchFamily="34" charset="0"/>
              <a:buChar char="•"/>
            </a:pPr>
            <a:r>
              <a:rPr lang="en-US" sz="1200" kern="1200" dirty="0" smtClean="0">
                <a:solidFill>
                  <a:schemeClr val="tx1"/>
                </a:solidFill>
                <a:effectLst/>
                <a:latin typeface="+mn-lt"/>
                <a:ea typeface="+mn-ea"/>
                <a:cs typeface="+mn-cs"/>
              </a:rPr>
              <a:t>Autoimmune diseases including rheumatoid arthritis, diabetes 1, systemic lupus or farmer’s lung are caused by the immuno-complex reactions.</a:t>
            </a:r>
          </a:p>
          <a:p>
            <a:pPr marL="171450" lvl="0" indent="-171450">
              <a:buFont typeface="Arial" pitchFamily="34" charset="0"/>
              <a:buChar char="•"/>
            </a:pPr>
            <a:r>
              <a:rPr lang="en-US" sz="1200" kern="1200" dirty="0" smtClean="0">
                <a:solidFill>
                  <a:schemeClr val="tx1"/>
                </a:solidFill>
                <a:effectLst/>
                <a:latin typeface="+mn-lt"/>
                <a:ea typeface="+mn-ea"/>
                <a:cs typeface="+mn-cs"/>
              </a:rPr>
              <a:t>Contact dermatitis or T lymphocytes – mediated is caused by delayed hypersensitivity reaction of type IV.</a:t>
            </a:r>
          </a:p>
          <a:p>
            <a:pPr marL="171450" lvl="0" indent="-171450">
              <a:buFont typeface="Arial" pitchFamily="34" charset="0"/>
              <a:buChar char="•"/>
            </a:pPr>
            <a:r>
              <a:rPr lang="en-US" sz="1200" kern="1200" dirty="0" smtClean="0">
                <a:solidFill>
                  <a:schemeClr val="tx1"/>
                </a:solidFill>
                <a:effectLst/>
                <a:latin typeface="+mn-lt"/>
                <a:ea typeface="+mn-ea"/>
                <a:cs typeface="+mn-cs"/>
              </a:rPr>
              <a:t>The hemolytic disease of the new born is the glomerular basement membrane damage.</a:t>
            </a:r>
          </a:p>
          <a:p>
            <a:endParaRPr lang="en-US" dirty="0"/>
          </a:p>
        </p:txBody>
      </p:sp>
      <p:sp>
        <p:nvSpPr>
          <p:cNvPr id="4" name="Slide Number Placeholder 3"/>
          <p:cNvSpPr>
            <a:spLocks noGrp="1"/>
          </p:cNvSpPr>
          <p:nvPr>
            <p:ph type="sldNum" sz="quarter" idx="10"/>
          </p:nvPr>
        </p:nvSpPr>
        <p:spPr/>
        <p:txBody>
          <a:bodyPr/>
          <a:lstStyle/>
          <a:p>
            <a:fld id="{B600D6FC-A61D-4A12-B5F0-3D7FE8DAF03D}" type="slidenum">
              <a:rPr lang="en-US" smtClean="0"/>
              <a:t>5</a:t>
            </a:fld>
            <a:endParaRPr lang="en-US"/>
          </a:p>
        </p:txBody>
      </p:sp>
    </p:spTree>
    <p:extLst>
      <p:ext uri="{BB962C8B-B14F-4D97-AF65-F5344CB8AC3E}">
        <p14:creationId xmlns:p14="http://schemas.microsoft.com/office/powerpoint/2010/main" val="2539918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effect caused by congenital/genetic or the primary immuno-deficiency is the decrease in immune responsiveness. The first recognized acquired chronic immuno-suppressive defect caused by a viral infection is the acquired immune deficiency syndrome (AIDS). Lymphocytes have receptor membranes to catecholamine, specifically the NK cells.</a:t>
            </a:r>
          </a:p>
          <a:p>
            <a:r>
              <a:rPr lang="en-US" sz="1200" kern="1200" dirty="0" smtClean="0">
                <a:solidFill>
                  <a:schemeClr val="tx1"/>
                </a:solidFill>
                <a:effectLst/>
                <a:latin typeface="+mn-lt"/>
                <a:ea typeface="+mn-ea"/>
                <a:cs typeface="+mn-cs"/>
              </a:rPr>
              <a:t>In addition, chronic stress may result in the functional activation of the immune system and increasing evidence support that infectious radiation, agents, chemicals, and therapeutic agents of diverse origins in the induction of both types of immune diseases may act as etiologic agents.                                </a:t>
            </a:r>
          </a:p>
          <a:p>
            <a:endParaRPr lang="en-US" dirty="0"/>
          </a:p>
        </p:txBody>
      </p:sp>
      <p:sp>
        <p:nvSpPr>
          <p:cNvPr id="4" name="Slide Number Placeholder 3"/>
          <p:cNvSpPr>
            <a:spLocks noGrp="1"/>
          </p:cNvSpPr>
          <p:nvPr>
            <p:ph type="sldNum" sz="quarter" idx="10"/>
          </p:nvPr>
        </p:nvSpPr>
        <p:spPr/>
        <p:txBody>
          <a:bodyPr/>
          <a:lstStyle/>
          <a:p>
            <a:fld id="{B600D6FC-A61D-4A12-B5F0-3D7FE8DAF03D}" type="slidenum">
              <a:rPr lang="en-US" smtClean="0"/>
              <a:t>6</a:t>
            </a:fld>
            <a:endParaRPr lang="en-US"/>
          </a:p>
        </p:txBody>
      </p:sp>
    </p:spTree>
    <p:extLst>
      <p:ext uri="{BB962C8B-B14F-4D97-AF65-F5344CB8AC3E}">
        <p14:creationId xmlns:p14="http://schemas.microsoft.com/office/powerpoint/2010/main" val="1604381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EB88BB-F866-4BFF-9685-A7D7CD7392EB}"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BC9F8-89D2-4FE4-9C2A-EE8224F3B3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B88BB-F866-4BFF-9685-A7D7CD7392EB}"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BC9F8-89D2-4FE4-9C2A-EE8224F3B3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B88BB-F866-4BFF-9685-A7D7CD7392EB}"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BC9F8-89D2-4FE4-9C2A-EE8224F3B3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B88BB-F866-4BFF-9685-A7D7CD7392EB}"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BC9F8-89D2-4FE4-9C2A-EE8224F3B3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B88BB-F866-4BFF-9685-A7D7CD7392EB}"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BC9F8-89D2-4FE4-9C2A-EE8224F3B3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EB88BB-F866-4BFF-9685-A7D7CD7392EB}"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BC9F8-89D2-4FE4-9C2A-EE8224F3B3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EB88BB-F866-4BFF-9685-A7D7CD7392EB}" type="datetimeFigureOut">
              <a:rPr lang="en-US" smtClean="0"/>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BC9F8-89D2-4FE4-9C2A-EE8224F3B3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EB88BB-F866-4BFF-9685-A7D7CD7392EB}"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BC9F8-89D2-4FE4-9C2A-EE8224F3B3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B88BB-F866-4BFF-9685-A7D7CD7392EB}"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BC9F8-89D2-4FE4-9C2A-EE8224F3B3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B88BB-F866-4BFF-9685-A7D7CD7392EB}"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BC9F8-89D2-4FE4-9C2A-EE8224F3B3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B88BB-F866-4BFF-9685-A7D7CD7392EB}"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BC9F8-89D2-4FE4-9C2A-EE8224F3B308}"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44EB88BB-F866-4BFF-9685-A7D7CD7392EB}" type="datetimeFigureOut">
              <a:rPr lang="en-US" smtClean="0"/>
              <a:t>12/5/2013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24FBC9F8-89D2-4FE4-9C2A-EE8224F3B3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543800" cy="2667000"/>
          </a:xfrm>
        </p:spPr>
        <p:txBody>
          <a:bodyPr>
            <a:noAutofit/>
          </a:bodyPr>
          <a:lstStyle/>
          <a:p>
            <a:pPr algn="ctr"/>
            <a:r>
              <a:rPr lang="en-US" dirty="0" smtClean="0">
                <a:solidFill>
                  <a:schemeClr val="tx1"/>
                </a:solidFill>
                <a:latin typeface="Verdana" pitchFamily="34" charset="0"/>
                <a:ea typeface="Verdana" pitchFamily="34" charset="0"/>
                <a:cs typeface="Verdana" pitchFamily="34" charset="0"/>
              </a:rPr>
              <a:t>IMMUNE DISEASES AND CHILDREN</a:t>
            </a:r>
            <a:br>
              <a:rPr lang="en-US" dirty="0" smtClean="0">
                <a:solidFill>
                  <a:schemeClr val="tx1"/>
                </a:solidFill>
                <a:latin typeface="Verdana" pitchFamily="34" charset="0"/>
                <a:ea typeface="Verdana" pitchFamily="34" charset="0"/>
                <a:cs typeface="Verdana" pitchFamily="34" charset="0"/>
              </a:rPr>
            </a:br>
            <a:endParaRPr lang="en-US"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44013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Verdana" pitchFamily="34" charset="0"/>
                <a:ea typeface="Verdana" pitchFamily="34" charset="0"/>
                <a:cs typeface="Verdana" pitchFamily="34" charset="0"/>
              </a:rPr>
              <a:t>LEARNING OBJECTIVES</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r>
              <a:rPr lang="en-US" sz="2800" dirty="0" smtClean="0">
                <a:latin typeface="Verdana" pitchFamily="34" charset="0"/>
                <a:ea typeface="Verdana" pitchFamily="34" charset="0"/>
                <a:cs typeface="Verdana" pitchFamily="34" charset="0"/>
              </a:rPr>
              <a:t>Introduction of the complex function of the immune system and the consequences of its impairment</a:t>
            </a:r>
          </a:p>
          <a:p>
            <a:r>
              <a:rPr lang="en-US" sz="2800" dirty="0" smtClean="0">
                <a:latin typeface="Verdana" pitchFamily="34" charset="0"/>
                <a:ea typeface="Verdana" pitchFamily="34" charset="0"/>
                <a:cs typeface="Verdana" pitchFamily="34" charset="0"/>
              </a:rPr>
              <a:t>Explanation of the immune diseases</a:t>
            </a:r>
          </a:p>
          <a:p>
            <a:r>
              <a:rPr lang="en-US" sz="2800" dirty="0" smtClean="0">
                <a:latin typeface="Verdana" pitchFamily="34" charset="0"/>
                <a:ea typeface="Verdana" pitchFamily="34" charset="0"/>
                <a:cs typeface="Verdana" pitchFamily="34" charset="0"/>
              </a:rPr>
              <a:t>Presentation of examples of the associations between immune system impairment and the environment risk factors  </a:t>
            </a:r>
            <a:endParaRPr lang="en-US"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77726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Verdana" pitchFamily="34" charset="0"/>
                <a:ea typeface="Verdana" pitchFamily="34" charset="0"/>
                <a:cs typeface="Verdana" pitchFamily="34" charset="0"/>
              </a:rPr>
              <a:t>IMMUNITY</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r>
              <a:rPr lang="en-US" sz="2800" dirty="0" smtClean="0">
                <a:latin typeface="Verdana" pitchFamily="34" charset="0"/>
                <a:ea typeface="Verdana" pitchFamily="34" charset="0"/>
                <a:cs typeface="Verdana" pitchFamily="34" charset="0"/>
              </a:rPr>
              <a:t>A highly regulated, multicellular, physiologic, and complex mechanisms designed for the accomplishment of a particular objective</a:t>
            </a:r>
          </a:p>
          <a:p>
            <a:r>
              <a:rPr lang="en-US" sz="2800" dirty="0" smtClean="0">
                <a:latin typeface="Verdana" pitchFamily="34" charset="0"/>
                <a:ea typeface="Verdana" pitchFamily="34" charset="0"/>
                <a:cs typeface="Verdana" pitchFamily="34" charset="0"/>
              </a:rPr>
              <a:t>Differentiation of non-self from non-self  </a:t>
            </a:r>
            <a:endParaRPr lang="en-US"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21153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latin typeface="Verdana" pitchFamily="34" charset="0"/>
                <a:ea typeface="Verdana" pitchFamily="34" charset="0"/>
                <a:cs typeface="Verdana" pitchFamily="34" charset="0"/>
              </a:rPr>
              <a:t>IMMUNO-COMPETENCE AND IMMUNO-TOXICITY</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lstStyle/>
          <a:p>
            <a:r>
              <a:rPr lang="en-US" sz="2800" dirty="0" smtClean="0">
                <a:latin typeface="Verdana" pitchFamily="34" charset="0"/>
                <a:ea typeface="Verdana" pitchFamily="34" charset="0"/>
                <a:cs typeface="Verdana" pitchFamily="34" charset="0"/>
              </a:rPr>
              <a:t>Immuno-suppression – Increases the susceptibility to tumor growth and to infectious disease</a:t>
            </a:r>
          </a:p>
          <a:p>
            <a:r>
              <a:rPr lang="en-US" sz="2800" dirty="0" smtClean="0">
                <a:latin typeface="Verdana" pitchFamily="34" charset="0"/>
                <a:ea typeface="Verdana" pitchFamily="34" charset="0"/>
                <a:cs typeface="Verdana" pitchFamily="34" charset="0"/>
              </a:rPr>
              <a:t>Immuno – stimulation – There is the incidence of increased allergy and auto-immunity</a:t>
            </a:r>
            <a:r>
              <a:rPr lang="en-US" dirty="0" smtClean="0"/>
              <a:t>. </a:t>
            </a:r>
            <a:endParaRPr lang="en-US" dirty="0"/>
          </a:p>
        </p:txBody>
      </p:sp>
    </p:spTree>
    <p:extLst>
      <p:ext uri="{BB962C8B-B14F-4D97-AF65-F5344CB8AC3E}">
        <p14:creationId xmlns:p14="http://schemas.microsoft.com/office/powerpoint/2010/main" val="3947091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Verdana" pitchFamily="34" charset="0"/>
                <a:ea typeface="Verdana" pitchFamily="34" charset="0"/>
                <a:cs typeface="Verdana" pitchFamily="34" charset="0"/>
              </a:rPr>
              <a:t>IMMUNE DISEASES</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92500" lnSpcReduction="20000"/>
          </a:bodyPr>
          <a:lstStyle/>
          <a:p>
            <a:r>
              <a:rPr lang="en-US" sz="2800" dirty="0" smtClean="0">
                <a:latin typeface="Verdana" pitchFamily="34" charset="0"/>
                <a:ea typeface="Verdana" pitchFamily="34" charset="0"/>
                <a:cs typeface="Verdana" pitchFamily="34" charset="0"/>
              </a:rPr>
              <a:t>Glomerular basement membrane damage</a:t>
            </a:r>
          </a:p>
          <a:p>
            <a:r>
              <a:rPr lang="en-US" sz="2800" dirty="0" smtClean="0">
                <a:latin typeface="Verdana" pitchFamily="34" charset="0"/>
                <a:ea typeface="Verdana" pitchFamily="34" charset="0"/>
                <a:cs typeface="Verdana" pitchFamily="34" charset="0"/>
              </a:rPr>
              <a:t>Allergic alveolitis</a:t>
            </a:r>
          </a:p>
          <a:p>
            <a:r>
              <a:rPr lang="en-US" sz="2800" dirty="0" smtClean="0">
                <a:latin typeface="Verdana" pitchFamily="34" charset="0"/>
                <a:ea typeface="Verdana" pitchFamily="34" charset="0"/>
                <a:cs typeface="Verdana" pitchFamily="34" charset="0"/>
              </a:rPr>
              <a:t>Diabetes 1, systemic lupus, rheumatoid arthritis</a:t>
            </a:r>
          </a:p>
          <a:p>
            <a:r>
              <a:rPr lang="en-US" sz="2800" dirty="0" smtClean="0">
                <a:latin typeface="Verdana" pitchFamily="34" charset="0"/>
                <a:ea typeface="Verdana" pitchFamily="34" charset="0"/>
                <a:cs typeface="Verdana" pitchFamily="34" charset="0"/>
              </a:rPr>
              <a:t>Hemolytic disease of a newborn child</a:t>
            </a:r>
          </a:p>
          <a:p>
            <a:r>
              <a:rPr lang="en-US" sz="2800" dirty="0" smtClean="0">
                <a:latin typeface="Verdana" pitchFamily="34" charset="0"/>
                <a:ea typeface="Verdana" pitchFamily="34" charset="0"/>
                <a:cs typeface="Verdana" pitchFamily="34" charset="0"/>
              </a:rPr>
              <a:t>Asthma, eczema, anaphylaxis, and rhinitis</a:t>
            </a:r>
          </a:p>
          <a:p>
            <a:r>
              <a:rPr lang="en-US" sz="2800" dirty="0" smtClean="0">
                <a:latin typeface="Verdana" pitchFamily="34" charset="0"/>
                <a:ea typeface="Verdana" pitchFamily="34" charset="0"/>
                <a:cs typeface="Verdana" pitchFamily="34" charset="0"/>
              </a:rPr>
              <a:t>T lymphocytes – mediated or contact dermatitis </a:t>
            </a:r>
            <a:endParaRPr lang="en-US"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2122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900" dirty="0" smtClean="0">
                <a:latin typeface="Verdana" pitchFamily="34" charset="0"/>
                <a:ea typeface="Verdana" pitchFamily="34" charset="0"/>
                <a:cs typeface="Verdana" pitchFamily="34" charset="0"/>
              </a:rPr>
              <a:t>FACTORS CAUSING IMMUNE DISEASES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latin typeface="Verdana" pitchFamily="34" charset="0"/>
                <a:ea typeface="Verdana" pitchFamily="34" charset="0"/>
                <a:cs typeface="Verdana" pitchFamily="34" charset="0"/>
              </a:rPr>
              <a:t>Stress</a:t>
            </a:r>
          </a:p>
          <a:p>
            <a:r>
              <a:rPr lang="en-US" sz="2800" dirty="0" smtClean="0">
                <a:latin typeface="Verdana" pitchFamily="34" charset="0"/>
                <a:ea typeface="Verdana" pitchFamily="34" charset="0"/>
                <a:cs typeface="Verdana" pitchFamily="34" charset="0"/>
              </a:rPr>
              <a:t>Micro-organism</a:t>
            </a:r>
          </a:p>
          <a:p>
            <a:r>
              <a:rPr lang="en-US" sz="2800" dirty="0" smtClean="0">
                <a:latin typeface="Verdana" pitchFamily="34" charset="0"/>
                <a:ea typeface="Verdana" pitchFamily="34" charset="0"/>
                <a:cs typeface="Verdana" pitchFamily="34" charset="0"/>
              </a:rPr>
              <a:t>Radiation</a:t>
            </a:r>
          </a:p>
          <a:p>
            <a:r>
              <a:rPr lang="en-US" sz="2800" dirty="0" smtClean="0">
                <a:latin typeface="Verdana" pitchFamily="34" charset="0"/>
                <a:ea typeface="Verdana" pitchFamily="34" charset="0"/>
                <a:cs typeface="Verdana" pitchFamily="34" charset="0"/>
              </a:rPr>
              <a:t>Chemicals</a:t>
            </a:r>
          </a:p>
          <a:p>
            <a:r>
              <a:rPr lang="en-US" sz="2800" dirty="0" smtClean="0">
                <a:latin typeface="Verdana" pitchFamily="34" charset="0"/>
                <a:ea typeface="Verdana" pitchFamily="34" charset="0"/>
                <a:cs typeface="Verdana" pitchFamily="34" charset="0"/>
              </a:rPr>
              <a:t>Pharmaceuticals</a:t>
            </a:r>
          </a:p>
          <a:p>
            <a:r>
              <a:rPr lang="en-US" sz="2800" dirty="0" smtClean="0">
                <a:latin typeface="Verdana" pitchFamily="34" charset="0"/>
                <a:ea typeface="Verdana" pitchFamily="34" charset="0"/>
                <a:cs typeface="Verdana" pitchFamily="34" charset="0"/>
              </a:rPr>
              <a:t>Genetic</a:t>
            </a:r>
          </a:p>
          <a:p>
            <a:r>
              <a:rPr lang="en-US" sz="2800" dirty="0" smtClean="0">
                <a:latin typeface="Verdana" pitchFamily="34" charset="0"/>
                <a:ea typeface="Verdana" pitchFamily="34" charset="0"/>
                <a:cs typeface="Verdana" pitchFamily="34" charset="0"/>
              </a:rPr>
              <a:t>Environmental contamination</a:t>
            </a:r>
            <a:endParaRPr lang="en-US"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17840734"/>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0</TotalTime>
  <Words>696</Words>
  <Application>Microsoft Office PowerPoint</Application>
  <PresentationFormat>On-screen Show (4:3)</PresentationFormat>
  <Paragraphs>45</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Spring</vt:lpstr>
      <vt:lpstr>IMMUNE DISEASES AND CHILDREN </vt:lpstr>
      <vt:lpstr>LEARNING OBJECTIVES</vt:lpstr>
      <vt:lpstr>IMMUNITY</vt:lpstr>
      <vt:lpstr>IMMUNO-COMPETENCE AND IMMUNO-TOXICITY</vt:lpstr>
      <vt:lpstr>IMMUNE DISEASES</vt:lpstr>
      <vt:lpstr>FACTORS CAUSING IMMUNE DISEASES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2013-12-06T06:00:06Z</dcterms:created>
  <dcterms:modified xsi:type="dcterms:W3CDTF">2013-12-06T06:00:22Z</dcterms:modified>
</cp:coreProperties>
</file>