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69" autoAdjust="0"/>
  </p:normalViewPr>
  <p:slideViewPr>
    <p:cSldViewPr>
      <p:cViewPr varScale="1">
        <p:scale>
          <a:sx n="61" d="100"/>
          <a:sy n="61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2DE00-6274-4FCD-AC02-58EE3D0F4BA0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6CA15-032A-47E1-8727-4C5AD6023B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Legislation such</a:t>
            </a:r>
            <a:r>
              <a:rPr lang="en-US" baseline="0" dirty="0" smtClean="0"/>
              <a:t> as NCLB and IDEA promote adequate yearly progress and general education inclusion for all students, including those with disabilities. Co-teaching models have been developed to meet those mandates. In the co-teaching model special education teachers provide support and assistance to students with disabilities in the general education classroom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 Teach/One Assist model allows the general education teacher to</a:t>
            </a:r>
            <a:r>
              <a:rPr lang="en-US" baseline="0" dirty="0" smtClean="0"/>
              <a:t> provide whole-class instruction, while the special education teacher provides direct interventions and support to special education students and students with disabilities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Split-Class model divides instruction periods between whole-class instruction and periods where students with disabilities are afforded direct, individualized interventions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Interventions</a:t>
            </a:r>
            <a:r>
              <a:rPr lang="en-US" baseline="0" dirty="0" smtClean="0"/>
              <a:t> should be integrated with general education and whole-class instruction whenever possible. Small-group interventions that include general education students and students with disabilities have been proven effective for students with disabilities. Some examples of specific interventions include word-recognition exercises and phonics exercises.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BCLB and IDEA mandate policies of inclusion, but do not offer specific</a:t>
            </a:r>
            <a:r>
              <a:rPr lang="en-US" baseline="0" dirty="0" smtClean="0"/>
              <a:t> guidelines for meeting such mandates. A supportive organizational culture that provides teachers with training and resources is a fundamental component for the success of inclusion-based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show that students respond favorably to co-teaching, and research has demonstrated</a:t>
            </a:r>
            <a:r>
              <a:rPr lang="en-US" baseline="0" dirty="0" smtClean="0"/>
              <a:t> improved outcomes for general education students and students with disabilities when co-teaching and inclusion-based models are utilized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Co-teaching models have prove to be an effective means of meeting mandates for inclusion-based education policies.</a:t>
            </a:r>
            <a:r>
              <a:rPr lang="en-US" baseline="0" dirty="0" smtClean="0"/>
              <a:t> Schools must provide appropriate resources and training, and administrators and teachers must embrace a collaborative approach to providing  an </a:t>
            </a:r>
            <a:r>
              <a:rPr lang="en-US" baseline="0" smtClean="0"/>
              <a:t>inclusive education.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6CA15-032A-47E1-8727-4C5AD6023B2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0E6306-4593-420D-B580-F75E8253096F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FCD322-8A2C-422E-A170-B8A149BBC1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Inclusion in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Co-teaching Models for Students with Disabilities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Development of Co-teaching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NCLB mandates that all students must demonstrate adequate yearly progress</a:t>
            </a:r>
          </a:p>
          <a:p>
            <a:r>
              <a:rPr lang="en-US" dirty="0" smtClean="0"/>
              <a:t>IDEA mandates that students with disabilities should be included in general education classrooms whenever possible</a:t>
            </a:r>
          </a:p>
          <a:p>
            <a:r>
              <a:rPr lang="en-US" dirty="0" smtClean="0"/>
              <a:t>Co-teaching models allow special education teachers to provide assistance and support to general education teachers in the general education classroom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 Teach/One Assist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This co-teaching strategy allows the general education teacher to provide the majority of instruction with the special education teacher providing support as needed to students with disabilities (</a:t>
            </a:r>
            <a:r>
              <a:rPr lang="en-US" sz="2400" dirty="0" smtClean="0"/>
              <a:t>S</a:t>
            </a:r>
            <a:r>
              <a:rPr lang="en-US" sz="2400" dirty="0" smtClean="0"/>
              <a:t>olis et al, 2012)</a:t>
            </a:r>
          </a:p>
          <a:p>
            <a:r>
              <a:rPr lang="en-US" sz="2400" dirty="0" smtClean="0"/>
              <a:t>Strategies include whole-class instruction with individualized support for students with disabilities, and small-group instruction that allows for peer interaction and support between general education students and students with disabilities (Solis et al, 2012)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Split-Class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Divides instruction into periods of general education instruction and periods where students with disabilities receive direct instruction fro special education teachers (Solis et al, 2012)</a:t>
            </a:r>
          </a:p>
          <a:p>
            <a:r>
              <a:rPr lang="en-US" dirty="0" smtClean="0"/>
              <a:t>Teachers must be careful to avoid simply “pulling aside” students with disabilities (Solis et al, 2012)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Interventions should be integrated with general education whenever possible</a:t>
            </a:r>
          </a:p>
          <a:p>
            <a:r>
              <a:rPr lang="en-US" dirty="0" smtClean="0"/>
              <a:t>Small-group interventions can be particularly effective for students with disabilities (</a:t>
            </a:r>
            <a:r>
              <a:rPr lang="en-US" dirty="0" err="1" smtClean="0"/>
              <a:t>Allor</a:t>
            </a:r>
            <a:r>
              <a:rPr lang="en-US" dirty="0" smtClean="0"/>
              <a:t> et al, 2010)</a:t>
            </a:r>
          </a:p>
          <a:p>
            <a:r>
              <a:rPr lang="en-US" dirty="0" smtClean="0"/>
              <a:t>Word recognition exercises and phonics instruction can be scaled to meet the needs of individual students or provided in mixed groups (</a:t>
            </a:r>
            <a:r>
              <a:rPr lang="en-US" dirty="0" err="1" smtClean="0"/>
              <a:t>Allor</a:t>
            </a:r>
            <a:r>
              <a:rPr lang="en-US" dirty="0" smtClean="0"/>
              <a:t> et al, 2010)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for Teachers and </a:t>
            </a:r>
            <a:r>
              <a:rPr lang="en-US" dirty="0" err="1" smtClean="0"/>
              <a:t>Adminstrators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NCLB and IDEA provide the “what” but not the “how”</a:t>
            </a:r>
          </a:p>
          <a:p>
            <a:r>
              <a:rPr lang="en-US" dirty="0" smtClean="0"/>
              <a:t>Students with disabilities should be included in general education classrooms “whenever possible (</a:t>
            </a:r>
            <a:r>
              <a:rPr lang="en-US" dirty="0" err="1" smtClean="0"/>
              <a:t>McLeskey</a:t>
            </a:r>
            <a:r>
              <a:rPr lang="en-US" dirty="0" smtClean="0"/>
              <a:t>, Waldron and </a:t>
            </a:r>
            <a:r>
              <a:rPr lang="en-US" dirty="0" err="1" smtClean="0"/>
              <a:t>Redd</a:t>
            </a:r>
            <a:r>
              <a:rPr lang="en-US" dirty="0" smtClean="0"/>
              <a:t>, </a:t>
            </a:r>
            <a:r>
              <a:rPr lang="en-US" dirty="0" smtClean="0"/>
              <a:t>2012)</a:t>
            </a:r>
          </a:p>
          <a:p>
            <a:r>
              <a:rPr lang="en-US" dirty="0" smtClean="0"/>
              <a:t>The most important factor for successful inclusion is the development of a supportive organizational culture (</a:t>
            </a:r>
            <a:r>
              <a:rPr lang="en-US" dirty="0" err="1" smtClean="0"/>
              <a:t>Oyler</a:t>
            </a:r>
            <a:r>
              <a:rPr lang="en-US" dirty="0" smtClean="0"/>
              <a:t>, 2011)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respond favorably to co-teaching (Wilson and Michaels, 2007)</a:t>
            </a:r>
          </a:p>
          <a:p>
            <a:r>
              <a:rPr lang="en-US" dirty="0" smtClean="0"/>
              <a:t>Students demonstrate improvements in literacy skills and achieve higher grades (Wilson and Michaels, 2007)</a:t>
            </a:r>
          </a:p>
          <a:p>
            <a:r>
              <a:rPr lang="en-US" dirty="0" smtClean="0"/>
              <a:t>Students report greater levels of satisfaction with co-teaching when teachers embrace inclusion (</a:t>
            </a:r>
            <a:r>
              <a:rPr lang="en-US" dirty="0" err="1" smtClean="0"/>
              <a:t>Brinkmann</a:t>
            </a:r>
            <a:r>
              <a:rPr lang="en-US" dirty="0" smtClean="0"/>
              <a:t> and </a:t>
            </a:r>
            <a:r>
              <a:rPr lang="en-US" dirty="0" err="1" smtClean="0"/>
              <a:t>Twiford</a:t>
            </a:r>
            <a:r>
              <a:rPr lang="en-US" dirty="0" smtClean="0"/>
              <a:t>, 2012)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Co-teaching models have proven to be an effective means of meeting the mandates of inclusion</a:t>
            </a:r>
          </a:p>
          <a:p>
            <a:r>
              <a:rPr lang="en-US" dirty="0" smtClean="0"/>
              <a:t>Schools must promote an appropriate organizational culture and provide necessary training and resources for teachers</a:t>
            </a:r>
          </a:p>
          <a:p>
            <a:r>
              <a:rPr lang="en-US" dirty="0" smtClean="0"/>
              <a:t>Collaboration between Administrators and teachers is critical to the success of co-teaching and inclusion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000" dirty="0" err="1" smtClean="0"/>
              <a:t>Allor</a:t>
            </a:r>
            <a:r>
              <a:rPr lang="en-US" sz="6000" dirty="0" smtClean="0"/>
              <a:t>, J. H., </a:t>
            </a:r>
            <a:r>
              <a:rPr lang="en-US" sz="6000" dirty="0" err="1" smtClean="0"/>
              <a:t>Mathes</a:t>
            </a:r>
            <a:r>
              <a:rPr lang="en-US" sz="6000" dirty="0" smtClean="0"/>
              <a:t>, P. G., Roberts, J. K., Jones, F. G., &amp; </a:t>
            </a:r>
            <a:r>
              <a:rPr lang="en-US" sz="6000" dirty="0" err="1" smtClean="0"/>
              <a:t>Champlin</a:t>
            </a:r>
            <a:r>
              <a:rPr lang="en-US" sz="6000" dirty="0" smtClean="0"/>
              <a:t>, T. M. (2010). Teaching students with moderate intellectual disabilities to read: an experimental examination of a comprehensive reading intervention. </a:t>
            </a:r>
            <a:r>
              <a:rPr lang="en-US" sz="6000" i="1" dirty="0" smtClean="0"/>
              <a:t>Education and Training in Autism and Developmental Disabilities</a:t>
            </a:r>
            <a:r>
              <a:rPr lang="en-US" sz="6000" dirty="0" smtClean="0"/>
              <a:t>, </a:t>
            </a:r>
            <a:r>
              <a:rPr lang="en-US" sz="6000" i="1" dirty="0" smtClean="0"/>
              <a:t>45</a:t>
            </a:r>
            <a:r>
              <a:rPr lang="en-US" sz="6000" dirty="0" smtClean="0"/>
              <a:t>(1), 3-22.</a:t>
            </a:r>
          </a:p>
          <a:p>
            <a:r>
              <a:rPr lang="en-US" sz="6000" dirty="0" smtClean="0"/>
              <a:t>Brinkman, J., &amp; </a:t>
            </a:r>
            <a:r>
              <a:rPr lang="en-US" sz="6000" dirty="0" err="1" smtClean="0"/>
              <a:t>Twiford</a:t>
            </a:r>
            <a:r>
              <a:rPr lang="en-US" sz="6000" dirty="0" smtClean="0"/>
              <a:t>, T. (2012). Voices from the field: skill sets needed for effective collaboration and co-teaching. </a:t>
            </a:r>
            <a:r>
              <a:rPr lang="en-US" sz="6000" i="1" dirty="0" smtClean="0"/>
              <a:t>The </a:t>
            </a:r>
            <a:r>
              <a:rPr lang="en-US" sz="6000" i="1" dirty="0" err="1" smtClean="0"/>
              <a:t>Connexions</a:t>
            </a:r>
            <a:r>
              <a:rPr lang="en-US" sz="6000" i="1" dirty="0" smtClean="0"/>
              <a:t> Project: NCPEA Publications</a:t>
            </a:r>
            <a:r>
              <a:rPr lang="en-US" sz="6000" dirty="0" smtClean="0"/>
              <a:t>.</a:t>
            </a:r>
          </a:p>
          <a:p>
            <a:r>
              <a:rPr lang="en-US" sz="6000" dirty="0" smtClean="0"/>
              <a:t>Friend, M., Cook, L., Hurley-Chamberlain, D., &amp; </a:t>
            </a:r>
            <a:r>
              <a:rPr lang="en-US" sz="6000" dirty="0" err="1" smtClean="0"/>
              <a:t>Shamberger</a:t>
            </a:r>
            <a:r>
              <a:rPr lang="en-US" sz="6000" dirty="0" smtClean="0"/>
              <a:t>, C. (</a:t>
            </a:r>
            <a:r>
              <a:rPr lang="en-US" sz="6000" dirty="0" err="1" smtClean="0"/>
              <a:t>n.d</a:t>
            </a:r>
            <a:r>
              <a:rPr lang="en-US" sz="6000" dirty="0" smtClean="0"/>
              <a:t>.). Co-teaching: an illustration of the complexity of collaboration in special education. </a:t>
            </a:r>
            <a:r>
              <a:rPr lang="en-US" sz="6000" i="1" dirty="0" smtClean="0"/>
              <a:t>Journal of Educational and Psychological Consultation</a:t>
            </a:r>
            <a:r>
              <a:rPr lang="en-US" sz="6000" dirty="0" smtClean="0"/>
              <a:t>, </a:t>
            </a:r>
            <a:r>
              <a:rPr lang="en-US" sz="6000" i="1" dirty="0" smtClean="0"/>
              <a:t>20</a:t>
            </a:r>
            <a:r>
              <a:rPr lang="en-US" sz="6000" dirty="0" smtClean="0"/>
              <a:t>, 9-27.</a:t>
            </a:r>
          </a:p>
          <a:p>
            <a:r>
              <a:rPr lang="en-US" sz="6000" dirty="0" err="1" smtClean="0"/>
              <a:t>McLeskey</a:t>
            </a:r>
            <a:r>
              <a:rPr lang="en-US" sz="6000" dirty="0" smtClean="0"/>
              <a:t>, J., Waldron, N. L., &amp; </a:t>
            </a:r>
            <a:r>
              <a:rPr lang="en-US" sz="6000" dirty="0" err="1" smtClean="0"/>
              <a:t>Redd</a:t>
            </a:r>
            <a:r>
              <a:rPr lang="en-US" sz="6000" dirty="0" smtClean="0"/>
              <a:t>, L. (2012). A case study of a highly effective, inclusive elementary school. </a:t>
            </a:r>
            <a:r>
              <a:rPr lang="en-US" sz="6000" i="1" dirty="0" smtClean="0"/>
              <a:t>The Journal of Special Education</a:t>
            </a:r>
            <a:r>
              <a:rPr lang="en-US" sz="6000" dirty="0" smtClean="0"/>
              <a:t>, </a:t>
            </a:r>
            <a:r>
              <a:rPr lang="en-US" sz="6000" i="1" dirty="0" smtClean="0"/>
              <a:t>20</a:t>
            </a:r>
            <a:r>
              <a:rPr lang="en-US" sz="6000" dirty="0" smtClean="0"/>
              <a:t>(10), 1-12.</a:t>
            </a:r>
          </a:p>
          <a:p>
            <a:r>
              <a:rPr lang="en-US" sz="6000" dirty="0" err="1" smtClean="0"/>
              <a:t>Oyler</a:t>
            </a:r>
            <a:r>
              <a:rPr lang="en-US" sz="6000" dirty="0" smtClean="0"/>
              <a:t>, C. (2011). Teacher preparation for inclusive and critical (special) education. </a:t>
            </a:r>
            <a:r>
              <a:rPr lang="en-US" sz="6000" i="1" dirty="0" smtClean="0"/>
              <a:t>Teacher Education and Special Education</a:t>
            </a:r>
            <a:r>
              <a:rPr lang="en-US" sz="6000" dirty="0" smtClean="0"/>
              <a:t>, </a:t>
            </a:r>
            <a:r>
              <a:rPr lang="en-US" sz="6000" i="1" dirty="0" smtClean="0"/>
              <a:t>20</a:t>
            </a:r>
            <a:r>
              <a:rPr lang="en-US" sz="6000" dirty="0" smtClean="0"/>
              <a:t>(10), 1-18.</a:t>
            </a:r>
          </a:p>
          <a:p>
            <a:r>
              <a:rPr lang="en-US" sz="6000" dirty="0" smtClean="0"/>
              <a:t>Solis, M., Vaughn, S., Swanson, E., &amp; </a:t>
            </a:r>
            <a:r>
              <a:rPr lang="en-US" sz="6000" dirty="0" err="1" smtClean="0"/>
              <a:t>McCulley</a:t>
            </a:r>
            <a:r>
              <a:rPr lang="en-US" sz="6000" dirty="0" smtClean="0"/>
              <a:t>, L. (2012). Collaborative models of instruction: the empirical foundations of inclusion and co-teaching. </a:t>
            </a:r>
            <a:r>
              <a:rPr lang="en-US" sz="6000" i="1" dirty="0" smtClean="0"/>
              <a:t>Psychology in the Schools</a:t>
            </a:r>
            <a:r>
              <a:rPr lang="en-US" sz="6000" dirty="0" smtClean="0"/>
              <a:t>, </a:t>
            </a:r>
            <a:r>
              <a:rPr lang="en-US" sz="6000" i="1" dirty="0" smtClean="0"/>
              <a:t>49</a:t>
            </a:r>
            <a:r>
              <a:rPr lang="en-US" sz="6000" dirty="0" smtClean="0"/>
              <a:t>(5), 498-510.</a:t>
            </a:r>
          </a:p>
          <a:p>
            <a:r>
              <a:rPr lang="en-US" sz="6000" dirty="0" smtClean="0"/>
              <a:t>Wilson, G. L., &amp; Michaels, C. A. (2006). General and Special Education Students' Perceptions of Co-Teaching: Implications for Secondary-Level Literacy Instruction. </a:t>
            </a:r>
            <a:r>
              <a:rPr lang="en-US" sz="6000" i="1" dirty="0" smtClean="0"/>
              <a:t>Reading &amp; Writing Quarterly: Overcoming Learning Difficulties</a:t>
            </a:r>
            <a:r>
              <a:rPr lang="en-US" sz="6000" dirty="0" smtClean="0"/>
              <a:t>, </a:t>
            </a:r>
            <a:r>
              <a:rPr lang="en-US" sz="6000" i="1" dirty="0" smtClean="0"/>
              <a:t>22</a:t>
            </a:r>
            <a:r>
              <a:rPr lang="en-US" sz="6000" dirty="0" smtClean="0"/>
              <a:t>(3), 205-225.</a:t>
            </a:r>
          </a:p>
          <a:p>
            <a:endParaRPr lang="en-US" sz="6400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671</Words>
  <Application>Microsoft Office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Inclusion in Schools</vt:lpstr>
      <vt:lpstr>The Development of Co-teaching</vt:lpstr>
      <vt:lpstr>The One Teach/One Assist Model</vt:lpstr>
      <vt:lpstr>The Split-Class Model</vt:lpstr>
      <vt:lpstr>Specific Interventions</vt:lpstr>
      <vt:lpstr>Implications for Teachers and Adminstrators</vt:lpstr>
      <vt:lpstr>Implications for Students</vt:lpstr>
      <vt:lpstr>Conclusion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in Schools</dc:title>
  <dc:creator> </dc:creator>
  <cp:lastModifiedBy> </cp:lastModifiedBy>
  <cp:revision>5</cp:revision>
  <dcterms:created xsi:type="dcterms:W3CDTF">2013-12-07T03:26:06Z</dcterms:created>
  <dcterms:modified xsi:type="dcterms:W3CDTF">2013-12-07T04:23:28Z</dcterms:modified>
</cp:coreProperties>
</file>