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13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BBEE8A-9CAC-D14D-8136-853AA68A61E3}" type="datetimeFigureOut">
              <a:rPr lang="en-US" smtClean="0"/>
              <a:t>7/12/12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50D1EA-49BE-7B45-A150-5B99998FFAA3}" type="slidenum">
              <a:rPr lang="en-US" smtClean="0"/>
              <a:t>‹#›</a:t>
            </a:fld>
            <a:endParaRPr lang="en-US"/>
          </a:p>
        </p:txBody>
      </p:sp>
    </p:spTree>
    <p:extLst>
      <p:ext uri="{BB962C8B-B14F-4D97-AF65-F5344CB8AC3E}">
        <p14:creationId xmlns:p14="http://schemas.microsoft.com/office/powerpoint/2010/main" val="31116010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cool the patient as quickly as possible. Marshall and Siegel (2009) have stated that rapid cooling is better in the long term than slow cooling due to many studies that</a:t>
            </a:r>
            <a:r>
              <a:rPr lang="en-US" baseline="0" dirty="0" smtClean="0"/>
              <a:t> have investigated each scenario. The more quickly a temperature of about 33 degrees Celsius can be achieved, the better the overall outcome will most likely be for the patient. After the optimal temperature has been reached, it is important for the patient to remain at this temperature for the prescribed period of time (normally 24 hours). There can be a one degree fluctuation, but it is important for the body to maintain an even temperature to keep equilibrated. During the rewarming phase, it is also necessary to perform this slowly (normally over 12 hours) to ensure there will be no problems with the patient. Constant monitoring of the patient is crucial during this phase to ensure overall success.</a:t>
            </a:r>
            <a:endParaRPr lang="en-US" dirty="0"/>
          </a:p>
        </p:txBody>
      </p:sp>
      <p:sp>
        <p:nvSpPr>
          <p:cNvPr id="4" name="Slide Number Placeholder 3"/>
          <p:cNvSpPr>
            <a:spLocks noGrp="1"/>
          </p:cNvSpPr>
          <p:nvPr>
            <p:ph type="sldNum" sz="quarter" idx="10"/>
          </p:nvPr>
        </p:nvSpPr>
        <p:spPr/>
        <p:txBody>
          <a:bodyPr/>
          <a:lstStyle/>
          <a:p>
            <a:fld id="{AE50D1EA-49BE-7B45-A150-5B99998FFAA3}" type="slidenum">
              <a:rPr lang="en-US" smtClean="0"/>
              <a:t>3</a:t>
            </a:fld>
            <a:endParaRPr lang="en-US"/>
          </a:p>
        </p:txBody>
      </p:sp>
    </p:spTree>
    <p:extLst>
      <p:ext uri="{BB962C8B-B14F-4D97-AF65-F5344CB8AC3E}">
        <p14:creationId xmlns:p14="http://schemas.microsoft.com/office/powerpoint/2010/main" val="124224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Ice packs offer the most inexpensive means to cool. They are a very slow method and are unreliable to use for maintaining temperatures or rewarming. There is also a larger risk of skin lesions and burns than with other methods.</a:t>
            </a:r>
          </a:p>
          <a:p>
            <a:r>
              <a:rPr lang="en-US" sz="1200" kern="1200" dirty="0" smtClean="0">
                <a:solidFill>
                  <a:schemeClr val="tx1"/>
                </a:solidFill>
                <a:effectLst/>
                <a:latin typeface="+mn-lt"/>
                <a:ea typeface="+mn-ea"/>
                <a:cs typeface="+mn-cs"/>
              </a:rPr>
              <a:t>Water-Circulating Methods are labor intensive for nurses and require the use of two blankets. They are inexpensive compared to other methods and can specifically target the neck area as opposed to the ice packs.</a:t>
            </a:r>
          </a:p>
          <a:p>
            <a:r>
              <a:rPr lang="en-US" sz="1200" kern="1200" dirty="0" smtClean="0">
                <a:solidFill>
                  <a:schemeClr val="tx1"/>
                </a:solidFill>
                <a:effectLst/>
                <a:latin typeface="+mn-lt"/>
                <a:ea typeface="+mn-ea"/>
                <a:cs typeface="+mn-cs"/>
              </a:rPr>
              <a:t>The Hydrogel Method gives a slight risk of skin lesions if used for a prolonged period and has a fast rate of cooling with a reliable rate of rewarming also.</a:t>
            </a:r>
          </a:p>
          <a:p>
            <a:r>
              <a:rPr lang="en-US" sz="1200" kern="1200" dirty="0" smtClean="0">
                <a:solidFill>
                  <a:schemeClr val="tx1"/>
                </a:solidFill>
                <a:effectLst/>
                <a:latin typeface="+mn-lt"/>
                <a:ea typeface="+mn-ea"/>
                <a:cs typeface="+mn-cs"/>
              </a:rPr>
              <a:t>Infused crystalloid cannot be used to control rewarming or to maintain temperature, but is easily accessible. It offers a fast rate of cooling as well.</a:t>
            </a:r>
          </a:p>
          <a:p>
            <a:r>
              <a:rPr lang="en-US" sz="1200" kern="1200" dirty="0" smtClean="0">
                <a:solidFill>
                  <a:schemeClr val="tx1"/>
                </a:solidFill>
                <a:effectLst/>
                <a:latin typeface="+mn-lt"/>
                <a:ea typeface="+mn-ea"/>
                <a:cs typeface="+mn-cs"/>
              </a:rPr>
              <a:t>Endovascular devices require central access and can cause the risk of infections or bleeding. They are tolerable in conscious patients and offer a fast rate of cooling and reliable maintenance and rewarming. They are the most costly of all methods.</a:t>
            </a:r>
          </a:p>
          <a:p>
            <a:endParaRPr lang="en-US" dirty="0"/>
          </a:p>
        </p:txBody>
      </p:sp>
      <p:sp>
        <p:nvSpPr>
          <p:cNvPr id="4" name="Slide Number Placeholder 3"/>
          <p:cNvSpPr>
            <a:spLocks noGrp="1"/>
          </p:cNvSpPr>
          <p:nvPr>
            <p:ph type="sldNum" sz="quarter" idx="10"/>
          </p:nvPr>
        </p:nvSpPr>
        <p:spPr/>
        <p:txBody>
          <a:bodyPr/>
          <a:lstStyle/>
          <a:p>
            <a:fld id="{AE50D1EA-49BE-7B45-A150-5B99998FFAA3}" type="slidenum">
              <a:rPr lang="en-US" smtClean="0"/>
              <a:t>5</a:t>
            </a:fld>
            <a:endParaRPr lang="en-US"/>
          </a:p>
        </p:txBody>
      </p:sp>
    </p:spTree>
    <p:extLst>
      <p:ext uri="{BB962C8B-B14F-4D97-AF65-F5344CB8AC3E}">
        <p14:creationId xmlns:p14="http://schemas.microsoft.com/office/powerpoint/2010/main" val="223186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Arctic Sun</a:t>
            </a:r>
            <a:r>
              <a:rPr lang="en-US" baseline="0" dirty="0" smtClean="0"/>
              <a:t> method is used in many hospitals across the nation. It is safe and has proven reliable time after time. The machine uses cooling pads to circulate the liquid throughout the pad without exposing any onto the skin of the patient. The electric equipment monitors temperature and allows for greater control and reliability as well as accessibility throughout the cooling and rewarming processes. It is rapid, accurate, and can be moved from room to room with ease.</a:t>
            </a:r>
            <a:endParaRPr lang="en-US" dirty="0"/>
          </a:p>
        </p:txBody>
      </p:sp>
      <p:sp>
        <p:nvSpPr>
          <p:cNvPr id="4" name="Slide Number Placeholder 3"/>
          <p:cNvSpPr>
            <a:spLocks noGrp="1"/>
          </p:cNvSpPr>
          <p:nvPr>
            <p:ph type="sldNum" sz="quarter" idx="10"/>
          </p:nvPr>
        </p:nvSpPr>
        <p:spPr/>
        <p:txBody>
          <a:bodyPr/>
          <a:lstStyle/>
          <a:p>
            <a:fld id="{AE50D1EA-49BE-7B45-A150-5B99998FFAA3}" type="slidenum">
              <a:rPr lang="en-US" smtClean="0"/>
              <a:t>6</a:t>
            </a:fld>
            <a:endParaRPr lang="en-US"/>
          </a:p>
        </p:txBody>
      </p:sp>
    </p:spTree>
    <p:extLst>
      <p:ext uri="{BB962C8B-B14F-4D97-AF65-F5344CB8AC3E}">
        <p14:creationId xmlns:p14="http://schemas.microsoft.com/office/powerpoint/2010/main" val="2663702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Shivering is most important</a:t>
            </a:r>
            <a:r>
              <a:rPr lang="en-US" baseline="0" dirty="0" smtClean="0"/>
              <a:t> as this is an indication of the body attempting to warm itself. Seizures will occurs sometimes during the rewarming period and must be controlled to prevent brain injury, normally with sedation. Hypotension must be avoided by the maintenance of blood pressure to ensure no coagulation problems or cardiovascular issues. Electrolyte imbalances are important to ensure enough sodium and potassium are being delivered to organs in the body. Acid-base imbalances are important to watch for because the body has a strict pH level it must fall within and there must also be enough oxygen saturation and carbon dioxide be expelled from the lungs.</a:t>
            </a:r>
            <a:endParaRPr lang="en-US" dirty="0"/>
          </a:p>
        </p:txBody>
      </p:sp>
      <p:sp>
        <p:nvSpPr>
          <p:cNvPr id="4" name="Slide Number Placeholder 3"/>
          <p:cNvSpPr>
            <a:spLocks noGrp="1"/>
          </p:cNvSpPr>
          <p:nvPr>
            <p:ph type="sldNum" sz="quarter" idx="10"/>
          </p:nvPr>
        </p:nvSpPr>
        <p:spPr/>
        <p:txBody>
          <a:bodyPr/>
          <a:lstStyle/>
          <a:p>
            <a:fld id="{AE50D1EA-49BE-7B45-A150-5B99998FFAA3}" type="slidenum">
              <a:rPr lang="en-US" smtClean="0"/>
              <a:t>7</a:t>
            </a:fld>
            <a:endParaRPr lang="en-US"/>
          </a:p>
        </p:txBody>
      </p:sp>
    </p:spTree>
    <p:extLst>
      <p:ext uri="{BB962C8B-B14F-4D97-AF65-F5344CB8AC3E}">
        <p14:creationId xmlns:p14="http://schemas.microsoft.com/office/powerpoint/2010/main" val="2095099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Shivering is the body’s normal response to increase its</a:t>
            </a:r>
            <a:r>
              <a:rPr lang="en-US" baseline="0" dirty="0" smtClean="0"/>
              <a:t> temperature and must be controlled in order to prevent adverse effects or harm to the patient. This can be accomplished by using sedation to keep the patient’s body at rest and relax the muscles. Also, if warmers are placed on the hands and feet, this will help in many instances. </a:t>
            </a:r>
            <a:endParaRPr lang="en-US" dirty="0"/>
          </a:p>
        </p:txBody>
      </p:sp>
      <p:sp>
        <p:nvSpPr>
          <p:cNvPr id="4" name="Slide Number Placeholder 3"/>
          <p:cNvSpPr>
            <a:spLocks noGrp="1"/>
          </p:cNvSpPr>
          <p:nvPr>
            <p:ph type="sldNum" sz="quarter" idx="10"/>
          </p:nvPr>
        </p:nvSpPr>
        <p:spPr/>
        <p:txBody>
          <a:bodyPr/>
          <a:lstStyle/>
          <a:p>
            <a:fld id="{AE50D1EA-49BE-7B45-A150-5B99998FFAA3}" type="slidenum">
              <a:rPr lang="en-US" smtClean="0"/>
              <a:t>8</a:t>
            </a:fld>
            <a:endParaRPr lang="en-US"/>
          </a:p>
        </p:txBody>
      </p:sp>
    </p:spTree>
    <p:extLst>
      <p:ext uri="{BB962C8B-B14F-4D97-AF65-F5344CB8AC3E}">
        <p14:creationId xmlns:p14="http://schemas.microsoft.com/office/powerpoint/2010/main" val="1801327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Sometimes a patient will experience seizures due to hypothermia. This is important to counteract and treat before there are any disturbances in the brain. </a:t>
            </a:r>
            <a:r>
              <a:rPr lang="en-US" baseline="0" dirty="0" smtClean="0"/>
              <a:t>Infections </a:t>
            </a:r>
            <a:r>
              <a:rPr lang="en-US" baseline="0" dirty="0" smtClean="0"/>
              <a:t>in the body and pneumonia in the lungs can be caused by the decrease in body temperature and the result of the patient lying flat for an extended period of time. Coagulation problems may result due to the circulation problems in the body because of the cooling and rewarming process. There will be </a:t>
            </a:r>
            <a:r>
              <a:rPr lang="en-US" baseline="0" dirty="0" err="1" smtClean="0"/>
              <a:t>lysis</a:t>
            </a:r>
            <a:r>
              <a:rPr lang="en-US" baseline="0" dirty="0" smtClean="0"/>
              <a:t> of red blood cells</a:t>
            </a:r>
            <a:endParaRPr lang="en-US" dirty="0"/>
          </a:p>
        </p:txBody>
      </p:sp>
      <p:sp>
        <p:nvSpPr>
          <p:cNvPr id="4" name="Slide Number Placeholder 3"/>
          <p:cNvSpPr>
            <a:spLocks noGrp="1"/>
          </p:cNvSpPr>
          <p:nvPr>
            <p:ph type="sldNum" sz="quarter" idx="10"/>
          </p:nvPr>
        </p:nvSpPr>
        <p:spPr/>
        <p:txBody>
          <a:bodyPr/>
          <a:lstStyle/>
          <a:p>
            <a:fld id="{AE50D1EA-49BE-7B45-A150-5B99998FFAA3}" type="slidenum">
              <a:rPr lang="en-US" smtClean="0"/>
              <a:t>9</a:t>
            </a:fld>
            <a:endParaRPr lang="en-US"/>
          </a:p>
        </p:txBody>
      </p:sp>
    </p:spTree>
    <p:extLst>
      <p:ext uri="{BB962C8B-B14F-4D97-AF65-F5344CB8AC3E}">
        <p14:creationId xmlns:p14="http://schemas.microsoft.com/office/powerpoint/2010/main" val="1943097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the procedures listed MUST be documented as they are performed to ensure proper therapy is given</a:t>
            </a:r>
            <a:r>
              <a:rPr lang="en-US" baseline="0" dirty="0" smtClean="0"/>
              <a:t> and proper procedures are adhered to so the patient’s health and mortality is not compromised. The temperature must be continuously monitored via some internal means, such as a bladder thermometer. Blood pressure should be monitored at least every two hours. Arterial blood gases must be taken at least every two hours. Electrolytes must be taken at least every four hours. Glucose testing should be taken at least every six hours. A complete skin assessment should be performed at least every four to six hours during all phases of therapeutic hypothermia.</a:t>
            </a:r>
            <a:endParaRPr lang="en-US" dirty="0"/>
          </a:p>
        </p:txBody>
      </p:sp>
      <p:sp>
        <p:nvSpPr>
          <p:cNvPr id="4" name="Slide Number Placeholder 3"/>
          <p:cNvSpPr>
            <a:spLocks noGrp="1"/>
          </p:cNvSpPr>
          <p:nvPr>
            <p:ph type="sldNum" sz="quarter" idx="10"/>
          </p:nvPr>
        </p:nvSpPr>
        <p:spPr/>
        <p:txBody>
          <a:bodyPr/>
          <a:lstStyle/>
          <a:p>
            <a:fld id="{AE50D1EA-49BE-7B45-A150-5B99998FFAA3}" type="slidenum">
              <a:rPr lang="en-US" smtClean="0"/>
              <a:t>10</a:t>
            </a:fld>
            <a:endParaRPr lang="en-US"/>
          </a:p>
        </p:txBody>
      </p:sp>
    </p:spTree>
    <p:extLst>
      <p:ext uri="{BB962C8B-B14F-4D97-AF65-F5344CB8AC3E}">
        <p14:creationId xmlns:p14="http://schemas.microsoft.com/office/powerpoint/2010/main" val="72954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50D1EA-49BE-7B45-A150-5B99998FFAA3}" type="slidenum">
              <a:rPr lang="en-US" smtClean="0"/>
              <a:t>11</a:t>
            </a:fld>
            <a:endParaRPr lang="en-US"/>
          </a:p>
        </p:txBody>
      </p:sp>
    </p:spTree>
    <p:extLst>
      <p:ext uri="{BB962C8B-B14F-4D97-AF65-F5344CB8AC3E}">
        <p14:creationId xmlns:p14="http://schemas.microsoft.com/office/powerpoint/2010/main" val="1484025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dirty="0"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7/12/12</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dirty="0"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7/12/12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7/12/12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dirty="0"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7/12/12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7/12/12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7/12/12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7/12/12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7/12/12</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dirty="0"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7/12/12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7/12/12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7/12/12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7/12/12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7/12/12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dirty="0"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7/12/12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dirty="0"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7/12/12</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Induced Therapeutic Hypothermia</a:t>
            </a:r>
            <a:endParaRPr lang="en-US" dirty="0"/>
          </a:p>
        </p:txBody>
      </p:sp>
      <p:sp>
        <p:nvSpPr>
          <p:cNvPr id="3" name="Subtitle 2"/>
          <p:cNvSpPr>
            <a:spLocks noGrp="1"/>
          </p:cNvSpPr>
          <p:nvPr>
            <p:ph type="subTitle" idx="1"/>
          </p:nvPr>
        </p:nvSpPr>
        <p:spPr/>
        <p:txBody>
          <a:bodyPr/>
          <a:lstStyle/>
          <a:p>
            <a:r>
              <a:rPr lang="en-US" dirty="0" smtClean="0"/>
              <a:t>For Patients Following Cardiac Arrest</a:t>
            </a:r>
            <a:endParaRPr lang="en-US" dirty="0"/>
          </a:p>
        </p:txBody>
      </p:sp>
    </p:spTree>
    <p:extLst>
      <p:ext uri="{BB962C8B-B14F-4D97-AF65-F5344CB8AC3E}">
        <p14:creationId xmlns:p14="http://schemas.microsoft.com/office/powerpoint/2010/main" val="2765673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Procedure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Continual monitoring of temperature</a:t>
            </a:r>
            <a:r>
              <a:rPr lang="en-US" dirty="0"/>
              <a:t> </a:t>
            </a:r>
          </a:p>
          <a:p>
            <a:r>
              <a:rPr lang="en-US" dirty="0"/>
              <a:t>B</a:t>
            </a:r>
            <a:r>
              <a:rPr lang="en-US" dirty="0" smtClean="0"/>
              <a:t>lood </a:t>
            </a:r>
            <a:r>
              <a:rPr lang="en-US" dirty="0"/>
              <a:t>pressure </a:t>
            </a:r>
            <a:r>
              <a:rPr lang="en-US" dirty="0" smtClean="0"/>
              <a:t>monitoring</a:t>
            </a:r>
          </a:p>
          <a:p>
            <a:r>
              <a:rPr lang="en-US" dirty="0" smtClean="0"/>
              <a:t>Blood </a:t>
            </a:r>
            <a:r>
              <a:rPr lang="en-US" dirty="0"/>
              <a:t>Gas </a:t>
            </a:r>
            <a:r>
              <a:rPr lang="en-US" dirty="0" smtClean="0"/>
              <a:t>Measurement</a:t>
            </a:r>
            <a:endParaRPr lang="en-US" dirty="0"/>
          </a:p>
          <a:p>
            <a:r>
              <a:rPr lang="en-US" dirty="0"/>
              <a:t>Electrolyte laboratory testing </a:t>
            </a:r>
            <a:endParaRPr lang="en-US" dirty="0" smtClean="0"/>
          </a:p>
          <a:p>
            <a:r>
              <a:rPr lang="en-US" dirty="0" smtClean="0"/>
              <a:t>Blood </a:t>
            </a:r>
            <a:r>
              <a:rPr lang="en-US" dirty="0"/>
              <a:t>glucose testing </a:t>
            </a:r>
            <a:endParaRPr lang="en-US" dirty="0" smtClean="0"/>
          </a:p>
          <a:p>
            <a:r>
              <a:rPr lang="en-US" dirty="0" smtClean="0"/>
              <a:t>Complete </a:t>
            </a:r>
            <a:r>
              <a:rPr lang="en-US" dirty="0"/>
              <a:t>skin assessment </a:t>
            </a:r>
            <a:r>
              <a:rPr lang="en-US" dirty="0" smtClean="0"/>
              <a:t>to </a:t>
            </a:r>
            <a:r>
              <a:rPr lang="en-US" dirty="0"/>
              <a:t>ensure no lesions or problems during all phases   </a:t>
            </a:r>
          </a:p>
          <a:p>
            <a:pPr marL="0" indent="0">
              <a:buNone/>
            </a:pPr>
            <a:r>
              <a:rPr lang="en-US" dirty="0"/>
              <a:t>  </a:t>
            </a:r>
          </a:p>
          <a:p>
            <a:endParaRPr lang="en-US" dirty="0"/>
          </a:p>
        </p:txBody>
      </p:sp>
    </p:spTree>
    <p:extLst>
      <p:ext uri="{BB962C8B-B14F-4D97-AF65-F5344CB8AC3E}">
        <p14:creationId xmlns:p14="http://schemas.microsoft.com/office/powerpoint/2010/main" val="1491325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Rewarming Process</a:t>
            </a:r>
            <a:endParaRPr lang="en-US" dirty="0"/>
          </a:p>
        </p:txBody>
      </p:sp>
      <p:sp>
        <p:nvSpPr>
          <p:cNvPr id="3" name="Content Placeholder 2"/>
          <p:cNvSpPr>
            <a:spLocks noGrp="1"/>
          </p:cNvSpPr>
          <p:nvPr>
            <p:ph idx="1"/>
          </p:nvPr>
        </p:nvSpPr>
        <p:spPr/>
        <p:txBody>
          <a:bodyPr>
            <a:normAutofit lnSpcReduction="10000"/>
          </a:bodyPr>
          <a:lstStyle/>
          <a:p>
            <a:r>
              <a:rPr lang="en-US" dirty="0" smtClean="0"/>
              <a:t>After the 24 hour period (or prescribed period) of therapeutic hypothermia, the patient should be rewarmed slowly</a:t>
            </a:r>
          </a:p>
          <a:p>
            <a:r>
              <a:rPr lang="en-US" dirty="0" smtClean="0"/>
              <a:t>This should be controlled to avoid rebound hypothermia</a:t>
            </a:r>
          </a:p>
          <a:p>
            <a:r>
              <a:rPr lang="en-US" dirty="0" smtClean="0"/>
              <a:t>It is best to rewarm at a rate of about half a degree per hour and achieve this in about 12 hours</a:t>
            </a:r>
          </a:p>
          <a:p>
            <a:r>
              <a:rPr lang="en-US" dirty="0" smtClean="0"/>
              <a:t>Monitoring of the patient during this time is crucial</a:t>
            </a:r>
            <a:endParaRPr lang="en-US" dirty="0"/>
          </a:p>
        </p:txBody>
      </p:sp>
    </p:spTree>
    <p:extLst>
      <p:ext uri="{BB962C8B-B14F-4D97-AF65-F5344CB8AC3E}">
        <p14:creationId xmlns:p14="http://schemas.microsoft.com/office/powerpoint/2010/main" val="2490896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Therapeutic hypothermia has been shown through numerous studies over the course of many years and in many countries to extend the livelihood of patients if performed in time after the onset of cardiac arrest. </a:t>
            </a:r>
          </a:p>
          <a:p>
            <a:r>
              <a:rPr lang="en-US" dirty="0" smtClean="0"/>
              <a:t>This can only successfully be achieved through teamwork and diligence with everyone on </a:t>
            </a:r>
            <a:r>
              <a:rPr lang="en-US" smtClean="0"/>
              <a:t>the staff.</a:t>
            </a:r>
            <a:endParaRPr lang="en-US" dirty="0"/>
          </a:p>
        </p:txBody>
      </p:sp>
    </p:spTree>
    <p:extLst>
      <p:ext uri="{BB962C8B-B14F-4D97-AF65-F5344CB8AC3E}">
        <p14:creationId xmlns:p14="http://schemas.microsoft.com/office/powerpoint/2010/main" val="2449254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r>
              <a:rPr lang="en-US" i="1" dirty="0"/>
              <a:t>Arctic Sun Temperature Management System</a:t>
            </a:r>
            <a:r>
              <a:rPr lang="en-US" dirty="0"/>
              <a:t>. (</a:t>
            </a:r>
            <a:r>
              <a:rPr lang="en-US" dirty="0" err="1"/>
              <a:t>n.d.</a:t>
            </a:r>
            <a:r>
              <a:rPr lang="en-US" dirty="0"/>
              <a:t>). </a:t>
            </a:r>
            <a:r>
              <a:rPr lang="en-US" dirty="0" smtClean="0"/>
              <a:t>	Retrieved from </a:t>
            </a:r>
            <a:r>
              <a:rPr lang="en-US" dirty="0" err="1" smtClean="0"/>
              <a:t>Medivance</a:t>
            </a:r>
            <a:r>
              <a:rPr lang="en-US" dirty="0" smtClean="0"/>
              <a:t>:                             	</a:t>
            </a:r>
            <a:r>
              <a:rPr lang="en-US" u="sng" dirty="0" smtClean="0"/>
              <a:t>http</a:t>
            </a:r>
            <a:r>
              <a:rPr lang="en-US" u="sng" dirty="0"/>
              <a:t>:/</a:t>
            </a:r>
            <a:r>
              <a:rPr lang="en-US" u="sng" dirty="0" smtClean="0"/>
              <a:t>/</a:t>
            </a:r>
            <a:r>
              <a:rPr lang="en-US" u="sng" dirty="0" err="1" smtClean="0"/>
              <a:t>www.medivance.com</a:t>
            </a:r>
            <a:r>
              <a:rPr lang="en-US" u="sng" dirty="0"/>
              <a:t>/index.htm</a:t>
            </a:r>
            <a:endParaRPr lang="en-US" dirty="0"/>
          </a:p>
          <a:p>
            <a:r>
              <a:rPr lang="en-US" dirty="0"/>
              <a:t>Hospital, L. V. (2007). </a:t>
            </a:r>
            <a:r>
              <a:rPr lang="en-US" i="1" dirty="0"/>
              <a:t>Therapeutic hypothermia after </a:t>
            </a:r>
            <a:r>
              <a:rPr lang="en-US" i="1" dirty="0" smtClean="0"/>
              <a:t>	cardiac arrest</a:t>
            </a:r>
            <a:r>
              <a:rPr lang="en-US" i="1" dirty="0"/>
              <a:t>.</a:t>
            </a:r>
            <a:r>
              <a:rPr lang="en-US" dirty="0"/>
              <a:t> Guide, </a:t>
            </a:r>
            <a:r>
              <a:rPr lang="en-US" dirty="0" smtClean="0"/>
              <a:t>Leigh Valley </a:t>
            </a:r>
            <a:r>
              <a:rPr lang="en-US" dirty="0"/>
              <a:t>Hospital Health </a:t>
            </a:r>
            <a:r>
              <a:rPr lang="en-US" dirty="0" smtClean="0"/>
              <a:t>	Network, Neuroscience </a:t>
            </a:r>
            <a:r>
              <a:rPr lang="en-US" dirty="0"/>
              <a:t>Intensive Care Unit</a:t>
            </a:r>
            <a:r>
              <a:rPr lang="en-US" dirty="0" smtClean="0"/>
              <a:t>.</a:t>
            </a:r>
            <a:endParaRPr lang="en-US" dirty="0"/>
          </a:p>
          <a:p>
            <a:r>
              <a:rPr lang="en-US" dirty="0"/>
              <a:t>Marshall, P., &amp; Siegel, M. (2009, November 15). </a:t>
            </a:r>
            <a:r>
              <a:rPr lang="en-US" dirty="0" smtClean="0"/>
              <a:t>	</a:t>
            </a:r>
            <a:r>
              <a:rPr lang="en-US" i="1" dirty="0" smtClean="0"/>
              <a:t>Therapeutic  </a:t>
            </a:r>
            <a:r>
              <a:rPr lang="en-US" i="1" dirty="0"/>
              <a:t>Hypothermia.</a:t>
            </a:r>
            <a:r>
              <a:rPr lang="en-US" dirty="0"/>
              <a:t> Retrieved from American </a:t>
            </a:r>
            <a:r>
              <a:rPr lang="en-US" dirty="0" smtClean="0"/>
              <a:t>	College </a:t>
            </a:r>
            <a:r>
              <a:rPr lang="en-US" dirty="0"/>
              <a:t>of Chest </a:t>
            </a:r>
            <a:r>
              <a:rPr lang="en-US" dirty="0" smtClean="0"/>
              <a:t>Physicians </a:t>
            </a:r>
            <a:r>
              <a:rPr lang="en-US" dirty="0"/>
              <a:t>http://www.chestnet.org</a:t>
            </a:r>
            <a:r>
              <a:rPr lang="en-US" dirty="0" smtClean="0"/>
              <a:t>/	</a:t>
            </a:r>
            <a:r>
              <a:rPr lang="en-US" dirty="0" err="1" smtClean="0"/>
              <a:t>accp</a:t>
            </a:r>
            <a:r>
              <a:rPr lang="en-US" dirty="0"/>
              <a:t>/</a:t>
            </a:r>
            <a:r>
              <a:rPr lang="en-US" dirty="0" err="1"/>
              <a:t>pccsu</a:t>
            </a:r>
            <a:r>
              <a:rPr lang="en-US" dirty="0"/>
              <a:t>/</a:t>
            </a:r>
            <a:r>
              <a:rPr lang="en-US" dirty="0" err="1"/>
              <a:t>therapeutic-hypothermia?page</a:t>
            </a:r>
            <a:r>
              <a:rPr lang="en-US" dirty="0"/>
              <a:t>=0,3</a:t>
            </a:r>
          </a:p>
          <a:p>
            <a:pPr marL="0" indent="0">
              <a:buNone/>
            </a:pPr>
            <a:r>
              <a:rPr lang="en-US" dirty="0"/>
              <a:t> </a:t>
            </a:r>
          </a:p>
          <a:p>
            <a:endParaRPr lang="en-US" dirty="0"/>
          </a:p>
        </p:txBody>
      </p:sp>
    </p:spTree>
    <p:extLst>
      <p:ext uri="{BB962C8B-B14F-4D97-AF65-F5344CB8AC3E}">
        <p14:creationId xmlns:p14="http://schemas.microsoft.com/office/powerpoint/2010/main" val="896490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treatment</a:t>
            </a:r>
            <a:endParaRPr lang="en-US" dirty="0"/>
          </a:p>
        </p:txBody>
      </p:sp>
      <p:sp>
        <p:nvSpPr>
          <p:cNvPr id="3" name="Content Placeholder 2"/>
          <p:cNvSpPr>
            <a:spLocks noGrp="1"/>
          </p:cNvSpPr>
          <p:nvPr>
            <p:ph idx="1"/>
          </p:nvPr>
        </p:nvSpPr>
        <p:spPr/>
        <p:txBody>
          <a:bodyPr>
            <a:normAutofit lnSpcReduction="10000"/>
          </a:bodyPr>
          <a:lstStyle/>
          <a:p>
            <a:r>
              <a:rPr lang="en-US" dirty="0" smtClean="0"/>
              <a:t>After cardiac arrest, there is an ischemic phase and reperfusion phase. During these two phases several changes occur that release inflammatory particles and oxygen free radicals into the blood.</a:t>
            </a:r>
          </a:p>
          <a:p>
            <a:r>
              <a:rPr lang="en-US" dirty="0" smtClean="0"/>
              <a:t>These have the potential to destroy nerve cells inside of the brain and also lead to destruction of other cell components inside of the body which can cause irreversible and long term damage or death.</a:t>
            </a:r>
          </a:p>
          <a:p>
            <a:pPr marL="0" indent="0">
              <a:buNone/>
            </a:pPr>
            <a:r>
              <a:rPr lang="en-US" sz="1800" dirty="0" smtClean="0"/>
              <a:t>(Marshall and Siegel, 2009)</a:t>
            </a:r>
          </a:p>
        </p:txBody>
      </p:sp>
    </p:spTree>
    <p:extLst>
      <p:ext uri="{BB962C8B-B14F-4D97-AF65-F5344CB8AC3E}">
        <p14:creationId xmlns:p14="http://schemas.microsoft.com/office/powerpoint/2010/main" val="668804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for therapy</a:t>
            </a:r>
            <a:endParaRPr lang="en-US" dirty="0"/>
          </a:p>
        </p:txBody>
      </p:sp>
      <p:sp>
        <p:nvSpPr>
          <p:cNvPr id="3" name="Content Placeholder 2"/>
          <p:cNvSpPr>
            <a:spLocks noGrp="1"/>
          </p:cNvSpPr>
          <p:nvPr>
            <p:ph idx="1"/>
          </p:nvPr>
        </p:nvSpPr>
        <p:spPr/>
        <p:txBody>
          <a:bodyPr/>
          <a:lstStyle/>
          <a:p>
            <a:r>
              <a:rPr lang="en-US" dirty="0" smtClean="0"/>
              <a:t>Achieve the optimal temperature for therapeutic hypothermia as soon as possible</a:t>
            </a:r>
          </a:p>
          <a:p>
            <a:r>
              <a:rPr lang="en-US" dirty="0" smtClean="0"/>
              <a:t>Keep the patient at this temperature for the length of time prescribed with only small fluctuations in the range</a:t>
            </a:r>
          </a:p>
          <a:p>
            <a:r>
              <a:rPr lang="en-US" dirty="0" smtClean="0"/>
              <a:t>When it is time to rewarm the patient, ensure the rewarming is done slowly to prevent any damage.</a:t>
            </a:r>
            <a:endParaRPr lang="en-US" dirty="0"/>
          </a:p>
        </p:txBody>
      </p:sp>
    </p:spTree>
    <p:extLst>
      <p:ext uri="{BB962C8B-B14F-4D97-AF65-F5344CB8AC3E}">
        <p14:creationId xmlns:p14="http://schemas.microsoft.com/office/powerpoint/2010/main" val="793853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Criteria</a:t>
            </a:r>
            <a:endParaRPr lang="en-US" dirty="0"/>
          </a:p>
        </p:txBody>
      </p:sp>
      <p:sp>
        <p:nvSpPr>
          <p:cNvPr id="3" name="Content Placeholder 2"/>
          <p:cNvSpPr>
            <a:spLocks noGrp="1"/>
          </p:cNvSpPr>
          <p:nvPr>
            <p:ph idx="1"/>
          </p:nvPr>
        </p:nvSpPr>
        <p:spPr/>
        <p:txBody>
          <a:bodyPr>
            <a:normAutofit/>
          </a:bodyPr>
          <a:lstStyle/>
          <a:p>
            <a:r>
              <a:rPr lang="fi-FI" dirty="0" err="1" smtClean="0"/>
              <a:t>Less</a:t>
            </a:r>
            <a:r>
              <a:rPr lang="fi-FI" dirty="0" smtClean="0"/>
              <a:t> </a:t>
            </a:r>
            <a:r>
              <a:rPr lang="fi-FI" dirty="0" err="1" smtClean="0"/>
              <a:t>than</a:t>
            </a:r>
            <a:r>
              <a:rPr lang="fi-FI" dirty="0" smtClean="0"/>
              <a:t> an </a:t>
            </a:r>
            <a:r>
              <a:rPr lang="fi-FI" dirty="0" err="1" smtClean="0"/>
              <a:t>hour</a:t>
            </a:r>
            <a:r>
              <a:rPr lang="fi-FI" dirty="0" smtClean="0"/>
              <a:t> </a:t>
            </a:r>
            <a:r>
              <a:rPr lang="fi-FI" dirty="0" err="1" smtClean="0"/>
              <a:t>between</a:t>
            </a:r>
            <a:r>
              <a:rPr lang="fi-FI" dirty="0" smtClean="0"/>
              <a:t> </a:t>
            </a:r>
            <a:r>
              <a:rPr lang="fi-FI" dirty="0" err="1" smtClean="0"/>
              <a:t>cardiac</a:t>
            </a:r>
            <a:r>
              <a:rPr lang="fi-FI" dirty="0" smtClean="0"/>
              <a:t> </a:t>
            </a:r>
            <a:r>
              <a:rPr lang="fi-FI" dirty="0" err="1" smtClean="0"/>
              <a:t>arrest</a:t>
            </a:r>
            <a:r>
              <a:rPr lang="fi-FI" dirty="0" smtClean="0"/>
              <a:t> and </a:t>
            </a:r>
            <a:r>
              <a:rPr lang="fi-FI" dirty="0" err="1" smtClean="0"/>
              <a:t>return</a:t>
            </a:r>
            <a:r>
              <a:rPr lang="fi-FI" dirty="0" smtClean="0"/>
              <a:t> of </a:t>
            </a:r>
            <a:r>
              <a:rPr lang="fi-FI" dirty="0" err="1" smtClean="0"/>
              <a:t>spontaneous</a:t>
            </a:r>
            <a:r>
              <a:rPr lang="fi-FI" dirty="0" smtClean="0"/>
              <a:t> </a:t>
            </a:r>
            <a:r>
              <a:rPr lang="fi-FI" dirty="0" err="1" smtClean="0"/>
              <a:t>circulation</a:t>
            </a:r>
            <a:endParaRPr lang="fi-FI" dirty="0" smtClean="0"/>
          </a:p>
          <a:p>
            <a:r>
              <a:rPr lang="fi-FI" dirty="0" err="1" smtClean="0"/>
              <a:t>Patient</a:t>
            </a:r>
            <a:r>
              <a:rPr lang="fi-FI" dirty="0" smtClean="0"/>
              <a:t> </a:t>
            </a:r>
            <a:r>
              <a:rPr lang="fi-FI" dirty="0" err="1" smtClean="0"/>
              <a:t>had</a:t>
            </a:r>
            <a:r>
              <a:rPr lang="fi-FI" dirty="0" smtClean="0"/>
              <a:t> </a:t>
            </a:r>
            <a:r>
              <a:rPr lang="fi-FI" dirty="0" err="1" smtClean="0"/>
              <a:t>initial</a:t>
            </a:r>
            <a:r>
              <a:rPr lang="fi-FI" dirty="0" smtClean="0"/>
              <a:t> </a:t>
            </a:r>
            <a:r>
              <a:rPr lang="fi-FI" dirty="0" err="1" smtClean="0"/>
              <a:t>ventricular</a:t>
            </a:r>
            <a:r>
              <a:rPr lang="fi-FI" dirty="0" smtClean="0"/>
              <a:t> </a:t>
            </a:r>
            <a:r>
              <a:rPr lang="fi-FI" dirty="0" err="1" smtClean="0"/>
              <a:t>fibrillation</a:t>
            </a:r>
            <a:endParaRPr lang="fi-FI" dirty="0"/>
          </a:p>
          <a:p>
            <a:r>
              <a:rPr lang="fi-FI" dirty="0" err="1" smtClean="0"/>
              <a:t>Systolic</a:t>
            </a:r>
            <a:r>
              <a:rPr lang="fi-FI" dirty="0" smtClean="0"/>
              <a:t> </a:t>
            </a:r>
            <a:r>
              <a:rPr lang="fi-FI" dirty="0" err="1" smtClean="0"/>
              <a:t>blood</a:t>
            </a:r>
            <a:r>
              <a:rPr lang="fi-FI" dirty="0" smtClean="0"/>
              <a:t> </a:t>
            </a:r>
            <a:r>
              <a:rPr lang="fi-FI" dirty="0" err="1" smtClean="0"/>
              <a:t>pressure</a:t>
            </a:r>
            <a:r>
              <a:rPr lang="fi-FI" dirty="0" smtClean="0"/>
              <a:t> </a:t>
            </a:r>
            <a:r>
              <a:rPr lang="fi-FI" dirty="0"/>
              <a:t>&gt;90 mm </a:t>
            </a:r>
            <a:r>
              <a:rPr lang="fi-FI" dirty="0" err="1" smtClean="0"/>
              <a:t>Hg</a:t>
            </a:r>
            <a:endParaRPr lang="fi-FI" dirty="0"/>
          </a:p>
          <a:p>
            <a:r>
              <a:rPr lang="fi-FI" dirty="0" err="1" smtClean="0"/>
              <a:t>Within</a:t>
            </a:r>
            <a:r>
              <a:rPr lang="fi-FI" dirty="0" smtClean="0"/>
              <a:t> </a:t>
            </a:r>
            <a:r>
              <a:rPr lang="fi-FI" dirty="0" err="1" smtClean="0"/>
              <a:t>six</a:t>
            </a:r>
            <a:r>
              <a:rPr lang="fi-FI" dirty="0" smtClean="0"/>
              <a:t> </a:t>
            </a:r>
            <a:r>
              <a:rPr lang="fi-FI" dirty="0" err="1" smtClean="0"/>
              <a:t>hours</a:t>
            </a:r>
            <a:r>
              <a:rPr lang="fi-FI" dirty="0" smtClean="0"/>
              <a:t> of </a:t>
            </a:r>
            <a:r>
              <a:rPr lang="fi-FI" dirty="0" err="1" smtClean="0"/>
              <a:t>cardiac</a:t>
            </a:r>
            <a:r>
              <a:rPr lang="fi-FI" dirty="0" smtClean="0"/>
              <a:t> </a:t>
            </a:r>
            <a:r>
              <a:rPr lang="fi-FI" dirty="0" err="1" smtClean="0"/>
              <a:t>event</a:t>
            </a:r>
            <a:endParaRPr lang="fi-FI" dirty="0" smtClean="0"/>
          </a:p>
          <a:p>
            <a:pPr marL="0" indent="0">
              <a:buNone/>
            </a:pPr>
            <a:r>
              <a:rPr lang="fi-FI" dirty="0" smtClean="0"/>
              <a:t>(</a:t>
            </a:r>
            <a:r>
              <a:rPr lang="fi-FI" dirty="0" err="1" smtClean="0"/>
              <a:t>All</a:t>
            </a:r>
            <a:r>
              <a:rPr lang="fi-FI" dirty="0" smtClean="0"/>
              <a:t> of </a:t>
            </a:r>
            <a:r>
              <a:rPr lang="fi-FI" dirty="0" err="1" smtClean="0"/>
              <a:t>these</a:t>
            </a:r>
            <a:r>
              <a:rPr lang="fi-FI" dirty="0" smtClean="0"/>
              <a:t> </a:t>
            </a:r>
            <a:r>
              <a:rPr lang="fi-FI" dirty="0" err="1" smtClean="0"/>
              <a:t>factors</a:t>
            </a:r>
            <a:r>
              <a:rPr lang="fi-FI" dirty="0" smtClean="0"/>
              <a:t> </a:t>
            </a:r>
            <a:r>
              <a:rPr lang="fi-FI" dirty="0" err="1" smtClean="0"/>
              <a:t>vary</a:t>
            </a:r>
            <a:r>
              <a:rPr lang="fi-FI" dirty="0" smtClean="0"/>
              <a:t> </a:t>
            </a:r>
            <a:r>
              <a:rPr lang="fi-FI" dirty="0" err="1" smtClean="0"/>
              <a:t>based</a:t>
            </a:r>
            <a:r>
              <a:rPr lang="fi-FI" dirty="0" smtClean="0"/>
              <a:t> on the </a:t>
            </a:r>
            <a:r>
              <a:rPr lang="fi-FI" dirty="0" err="1" smtClean="0"/>
              <a:t>institution</a:t>
            </a:r>
            <a:r>
              <a:rPr lang="fi-FI" dirty="0" smtClean="0"/>
              <a:t>)</a:t>
            </a:r>
            <a:endParaRPr lang="en-US" dirty="0"/>
          </a:p>
        </p:txBody>
      </p:sp>
    </p:spTree>
    <p:extLst>
      <p:ext uri="{BB962C8B-B14F-4D97-AF65-F5344CB8AC3E}">
        <p14:creationId xmlns:p14="http://schemas.microsoft.com/office/powerpoint/2010/main" val="4163474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Methods</a:t>
            </a:r>
            <a:endParaRPr lang="en-US" dirty="0"/>
          </a:p>
        </p:txBody>
      </p:sp>
      <p:sp>
        <p:nvSpPr>
          <p:cNvPr id="3" name="Content Placeholder 2"/>
          <p:cNvSpPr>
            <a:spLocks noGrp="1"/>
          </p:cNvSpPr>
          <p:nvPr>
            <p:ph idx="1"/>
          </p:nvPr>
        </p:nvSpPr>
        <p:spPr/>
        <p:txBody>
          <a:bodyPr/>
          <a:lstStyle/>
          <a:p>
            <a:r>
              <a:rPr lang="en-US" dirty="0" smtClean="0"/>
              <a:t>Ice packs</a:t>
            </a:r>
          </a:p>
          <a:p>
            <a:r>
              <a:rPr lang="en-US" dirty="0" smtClean="0"/>
              <a:t>Water Circulating Cooling Blankets/Pads</a:t>
            </a:r>
          </a:p>
          <a:p>
            <a:r>
              <a:rPr lang="en-US" dirty="0"/>
              <a:t>Hydrogel-Coated Water-Circulating </a:t>
            </a:r>
            <a:r>
              <a:rPr lang="en-US" dirty="0" smtClean="0"/>
              <a:t>Pads</a:t>
            </a:r>
          </a:p>
          <a:p>
            <a:r>
              <a:rPr lang="en-US" dirty="0"/>
              <a:t>Infused Cool Crystalloid (4°C</a:t>
            </a:r>
            <a:r>
              <a:rPr lang="en-US" dirty="0" smtClean="0"/>
              <a:t>)</a:t>
            </a:r>
          </a:p>
          <a:p>
            <a:r>
              <a:rPr lang="en-US" dirty="0"/>
              <a:t>Endovascular/ Catheter Devices</a:t>
            </a:r>
          </a:p>
        </p:txBody>
      </p:sp>
    </p:spTree>
    <p:extLst>
      <p:ext uri="{BB962C8B-B14F-4D97-AF65-F5344CB8AC3E}">
        <p14:creationId xmlns:p14="http://schemas.microsoft.com/office/powerpoint/2010/main" val="2890519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the Arctic Sun</a:t>
            </a:r>
            <a:endParaRPr lang="en-US" dirty="0"/>
          </a:p>
        </p:txBody>
      </p:sp>
      <p:pic>
        <p:nvPicPr>
          <p:cNvPr id="4" name="Content Placeholder 3" descr="ArcticSun_system.jpg"/>
          <p:cNvPicPr>
            <a:picLocks noGrp="1" noChangeAspect="1"/>
          </p:cNvPicPr>
          <p:nvPr>
            <p:ph idx="1"/>
          </p:nvPr>
        </p:nvPicPr>
        <p:blipFill>
          <a:blip r:embed="rId3">
            <a:extLst>
              <a:ext uri="{28A0092B-C50C-407E-A947-70E740481C1C}">
                <a14:useLocalDpi xmlns:a14="http://schemas.microsoft.com/office/drawing/2010/main" val="0"/>
              </a:ext>
            </a:extLst>
          </a:blip>
          <a:srcRect t="10378" b="10378"/>
          <a:stretch>
            <a:fillRect/>
          </a:stretch>
        </p:blipFill>
        <p:spPr>
          <a:xfrm>
            <a:off x="900112" y="1816056"/>
            <a:ext cx="7345363" cy="4249465"/>
          </a:xfrm>
        </p:spPr>
      </p:pic>
    </p:spTree>
    <p:extLst>
      <p:ext uri="{BB962C8B-B14F-4D97-AF65-F5344CB8AC3E}">
        <p14:creationId xmlns:p14="http://schemas.microsoft.com/office/powerpoint/2010/main" val="3821366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lstStyle/>
          <a:p>
            <a:r>
              <a:rPr lang="en-US" dirty="0" smtClean="0"/>
              <a:t>Shivering</a:t>
            </a:r>
          </a:p>
          <a:p>
            <a:r>
              <a:rPr lang="en-US" dirty="0" smtClean="0"/>
              <a:t>Seizures</a:t>
            </a:r>
          </a:p>
          <a:p>
            <a:r>
              <a:rPr lang="en-US" dirty="0" smtClean="0"/>
              <a:t>Hypotension</a:t>
            </a:r>
          </a:p>
          <a:p>
            <a:r>
              <a:rPr lang="en-US" dirty="0" smtClean="0"/>
              <a:t>Electrolyte Imbalance</a:t>
            </a:r>
            <a:endParaRPr lang="en-US" dirty="0" smtClean="0"/>
          </a:p>
          <a:p>
            <a:r>
              <a:rPr lang="en-US" dirty="0" smtClean="0"/>
              <a:t>Acid-base Imbalances</a:t>
            </a:r>
            <a:endParaRPr lang="en-US" dirty="0"/>
          </a:p>
        </p:txBody>
      </p:sp>
    </p:spTree>
    <p:extLst>
      <p:ext uri="{BB962C8B-B14F-4D97-AF65-F5344CB8AC3E}">
        <p14:creationId xmlns:p14="http://schemas.microsoft.com/office/powerpoint/2010/main" val="3589951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Effects of Therapy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Shivering</a:t>
            </a:r>
          </a:p>
          <a:p>
            <a:r>
              <a:rPr lang="en-US" dirty="0"/>
              <a:t>Hypoxia</a:t>
            </a:r>
          </a:p>
          <a:p>
            <a:r>
              <a:rPr lang="en-US" dirty="0"/>
              <a:t>Loss of motor reflexes</a:t>
            </a:r>
          </a:p>
          <a:p>
            <a:r>
              <a:rPr lang="en-US" dirty="0"/>
              <a:t>Acid-base disturbances</a:t>
            </a:r>
          </a:p>
          <a:p>
            <a:r>
              <a:rPr lang="en-US" dirty="0"/>
              <a:t>Decreased cerebral blood flow</a:t>
            </a:r>
          </a:p>
          <a:p>
            <a:r>
              <a:rPr lang="en-US" dirty="0"/>
              <a:t>Hypotension</a:t>
            </a:r>
          </a:p>
          <a:p>
            <a:r>
              <a:rPr lang="en-US" dirty="0" err="1"/>
              <a:t>Bradycardia</a:t>
            </a:r>
            <a:endParaRPr lang="en-US" dirty="0"/>
          </a:p>
          <a:p>
            <a:r>
              <a:rPr lang="en-US" dirty="0"/>
              <a:t>Increased ventricular fibrillation </a:t>
            </a:r>
            <a:r>
              <a:rPr lang="en-US" dirty="0" smtClean="0"/>
              <a:t>risk</a:t>
            </a:r>
            <a:endParaRPr lang="en-US" dirty="0"/>
          </a:p>
        </p:txBody>
      </p:sp>
    </p:spTree>
    <p:extLst>
      <p:ext uri="{BB962C8B-B14F-4D97-AF65-F5344CB8AC3E}">
        <p14:creationId xmlns:p14="http://schemas.microsoft.com/office/powerpoint/2010/main" val="1830417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Therapy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Seizures</a:t>
            </a:r>
            <a:endParaRPr lang="en-US" dirty="0" smtClean="0"/>
          </a:p>
          <a:p>
            <a:r>
              <a:rPr lang="en-US" dirty="0" smtClean="0"/>
              <a:t>Infections</a:t>
            </a:r>
          </a:p>
          <a:p>
            <a:r>
              <a:rPr lang="en-US" dirty="0" smtClean="0"/>
              <a:t>Pneumonia</a:t>
            </a:r>
          </a:p>
          <a:p>
            <a:r>
              <a:rPr lang="en-US" dirty="0" smtClean="0"/>
              <a:t>Coagulation Problems</a:t>
            </a:r>
          </a:p>
          <a:p>
            <a:endParaRPr lang="en-US" dirty="0"/>
          </a:p>
          <a:p>
            <a:pPr marL="0" indent="0">
              <a:buNone/>
            </a:pPr>
            <a:r>
              <a:rPr lang="en-US" dirty="0" smtClean="0"/>
              <a:t>(Many of the side effects to therapeutic hypothermia are also complications of therapy if care is not taken to prevent these from progressing)</a:t>
            </a:r>
          </a:p>
          <a:p>
            <a:endParaRPr lang="en-US" dirty="0"/>
          </a:p>
        </p:txBody>
      </p:sp>
    </p:spTree>
    <p:extLst>
      <p:ext uri="{BB962C8B-B14F-4D97-AF65-F5344CB8AC3E}">
        <p14:creationId xmlns:p14="http://schemas.microsoft.com/office/powerpoint/2010/main" val="37755174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120</TotalTime>
  <Words>1244</Words>
  <Application>Microsoft Macintosh PowerPoint</Application>
  <PresentationFormat>On-screen Show (4:3)</PresentationFormat>
  <Paragraphs>85</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Capital</vt:lpstr>
      <vt:lpstr>Induced Therapeutic Hypothermia</vt:lpstr>
      <vt:lpstr>Purpose of treatment</vt:lpstr>
      <vt:lpstr>Objectives for therapy</vt:lpstr>
      <vt:lpstr>Patient Criteria</vt:lpstr>
      <vt:lpstr>Description of Methods</vt:lpstr>
      <vt:lpstr>Use of the Arctic Sun</vt:lpstr>
      <vt:lpstr>Signs and Symptoms</vt:lpstr>
      <vt:lpstr>Side Effects of Therapy</vt:lpstr>
      <vt:lpstr>Complications of Therapy</vt:lpstr>
      <vt:lpstr>Documentation Procedure</vt:lpstr>
      <vt:lpstr>Rewarming Process</vt:lpstr>
      <vt:lpstr>Conclusion</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Induced Therapeutic Hypothermia</dc:title>
  <dc:creator>Kimberly Carpenter</dc:creator>
  <cp:lastModifiedBy>Kimberly Carpenter</cp:lastModifiedBy>
  <cp:revision>13</cp:revision>
  <dcterms:created xsi:type="dcterms:W3CDTF">2012-07-12T17:41:36Z</dcterms:created>
  <dcterms:modified xsi:type="dcterms:W3CDTF">2012-07-12T22:50:10Z</dcterms:modified>
</cp:coreProperties>
</file>