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6" r:id="rId6"/>
    <p:sldId id="267" r:id="rId7"/>
    <p:sldId id="261" r:id="rId8"/>
    <p:sldId id="262" r:id="rId9"/>
    <p:sldId id="263" r:id="rId10"/>
    <p:sldId id="264" r:id="rId11"/>
    <p:sldId id="265" r:id="rId12"/>
    <p:sldId id="268" r:id="rId13"/>
    <p:sldId id="272" r:id="rId14"/>
    <p:sldId id="271" r:id="rId15"/>
    <p:sldId id="269" r:id="rId16"/>
    <p:sldId id="274" r:id="rId17"/>
    <p:sldId id="273" r:id="rId18"/>
    <p:sldId id="270" r:id="rId19"/>
    <p:sldId id="26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6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064C5C-9372-452C-B012-6253D2A0C368}" type="datetimeFigureOut">
              <a:rPr lang="en-US" smtClean="0"/>
              <a:t>7/12/2012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BD1623-3C38-4EC8-AE74-ADC646BC8027}" type="slidenum">
              <a:rPr lang="en-US" smtClean="0"/>
              <a:t>‹#›</a:t>
            </a:fld>
            <a:endParaRPr lang="en-US"/>
          </a:p>
        </p:txBody>
      </p:sp>
    </p:spTree>
    <p:extLst>
      <p:ext uri="{BB962C8B-B14F-4D97-AF65-F5344CB8AC3E}">
        <p14:creationId xmlns:p14="http://schemas.microsoft.com/office/powerpoint/2010/main" val="4211246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ncbi.nlm.nih.gov/pubmed/16216901" TargetMode="External"/><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hyperlink" Target="http://www.ncbi.nlm.nih.gov/pubmed/12615609" TargetMode="External"/><Relationship Id="rId4" Type="http://schemas.openxmlformats.org/officeDocument/2006/relationships/hyperlink" Target="http://www.ncbi.nlm.nih.gov/pubmed/7795344"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SUID</a:t>
            </a:r>
            <a:r>
              <a:rPr lang="en-US" baseline="0" dirty="0" smtClean="0"/>
              <a:t> is the sudden unexpected infant death of a previously healthy infant less than 365 days old, in which had no immediately obvious cause of death.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There are three important diagnostic SUIDs associated with sleep.  These are SIDS (sudden infant death syndrome).  An infant is diagnoses with SIDS when no cause emerges even after a thorough investigation of the death scene, clinical history, and autopsy findings.  ASSB (accidental suffocation or strangulation in bed and other unspecified causes. Some deaths categorized as SIDS or other unspecified causes likely are also associated with unsafe sleep environments. </a:t>
            </a:r>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2</a:t>
            </a:fld>
            <a:endParaRPr lang="en-US"/>
          </a:p>
        </p:txBody>
      </p:sp>
    </p:spTree>
    <p:extLst>
      <p:ext uri="{BB962C8B-B14F-4D97-AF65-F5344CB8AC3E}">
        <p14:creationId xmlns:p14="http://schemas.microsoft.com/office/powerpoint/2010/main" val="658066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educate </a:t>
            </a:r>
            <a:r>
              <a:rPr lang="en-US" dirty="0" err="1" smtClean="0"/>
              <a:t>indivdiuals</a:t>
            </a:r>
            <a:r>
              <a:rPr lang="en-US" dirty="0" smtClean="0"/>
              <a:t> </a:t>
            </a:r>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11</a:t>
            </a:fld>
            <a:endParaRPr lang="en-US"/>
          </a:p>
        </p:txBody>
      </p:sp>
    </p:spTree>
    <p:extLst>
      <p:ext uri="{BB962C8B-B14F-4D97-AF65-F5344CB8AC3E}">
        <p14:creationId xmlns:p14="http://schemas.microsoft.com/office/powerpoint/2010/main" val="631743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Plan of Action needs to be implemented.  I am recommending three ways in which a plan can be established.  For 1) we need to establish Who we need to reach.  He have to research and determine the high </a:t>
            </a:r>
            <a:r>
              <a:rPr lang="en-US" baseline="0" dirty="0" smtClean="0"/>
              <a:t>risk communities.  </a:t>
            </a:r>
            <a:r>
              <a:rPr lang="en-US" dirty="0" smtClean="0"/>
              <a:t>According to the City of </a:t>
            </a:r>
            <a:r>
              <a:rPr lang="en-US" dirty="0" err="1" smtClean="0"/>
              <a:t>Milawaukee</a:t>
            </a:r>
            <a:r>
              <a:rPr lang="en-US" baseline="0" dirty="0" smtClean="0"/>
              <a:t> Safe Sleep Summit, there was a broad range of individuals that were identified in this spectrum.  These included: mothers, fathers, s</a:t>
            </a:r>
            <a:r>
              <a:rPr lang="en-US" sz="1200" b="0" i="0" u="none" strike="noStrike" kern="1200" baseline="0" dirty="0" smtClean="0">
                <a:solidFill>
                  <a:schemeClr val="tx1"/>
                </a:solidFill>
                <a:latin typeface="+mn-lt"/>
                <a:ea typeface="+mn-ea"/>
                <a:cs typeface="+mn-cs"/>
              </a:rPr>
              <a:t>iblings,  grandparents, aunts and uncles, other family members, teachers, babysitters, teens/ high school students, school children, </a:t>
            </a:r>
            <a:r>
              <a:rPr lang="en-US" sz="1200" b="0" i="0" u="none" strike="noStrike" kern="1200" baseline="0" dirty="0" smtClean="0">
                <a:solidFill>
                  <a:schemeClr val="tx1"/>
                </a:solidFill>
                <a:latin typeface="+mn-lt"/>
                <a:ea typeface="+mn-ea"/>
                <a:cs typeface="+mn-cs"/>
              </a:rPr>
              <a:t>college </a:t>
            </a:r>
            <a:r>
              <a:rPr lang="en-US" sz="1200" b="0" i="0" u="none" strike="noStrike" kern="1200" baseline="0" dirty="0" smtClean="0">
                <a:solidFill>
                  <a:schemeClr val="tx1"/>
                </a:solidFill>
                <a:latin typeface="+mn-lt"/>
                <a:ea typeface="+mn-ea"/>
                <a:cs typeface="+mn-cs"/>
              </a:rPr>
              <a:t>students, health care providers, pediatric/Medical/Nursing students/residents, service agency staff, child care providers, foster parents, community members.   </a:t>
            </a:r>
            <a:r>
              <a:rPr lang="en-US" sz="1200" b="0" i="0" u="none" strike="noStrike" kern="1200" baseline="0" dirty="0" smtClean="0">
                <a:solidFill>
                  <a:schemeClr val="tx1"/>
                </a:solidFill>
                <a:latin typeface="+mn-lt"/>
                <a:ea typeface="+mn-ea"/>
                <a:cs typeface="+mn-cs"/>
              </a:rPr>
              <a:t>Secondly, </a:t>
            </a:r>
            <a:r>
              <a:rPr lang="en-US" sz="1200" b="0" i="0" u="none" strike="noStrike" kern="1200" baseline="0" dirty="0" smtClean="0">
                <a:solidFill>
                  <a:schemeClr val="tx1"/>
                </a:solidFill>
                <a:latin typeface="+mn-lt"/>
                <a:ea typeface="+mn-ea"/>
                <a:cs typeface="+mn-cs"/>
              </a:rPr>
              <a:t>we need to offer information on safe sleep through DVDs, Posters, Pamphlets/brochures/handouts, </a:t>
            </a:r>
            <a:r>
              <a:rPr lang="en-US" sz="1200" b="0" i="0" u="none" strike="noStrike" kern="1200" baseline="0" dirty="0" smtClean="0">
                <a:solidFill>
                  <a:schemeClr val="tx1"/>
                </a:solidFill>
                <a:latin typeface="+mn-lt"/>
                <a:ea typeface="+mn-ea"/>
                <a:cs typeface="+mn-cs"/>
              </a:rPr>
              <a:t>Door </a:t>
            </a:r>
            <a:r>
              <a:rPr lang="en-US" sz="1200" b="0" i="0" u="none" strike="noStrike" kern="1200" baseline="0" dirty="0" smtClean="0">
                <a:solidFill>
                  <a:schemeClr val="tx1"/>
                </a:solidFill>
                <a:latin typeface="+mn-lt"/>
                <a:ea typeface="+mn-ea"/>
                <a:cs typeface="+mn-cs"/>
              </a:rPr>
              <a:t>hangers, Magnets, Model crib/visual displays, Birthday cards with safe sleep messages, Bed clothing with messages like go Back to sleep, tummy to play, Safest way to sleep with your baby is ABC: Alone, Back, Crib, using more pictures of (culturally-specific) safe sleep situations – babies sleeping on their backs in an empty (but inviting-looking) crib, in the same room as parents.  We need to providing information that includes local statistics on unsafe sleep and infant deaths, share personal stories of infant mortality   “Refer to Quote on SLIDE” .   We could creating a safe sleep nursery rhyme book, </a:t>
            </a:r>
            <a:r>
              <a:rPr lang="en-US" sz="1200" b="0" i="0" u="none" strike="noStrike" kern="1200" baseline="0" dirty="0" err="1" smtClean="0">
                <a:solidFill>
                  <a:schemeClr val="tx1"/>
                </a:solidFill>
                <a:latin typeface="+mn-lt"/>
                <a:ea typeface="+mn-ea"/>
                <a:cs typeface="+mn-cs"/>
              </a:rPr>
              <a:t>eep</a:t>
            </a:r>
            <a:r>
              <a:rPr lang="en-US" sz="1200" b="0" i="0" u="none" strike="noStrike" kern="1200" baseline="0" dirty="0" smtClean="0">
                <a:solidFill>
                  <a:schemeClr val="tx1"/>
                </a:solidFill>
                <a:latin typeface="+mn-lt"/>
                <a:ea typeface="+mn-ea"/>
                <a:cs typeface="+mn-cs"/>
              </a:rPr>
              <a:t> sacks/halos that say “wrong</a:t>
            </a:r>
          </a:p>
          <a:p>
            <a:r>
              <a:rPr lang="en-US" sz="1200" b="0" i="0" u="none" strike="noStrike" kern="1200" baseline="0" dirty="0" smtClean="0">
                <a:solidFill>
                  <a:schemeClr val="tx1"/>
                </a:solidFill>
                <a:latin typeface="+mn-lt"/>
                <a:ea typeface="+mn-ea"/>
                <a:cs typeface="+mn-cs"/>
              </a:rPr>
              <a:t>way” on the back prevent harm, share room not bed.  </a:t>
            </a:r>
          </a:p>
          <a:p>
            <a:r>
              <a:rPr lang="en-US" sz="1200" b="0" i="0" u="none" strike="noStrike" kern="1200" baseline="0" dirty="0" smtClean="0">
                <a:solidFill>
                  <a:schemeClr val="tx1"/>
                </a:solidFill>
                <a:latin typeface="+mn-lt"/>
                <a:ea typeface="+mn-ea"/>
                <a:cs typeface="+mn-cs"/>
              </a:rPr>
              <a:t>Thirdly, we </a:t>
            </a:r>
            <a:r>
              <a:rPr lang="en-US" sz="1200" b="0" i="0" u="none" strike="noStrike" kern="1200" baseline="0" dirty="0" smtClean="0">
                <a:solidFill>
                  <a:schemeClr val="tx1"/>
                </a:solidFill>
                <a:latin typeface="+mn-lt"/>
                <a:ea typeface="+mn-ea"/>
                <a:cs typeface="+mn-cs"/>
              </a:rPr>
              <a:t>need to Reach and Share to individuals during their prenatal visits or during public health programs.  Even during  preconception and inter-conception visits.  We also need to address these issues before the infant is born.  </a:t>
            </a:r>
          </a:p>
          <a:p>
            <a:r>
              <a:rPr lang="en-US" sz="1200" b="0" i="0" u="none" strike="noStrike" kern="1200" baseline="0" dirty="0" smtClean="0">
                <a:solidFill>
                  <a:schemeClr val="tx1"/>
                </a:solidFill>
                <a:latin typeface="+mn-lt"/>
                <a:ea typeface="+mn-ea"/>
                <a:cs typeface="+mn-cs"/>
              </a:rPr>
              <a:t>We need to reach out to the at risk individuals through home visits.  If the family is in WIC or Welfare, site visits should be established.  Also, all of the above should be discussed during health visits.   In addition, we need to offer classes as part as the prenatal visits.</a:t>
            </a:r>
          </a:p>
          <a:p>
            <a:r>
              <a:rPr lang="en-US" sz="1200" b="0" i="0" u="none" strike="noStrike" kern="1200" baseline="0" dirty="0" smtClean="0">
                <a:solidFill>
                  <a:schemeClr val="tx1"/>
                </a:solidFill>
                <a:latin typeface="+mn-lt"/>
                <a:ea typeface="+mn-ea"/>
                <a:cs typeface="+mn-cs"/>
              </a:rPr>
              <a:t>Most importantly, we need to educate all Health Staff of the importance of educating individuals on this matter. </a:t>
            </a:r>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12</a:t>
            </a:fld>
            <a:endParaRPr lang="en-US"/>
          </a:p>
        </p:txBody>
      </p:sp>
    </p:spTree>
    <p:extLst>
      <p:ext uri="{BB962C8B-B14F-4D97-AF65-F5344CB8AC3E}">
        <p14:creationId xmlns:p14="http://schemas.microsoft.com/office/powerpoint/2010/main" val="2945092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Infant mortality among African Americans is more than twice the national average for non-</a:t>
            </a:r>
            <a:r>
              <a:rPr lang="en-US" dirty="0" err="1" smtClean="0"/>
              <a:t>hispanic</a:t>
            </a:r>
            <a:r>
              <a:rPr lang="en-US" dirty="0" smtClean="0"/>
              <a:t> white </a:t>
            </a:r>
            <a:r>
              <a:rPr lang="en-US" dirty="0" err="1" smtClean="0"/>
              <a:t>americans</a:t>
            </a:r>
            <a:r>
              <a:rPr lang="en-US" dirty="0" smtClean="0"/>
              <a:t>. The leading causes of infant death include congenital abnormalities, pre-term/low birth weight; however, Sudden Infant Death Syndrome (SIDS) is one of the leading causes</a:t>
            </a:r>
            <a:r>
              <a:rPr lang="en-US" baseline="0" dirty="0" smtClean="0"/>
              <a:t> as well.  In addition, infant mortality occurs at a higher rate in A</a:t>
            </a:r>
            <a:r>
              <a:rPr lang="en-US" dirty="0" smtClean="0"/>
              <a:t>merican Indians as well.</a:t>
            </a:r>
            <a:r>
              <a:rPr lang="en-US" baseline="0" dirty="0" smtClean="0"/>
              <a:t>  How to implement the program to this group by focusing on the behaviors that occur in these groups.  For instance, the focus should be on the lifestyle, smoking habits, poor nutrition, lack of prenatal care, medical problems, how they feel about infant sleeping behaviors.   In addition, the focus should be on </a:t>
            </a:r>
            <a:r>
              <a:rPr lang="en-US" baseline="0" dirty="0" err="1" smtClean="0"/>
              <a:t>partnerning</a:t>
            </a:r>
            <a:r>
              <a:rPr lang="en-US" baseline="0" dirty="0" smtClean="0"/>
              <a:t> with other Health Care Providers or Agencies in order to </a:t>
            </a:r>
            <a:r>
              <a:rPr lang="en-US" baseline="0" dirty="0" err="1" smtClean="0"/>
              <a:t>imporve</a:t>
            </a:r>
            <a:r>
              <a:rPr lang="en-US" baseline="0" dirty="0" smtClean="0"/>
              <a:t> mortality rates in these social groups that can address the situation and find the best approach.  For example, posters and clothing could be given to soon to be parents at these agencies.  Example is given on next slide.  </a:t>
            </a:r>
            <a:endParaRPr lang="en-US" dirty="0" smtClean="0"/>
          </a:p>
          <a:p>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13</a:t>
            </a:fld>
            <a:endParaRPr lang="en-US"/>
          </a:p>
        </p:txBody>
      </p:sp>
    </p:spTree>
    <p:extLst>
      <p:ext uri="{BB962C8B-B14F-4D97-AF65-F5344CB8AC3E}">
        <p14:creationId xmlns:p14="http://schemas.microsoft.com/office/powerpoint/2010/main" val="1103583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of a clothing item</a:t>
            </a:r>
            <a:r>
              <a:rPr lang="en-US" baseline="0" dirty="0" smtClean="0"/>
              <a:t> or poster that could be established or given to individuals in high risk areas.  </a:t>
            </a:r>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14</a:t>
            </a:fld>
            <a:endParaRPr lang="en-US"/>
          </a:p>
        </p:txBody>
      </p:sp>
    </p:spTree>
    <p:extLst>
      <p:ext uri="{BB962C8B-B14F-4D97-AF65-F5344CB8AC3E}">
        <p14:creationId xmlns:p14="http://schemas.microsoft.com/office/powerpoint/2010/main" val="1476788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prone sleeping position has consistently been shown to increase an infant's risk of SIDS.  Although the rates of prone</a:t>
            </a:r>
            <a:r>
              <a:rPr lang="en-US" baseline="0" dirty="0" smtClean="0"/>
              <a:t> sleeping have decreased among the general population, the odds rations </a:t>
            </a:r>
            <a:r>
              <a:rPr lang="en-US" dirty="0" smtClean="0"/>
              <a:t>for SIDS among infants still sleeping prone have increased. For example, the odds in</a:t>
            </a:r>
            <a:r>
              <a:rPr lang="en-US" baseline="0" dirty="0" smtClean="0"/>
              <a:t> Norway </a:t>
            </a:r>
            <a:r>
              <a:rPr lang="en-US" dirty="0" smtClean="0"/>
              <a:t>for infant for</a:t>
            </a:r>
            <a:r>
              <a:rPr lang="en-US" baseline="0" dirty="0" smtClean="0"/>
              <a:t> SIDS was 2.0 before an education campaign and 11 after the campaign.  Infants risk of SIDS is much higher when placed in another sleeping position, or on their stomachs or sides.  The unaccustomed prone position is most likely to occur in a daycare setting.  The current recommendation is to place all infants on their backs when sleeping.    Environmental factors that influence infant mortality can be easily implemented into the educational program and all individuals will be educated on these issues. </a:t>
            </a:r>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15</a:t>
            </a:fld>
            <a:endParaRPr lang="en-US"/>
          </a:p>
        </p:txBody>
      </p:sp>
    </p:spTree>
    <p:extLst>
      <p:ext uri="{BB962C8B-B14F-4D97-AF65-F5344CB8AC3E}">
        <p14:creationId xmlns:p14="http://schemas.microsoft.com/office/powerpoint/2010/main" val="4160322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looking at</a:t>
            </a:r>
            <a:r>
              <a:rPr lang="en-US" baseline="0" dirty="0" smtClean="0"/>
              <a:t> the three recommendations for the </a:t>
            </a:r>
            <a:r>
              <a:rPr lang="en-US" baseline="0" dirty="0" err="1" smtClean="0"/>
              <a:t>implemention</a:t>
            </a:r>
            <a:r>
              <a:rPr lang="en-US" baseline="0" dirty="0" smtClean="0"/>
              <a:t> of the plan of action, the cultural influences of the risk groups should be assessed.  We must be aware that a critical relationship exists between cultural ideologies and sleep practices.  For example, in Japan, interdependence and group harmony are valued where parent-child co-sleeping is practices.  American children are trained to be self-reliant and sleep alone.  These observations related to the different attitudes in the Cultures between the Japanese and American parents and their concern with what sleeping arrangements are necessary to achieve developmental goals.     In addition, since different cultures have different beliefs, these values must be taken into consideration as a health care provider when informing patients, parents or health care providers about SUIDs.  The information must be explained in a way to illustrate the risks involved when infants are not placed in the proper sleeping position that is recommended by the WHO.  </a:t>
            </a:r>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16</a:t>
            </a:fld>
            <a:endParaRPr lang="en-US"/>
          </a:p>
        </p:txBody>
      </p:sp>
    </p:spTree>
    <p:extLst>
      <p:ext uri="{BB962C8B-B14F-4D97-AF65-F5344CB8AC3E}">
        <p14:creationId xmlns:p14="http://schemas.microsoft.com/office/powerpoint/2010/main" val="3475478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Sleep-disordered breathing in infants does</a:t>
            </a:r>
            <a:r>
              <a:rPr lang="en-US" baseline="0" dirty="0" smtClean="0"/>
              <a:t> increase risk of mortality.  The common disorders are apnea of prematurity, infant apnea, SIDS.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presents a unique threat to life. In addition, </a:t>
            </a:r>
            <a:r>
              <a:rPr lang="en-US" dirty="0" smtClean="0"/>
              <a:t>Genetic alterations in the brainstem</a:t>
            </a:r>
            <a:r>
              <a:rPr lang="en-US" baseline="0" dirty="0" smtClean="0"/>
              <a:t> and other disorders, such as fatty acid metabolism also increase risk of SUID.  </a:t>
            </a:r>
            <a:r>
              <a:rPr lang="en-US" dirty="0" smtClean="0"/>
              <a:t>cell function,</a:t>
            </a:r>
            <a:r>
              <a:rPr lang="en-US" baseline="30000" dirty="0" smtClean="0"/>
              <a:t>[16]</a:t>
            </a:r>
            <a:r>
              <a:rPr lang="en-US" dirty="0" smtClean="0"/>
              <a:t> or cytokine profile</a:t>
            </a:r>
            <a:r>
              <a:rPr lang="en-US" baseline="30000" dirty="0" smtClean="0"/>
              <a:t>[17]</a:t>
            </a:r>
            <a:r>
              <a:rPr lang="en-US" dirty="0" smtClean="0"/>
              <a:t> may cause vulnerability in some infants.  It is therefore important to stress</a:t>
            </a:r>
            <a:r>
              <a:rPr lang="en-US" baseline="0" dirty="0" smtClean="0"/>
              <a:t> to parents of children with these diagnoses about the proper </a:t>
            </a:r>
            <a:r>
              <a:rPr lang="en-US" baseline="0" dirty="0" err="1" smtClean="0"/>
              <a:t>precausations</a:t>
            </a:r>
            <a:r>
              <a:rPr lang="en-US" baseline="0" dirty="0" smtClean="0"/>
              <a:t> and the proper sleeping arrangements.  For instance, second hand smoke should never be permitted around the children.  </a:t>
            </a:r>
            <a:endParaRPr lang="en-US" dirty="0" smtClean="0"/>
          </a:p>
          <a:p>
            <a:endParaRPr lang="en-US" dirty="0" smtClean="0"/>
          </a:p>
          <a:p>
            <a:r>
              <a:rPr lang="en-US" dirty="0" smtClean="0"/>
              <a:t>The prone sleeping position has consistently been shown to increase an infant's risk of SIDS.</a:t>
            </a:r>
            <a:r>
              <a:rPr lang="en-US" baseline="30000" dirty="0" smtClean="0">
                <a:hlinkClick r:id="rId3" action="ppaction://hlinkfile"/>
              </a:rPr>
              <a:t>39</a:t>
            </a:r>
            <a:r>
              <a:rPr lang="en-US" dirty="0" smtClean="0"/>
              <a:t> As rates of prone sleeping have decreased in the general population, the odds ratios for SIDS among infants still sleeping prone have increased. For example, in Norway the odds ratio for SIDS among infants sleeping prone was 2.0 before an educational campaign and 11.0 after the campaign.</a:t>
            </a:r>
            <a:r>
              <a:rPr lang="en-US" baseline="30000" dirty="0" smtClean="0">
                <a:hlinkClick r:id="rId4" action="ppaction://hlinkfile"/>
              </a:rPr>
              <a:t>40</a:t>
            </a:r>
            <a:r>
              <a:rPr lang="en-US" dirty="0" smtClean="0"/>
              <a:t> Infants at highest risk of SIDS may be those who are usually placed in another sleeping position but were placed on their stomachs for last sleep (“unaccustomed prone”) or were found in the prone position (“secondary prone”).</a:t>
            </a:r>
            <a:r>
              <a:rPr lang="en-US" baseline="30000" dirty="0" smtClean="0">
                <a:hlinkClick r:id="rId3" action="ppaction://hlinkfile"/>
              </a:rPr>
              <a:t>39</a:t>
            </a:r>
            <a:r>
              <a:rPr lang="en-US" dirty="0" smtClean="0"/>
              <a:t> The unaccustomed prone position is more likely to occur in daycare or other settings outside the home and highlights the need for all infant caretakers to be educated about appropriate sleep positioning. Initial recommendations in SIDS risk-reduction campaigns considered placing an infant on his or her side to sleep to be nearly equivalent to the supine position in reducing the risk of SIDS, but subsequent studies have indicated that infants who sleep on their side are twice as likely to die of SIDS as infants sleeping supine.</a:t>
            </a:r>
            <a:r>
              <a:rPr lang="en-US" baseline="30000" dirty="0" smtClean="0">
                <a:hlinkClick r:id="rId5" action="ppaction://hlinkfile"/>
              </a:rPr>
              <a:t>41</a:t>
            </a:r>
            <a:r>
              <a:rPr lang="en-US" dirty="0" smtClean="0"/>
              <a:t> Thus, current recommendations call for placing all infants on their back for sleep except those few with specific medical conditions, for which a different position may be justified.</a:t>
            </a:r>
            <a:r>
              <a:rPr lang="en-US" baseline="30000" dirty="0" smtClean="0">
                <a:hlinkClick r:id="rId3" action="ppaction://hlinkfile"/>
              </a:rPr>
              <a:t>39</a:t>
            </a:r>
            <a:r>
              <a:rPr lang="en-US" dirty="0" smtClean="0"/>
              <a:t> Some newborn nursery staff still place infants on their side, which models inappropriate infant care practice to parents. Many parents and health care providers were initially </a:t>
            </a:r>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17</a:t>
            </a:fld>
            <a:endParaRPr lang="en-US"/>
          </a:p>
        </p:txBody>
      </p:sp>
    </p:spTree>
    <p:extLst>
      <p:ext uri="{BB962C8B-B14F-4D97-AF65-F5344CB8AC3E}">
        <p14:creationId xmlns:p14="http://schemas.microsoft.com/office/powerpoint/2010/main" val="2124210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Summary, the risks of SUIDS is higher in the black communities located in </a:t>
            </a:r>
            <a:r>
              <a:rPr lang="en-US" dirty="0" err="1" smtClean="0"/>
              <a:t>Milawakee</a:t>
            </a:r>
            <a:r>
              <a:rPr lang="en-US" baseline="0" dirty="0" smtClean="0"/>
              <a:t> as well as nationwide.  These </a:t>
            </a:r>
            <a:r>
              <a:rPr lang="en-US" baseline="0" dirty="0" err="1" smtClean="0"/>
              <a:t>communites</a:t>
            </a:r>
            <a:r>
              <a:rPr lang="en-US" baseline="0" dirty="0" smtClean="0"/>
              <a:t> need to be educated on the causes and risks, as well as the Healthcare Staff.  Finally, Implementation of the Plan of Action should be established in high risk areas with consideration of Social, Environmental, Cultural, and </a:t>
            </a:r>
            <a:r>
              <a:rPr lang="en-US" baseline="0" dirty="0" err="1" smtClean="0"/>
              <a:t>Epidemilogical</a:t>
            </a:r>
            <a:r>
              <a:rPr lang="en-US" baseline="0" dirty="0" smtClean="0"/>
              <a:t> Influences. </a:t>
            </a:r>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18</a:t>
            </a:fld>
            <a:endParaRPr lang="en-US"/>
          </a:p>
        </p:txBody>
      </p:sp>
    </p:spTree>
    <p:extLst>
      <p:ext uri="{BB962C8B-B14F-4D97-AF65-F5344CB8AC3E}">
        <p14:creationId xmlns:p14="http://schemas.microsoft.com/office/powerpoint/2010/main" val="564913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Unsafe sleep has played a major factor in the deaths of infants.  In fact, there is an average of 15-20 infant deaths each year in</a:t>
            </a:r>
          </a:p>
          <a:p>
            <a:r>
              <a:rPr lang="en-US" sz="1200" b="0" i="0" u="none" strike="noStrike" kern="1200" baseline="0" dirty="0" smtClean="0">
                <a:solidFill>
                  <a:schemeClr val="tx1"/>
                </a:solidFill>
                <a:latin typeface="+mn-lt"/>
                <a:ea typeface="+mn-ea"/>
                <a:cs typeface="+mn-cs"/>
              </a:rPr>
              <a:t>Milwaukee.  In addition, </a:t>
            </a:r>
            <a:r>
              <a:rPr lang="en-US" sz="1200" b="0" i="0" u="none" strike="noStrike" kern="1200" baseline="0" dirty="0" err="1" smtClean="0">
                <a:solidFill>
                  <a:schemeClr val="tx1"/>
                </a:solidFill>
                <a:latin typeface="+mn-lt"/>
                <a:ea typeface="+mn-ea"/>
                <a:cs typeface="+mn-cs"/>
              </a:rPr>
              <a:t>thie</a:t>
            </a:r>
            <a:r>
              <a:rPr lang="en-US" sz="1200" b="0" i="0" u="none" strike="noStrike" kern="1200" baseline="0" dirty="0" smtClean="0">
                <a:solidFill>
                  <a:schemeClr val="tx1"/>
                </a:solidFill>
                <a:latin typeface="+mn-lt"/>
                <a:ea typeface="+mn-ea"/>
                <a:cs typeface="+mn-cs"/>
              </a:rPr>
              <a:t> contributes to one of the highest infant mortality rates in the United States.  There were 90 cases in which infant mortality was correlated sleep-related deaths between 2005 and 2008.  Of the 90 sleep-related deaths 80% involved pillows, blankets, or other</a:t>
            </a:r>
          </a:p>
          <a:p>
            <a:r>
              <a:rPr lang="en-US" sz="1200" b="0" i="0" u="none" strike="noStrike" kern="1200" baseline="0" dirty="0" smtClean="0">
                <a:solidFill>
                  <a:schemeClr val="tx1"/>
                </a:solidFill>
                <a:latin typeface="+mn-lt"/>
                <a:ea typeface="+mn-ea"/>
                <a:cs typeface="+mn-cs"/>
              </a:rPr>
              <a:t>soft items.  70% involved a shared sleep surface. 70% of the infants were exposed to second-hand smoke.  40% were not placed on their back to sleep.</a:t>
            </a:r>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3</a:t>
            </a:fld>
            <a:endParaRPr lang="en-US"/>
          </a:p>
        </p:txBody>
      </p:sp>
    </p:spTree>
    <p:extLst>
      <p:ext uri="{BB962C8B-B14F-4D97-AF65-F5344CB8AC3E}">
        <p14:creationId xmlns:p14="http://schemas.microsoft.com/office/powerpoint/2010/main" val="941503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During 2005-2008, there were 499 infant deaths in Milwaukee. For every 1,000 infants born, 11 infants died. Black infants were nearly three times more likely to die than White infants (infant mortality rates of 15.7 vs. 6.4 for this four year period.) </a:t>
            </a:r>
          </a:p>
          <a:p>
            <a:r>
              <a:rPr lang="en-US" sz="1200" b="0" i="0" u="none" strike="noStrike" kern="1200" baseline="0" dirty="0" smtClean="0">
                <a:solidFill>
                  <a:schemeClr val="tx1"/>
                </a:solidFill>
                <a:latin typeface="+mn-lt"/>
                <a:ea typeface="+mn-ea"/>
                <a:cs typeface="+mn-cs"/>
              </a:rPr>
              <a:t>The Black infant mortality rate is worse than the overall rate of at least 35 countries around the world. In addition, the black infant mortality rates are higher in other large cities other than </a:t>
            </a:r>
            <a:r>
              <a:rPr lang="en-US" sz="1200" b="0" i="0" u="none" strike="noStrike" kern="1200" baseline="0" dirty="0" err="1" smtClean="0">
                <a:solidFill>
                  <a:schemeClr val="tx1"/>
                </a:solidFill>
                <a:latin typeface="+mn-lt"/>
                <a:ea typeface="+mn-ea"/>
                <a:cs typeface="+mn-cs"/>
              </a:rPr>
              <a:t>Milawaukee</a:t>
            </a:r>
            <a:r>
              <a:rPr lang="en-US" sz="1200" b="0" i="0" u="none" strike="noStrike" kern="1200" baseline="0" dirty="0" smtClean="0">
                <a:solidFill>
                  <a:schemeClr val="tx1"/>
                </a:solidFill>
                <a:latin typeface="+mn-lt"/>
                <a:ea typeface="+mn-ea"/>
                <a:cs typeface="+mn-cs"/>
              </a:rPr>
              <a:t>, such as New York and Chicago. Furthermore, the deaths that were reported in Milwaukee during 2005-2008 were concentrated in a few zip codes, where exhibited levels of poverty, unemployment and social problems.  The next slide illustrates a chart comparing two zip codes in </a:t>
            </a:r>
            <a:r>
              <a:rPr lang="en-US" sz="1200" b="0" i="0" u="none" strike="noStrike" kern="1200" baseline="0" dirty="0" err="1" smtClean="0">
                <a:solidFill>
                  <a:schemeClr val="tx1"/>
                </a:solidFill>
                <a:latin typeface="+mn-lt"/>
                <a:ea typeface="+mn-ea"/>
                <a:cs typeface="+mn-cs"/>
              </a:rPr>
              <a:t>Milawaukee</a:t>
            </a:r>
            <a:r>
              <a:rPr lang="en-US" sz="1200" b="0" i="0" u="none" strike="noStrike" kern="1200" baseline="0" dirty="0" smtClean="0">
                <a:solidFill>
                  <a:schemeClr val="tx1"/>
                </a:solidFill>
                <a:latin typeface="+mn-lt"/>
                <a:ea typeface="+mn-ea"/>
                <a:cs typeface="+mn-cs"/>
              </a:rPr>
              <a:t>.  One poverty ridden the other middle class.</a:t>
            </a:r>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4</a:t>
            </a:fld>
            <a:endParaRPr lang="en-US"/>
          </a:p>
        </p:txBody>
      </p:sp>
    </p:spTree>
    <p:extLst>
      <p:ext uri="{BB962C8B-B14F-4D97-AF65-F5344CB8AC3E}">
        <p14:creationId xmlns:p14="http://schemas.microsoft.com/office/powerpoint/2010/main" val="3215034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a:t>
            </a:r>
            <a:r>
              <a:rPr lang="en-US" baseline="0" dirty="0" smtClean="0"/>
              <a:t> the years 1990-2005, as seen in the Figure, black culture had the highest prevalence of deaths related to SIDS.  American Indian Cultures also experienced a higher rate than whites and </a:t>
            </a:r>
            <a:r>
              <a:rPr lang="en-US" baseline="0" dirty="0" err="1" smtClean="0"/>
              <a:t>hispanics</a:t>
            </a:r>
            <a:r>
              <a:rPr lang="en-US" baseline="0" dirty="0" smtClean="0"/>
              <a:t> as well.  </a:t>
            </a:r>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5</a:t>
            </a:fld>
            <a:endParaRPr lang="en-US"/>
          </a:p>
        </p:txBody>
      </p:sp>
    </p:spTree>
    <p:extLst>
      <p:ext uri="{BB962C8B-B14F-4D97-AF65-F5344CB8AC3E}">
        <p14:creationId xmlns:p14="http://schemas.microsoft.com/office/powerpoint/2010/main" val="651519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comparing the prevalence rates between White</a:t>
            </a:r>
            <a:r>
              <a:rPr lang="en-US" baseline="0" dirty="0" smtClean="0"/>
              <a:t> and Black infants and SIDS, you can clearly see the significant difference in the prevalence rates.  </a:t>
            </a:r>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6</a:t>
            </a:fld>
            <a:endParaRPr lang="en-US"/>
          </a:p>
        </p:txBody>
      </p:sp>
    </p:spTree>
    <p:extLst>
      <p:ext uri="{BB962C8B-B14F-4D97-AF65-F5344CB8AC3E}">
        <p14:creationId xmlns:p14="http://schemas.microsoft.com/office/powerpoint/2010/main" val="2870234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can see, the infant</a:t>
            </a:r>
            <a:r>
              <a:rPr lang="en-US" baseline="0" dirty="0" smtClean="0"/>
              <a:t> mortality rate is significantly higher in the African American neighborhood.  In addition, other variables, such as high school </a:t>
            </a:r>
            <a:r>
              <a:rPr lang="en-US" baseline="0" dirty="0" err="1" smtClean="0"/>
              <a:t>educoni</a:t>
            </a:r>
            <a:r>
              <a:rPr lang="en-US" baseline="0" dirty="0" smtClean="0"/>
              <a:t>, disability, single parents households, income, salary, teen birth, HIV and STDs were significantly different as well.  The only non-</a:t>
            </a:r>
            <a:r>
              <a:rPr lang="en-US" baseline="0" dirty="0" err="1" smtClean="0"/>
              <a:t>signficant</a:t>
            </a:r>
            <a:r>
              <a:rPr lang="en-US" baseline="0" dirty="0" smtClean="0"/>
              <a:t> variable was the population and within the populations, the infant mortality rate was 17.6 in the African American neighborhood vs. 0 for the non-African American neighborhood. </a:t>
            </a:r>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7</a:t>
            </a:fld>
            <a:endParaRPr lang="en-US"/>
          </a:p>
        </p:txBody>
      </p:sp>
    </p:spTree>
    <p:extLst>
      <p:ext uri="{BB962C8B-B14F-4D97-AF65-F5344CB8AC3E}">
        <p14:creationId xmlns:p14="http://schemas.microsoft.com/office/powerpoint/2010/main" val="2027942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Sleep environment major controversial issue in the deaths of many children who died at home while sleeping. The American Academy</a:t>
            </a:r>
          </a:p>
          <a:p>
            <a:r>
              <a:rPr lang="en-US" sz="1200" b="0" i="0" u="none" strike="noStrike" kern="1200" baseline="0" dirty="0" smtClean="0">
                <a:solidFill>
                  <a:schemeClr val="tx1"/>
                </a:solidFill>
                <a:latin typeface="+mn-lt"/>
                <a:ea typeface="+mn-ea"/>
                <a:cs typeface="+mn-cs"/>
              </a:rPr>
              <a:t>of Pediatrics (AAP) and the City of Milwaukee ask that all parents and caregivers share a room, but not a bed with their babies. The information that is provided on Safe Sleep is abstracted from the death scene investigative reports. Most deaths related to unsafe sleep had a number of risk factors</a:t>
            </a:r>
          </a:p>
          <a:p>
            <a:r>
              <a:rPr lang="en-US" sz="1200" b="0" i="0" u="none" strike="noStrike" kern="1200" baseline="0" dirty="0" smtClean="0">
                <a:solidFill>
                  <a:schemeClr val="tx1"/>
                </a:solidFill>
                <a:latin typeface="+mn-lt"/>
                <a:ea typeface="+mn-ea"/>
                <a:cs typeface="+mn-cs"/>
              </a:rPr>
              <a:t>present. The average number of risk factors was four.  Common unsafe sleep risk factors are pillows, bumpers, blankets, quilts, bed-sharing, second smoke exposure, premature birth &lt;37 weeks gestation, AODA  (disabled caregivers) of caregiver, sleeping on couch, chair, bouncy seat or chair. </a:t>
            </a:r>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8</a:t>
            </a:fld>
            <a:endParaRPr lang="en-US"/>
          </a:p>
        </p:txBody>
      </p:sp>
    </p:spTree>
    <p:extLst>
      <p:ext uri="{BB962C8B-B14F-4D97-AF65-F5344CB8AC3E}">
        <p14:creationId xmlns:p14="http://schemas.microsoft.com/office/powerpoint/2010/main" val="4257506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2007-2008, 37% of new mothers in Wisconsin</a:t>
            </a:r>
            <a:r>
              <a:rPr lang="en-US" baseline="0" dirty="0" smtClean="0"/>
              <a:t> reported that they were frequently sharing beds with their infants.  8% said always, 11% often, 18% sometimes.  37% never shared a bed.  Younger mothers are mothers who are less educated are more likely to use unsafe sleep habits.  Non-</a:t>
            </a:r>
            <a:r>
              <a:rPr lang="en-US" baseline="0" dirty="0" err="1" smtClean="0"/>
              <a:t>hispanic</a:t>
            </a:r>
            <a:r>
              <a:rPr lang="en-US" baseline="0" dirty="0" smtClean="0"/>
              <a:t> black mothers were more likely  to report using non-supine sleep positions compared to mothers of other racial and ethnic groups.  </a:t>
            </a:r>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9</a:t>
            </a:fld>
            <a:endParaRPr lang="en-US"/>
          </a:p>
        </p:txBody>
      </p:sp>
    </p:spTree>
    <p:extLst>
      <p:ext uri="{BB962C8B-B14F-4D97-AF65-F5344CB8AC3E}">
        <p14:creationId xmlns:p14="http://schemas.microsoft.com/office/powerpoint/2010/main" val="3468136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several barriers that can have an impact of un-safe sleeping conditions for infants, such as lack of access to a crib or play pen, friends and family encouraging to not place the baby on the back or co-sleeping, concerns that separate sleep space will harm breastfeeding, worries about SIDS or crib death or violence in the home or neighborhood, personal or cultural beliefs, caregiver exhaustion, lack of knowledge of the current recommendations, the desire to be close to the baby, especially mothers with postpartum depression, lack of awareness of how alcohol or drugs can impair caregiver awareness of infant during sleep.</a:t>
            </a:r>
            <a:endParaRPr lang="en-US" dirty="0"/>
          </a:p>
        </p:txBody>
      </p:sp>
      <p:sp>
        <p:nvSpPr>
          <p:cNvPr id="4" name="Slide Number Placeholder 3"/>
          <p:cNvSpPr>
            <a:spLocks noGrp="1"/>
          </p:cNvSpPr>
          <p:nvPr>
            <p:ph type="sldNum" sz="quarter" idx="10"/>
          </p:nvPr>
        </p:nvSpPr>
        <p:spPr/>
        <p:txBody>
          <a:bodyPr/>
          <a:lstStyle/>
          <a:p>
            <a:fld id="{CBBD1623-3C38-4EC8-AE74-ADC646BC8027}" type="slidenum">
              <a:rPr lang="en-US" smtClean="0"/>
              <a:t>10</a:t>
            </a:fld>
            <a:endParaRPr lang="en-US"/>
          </a:p>
        </p:txBody>
      </p:sp>
    </p:spTree>
    <p:extLst>
      <p:ext uri="{BB962C8B-B14F-4D97-AF65-F5344CB8AC3E}">
        <p14:creationId xmlns:p14="http://schemas.microsoft.com/office/powerpoint/2010/main" val="705236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D61AF37-19AE-445A-9CCF-419D3A1B7323}" type="datetimeFigureOut">
              <a:rPr lang="en-US" smtClean="0"/>
              <a:t>7/12/2012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9264E92-03DA-4631-B359-57CD8E78F84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1AF37-19AE-445A-9CCF-419D3A1B7323}" type="datetimeFigureOut">
              <a:rPr lang="en-US" smtClean="0"/>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64E92-03DA-4631-B359-57CD8E78F8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1AF37-19AE-445A-9CCF-419D3A1B7323}" type="datetimeFigureOut">
              <a:rPr lang="en-US" smtClean="0"/>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64E92-03DA-4631-B359-57CD8E78F8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61AF37-19AE-445A-9CCF-419D3A1B7323}" type="datetimeFigureOut">
              <a:rPr lang="en-US" smtClean="0"/>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64E92-03DA-4631-B359-57CD8E78F8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61AF37-19AE-445A-9CCF-419D3A1B7323}" type="datetimeFigureOut">
              <a:rPr lang="en-US" smtClean="0"/>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64E92-03DA-4631-B359-57CD8E78F84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D61AF37-19AE-445A-9CCF-419D3A1B7323}" type="datetimeFigureOut">
              <a:rPr lang="en-US" smtClean="0"/>
              <a:t>7/12/2012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64E92-03DA-4631-B359-57CD8E78F84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61AF37-19AE-445A-9CCF-419D3A1B7323}" type="datetimeFigureOut">
              <a:rPr lang="en-US" smtClean="0"/>
              <a:t>7/12/2012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264E92-03DA-4631-B359-57CD8E78F84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61AF37-19AE-445A-9CCF-419D3A1B7323}" type="datetimeFigureOut">
              <a:rPr lang="en-US" smtClean="0"/>
              <a:t>7/12/2012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264E92-03DA-4631-B359-57CD8E78F8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1AF37-19AE-445A-9CCF-419D3A1B7323}" type="datetimeFigureOut">
              <a:rPr lang="en-US" smtClean="0"/>
              <a:t>7/12/2012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264E92-03DA-4631-B359-57CD8E78F8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D61AF37-19AE-445A-9CCF-419D3A1B7323}" type="datetimeFigureOut">
              <a:rPr lang="en-US" smtClean="0"/>
              <a:t>7/12/2012</a:t>
            </a:fld>
            <a:endParaRPr lang="en-US"/>
          </a:p>
        </p:txBody>
      </p:sp>
      <p:sp>
        <p:nvSpPr>
          <p:cNvPr id="7" name="Slide Number Placeholder 6"/>
          <p:cNvSpPr>
            <a:spLocks noGrp="1"/>
          </p:cNvSpPr>
          <p:nvPr>
            <p:ph type="sldNum" sz="quarter" idx="12"/>
          </p:nvPr>
        </p:nvSpPr>
        <p:spPr/>
        <p:txBody>
          <a:bodyPr/>
          <a:lstStyle/>
          <a:p>
            <a:fld id="{69264E92-03DA-4631-B359-57CD8E78F84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1AF37-19AE-445A-9CCF-419D3A1B7323}" type="datetimeFigureOut">
              <a:rPr lang="en-US" smtClean="0"/>
              <a:t>7/12/2012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9264E92-03DA-4631-B359-57CD8E78F84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D61AF37-19AE-445A-9CCF-419D3A1B7323}" type="datetimeFigureOut">
              <a:rPr lang="en-US" smtClean="0"/>
              <a:t>7/12/2012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9264E92-03DA-4631-B359-57CD8E78F84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3187520"/>
            <a:ext cx="3313355" cy="1702160"/>
          </a:xfrm>
        </p:spPr>
        <p:txBody>
          <a:bodyPr>
            <a:normAutofit fontScale="90000"/>
          </a:bodyPr>
          <a:lstStyle/>
          <a:p>
            <a:r>
              <a:rPr lang="en-US" dirty="0" smtClean="0"/>
              <a:t>Infant Sleep Related Deaths: Analysis and Plan of Action</a:t>
            </a:r>
            <a:endParaRPr lang="en-US" dirty="0"/>
          </a:p>
        </p:txBody>
      </p:sp>
      <p:sp>
        <p:nvSpPr>
          <p:cNvPr id="3" name="Subtitle 2"/>
          <p:cNvSpPr>
            <a:spLocks noGrp="1"/>
          </p:cNvSpPr>
          <p:nvPr>
            <p:ph type="subTitle" idx="1"/>
          </p:nvPr>
        </p:nvSpPr>
        <p:spPr>
          <a:xfrm>
            <a:off x="4648200" y="4992707"/>
            <a:ext cx="3309803" cy="1260629"/>
          </a:xfrm>
        </p:spPr>
        <p:txBody>
          <a:bodyPr/>
          <a:lstStyle/>
          <a:p>
            <a:r>
              <a:rPr lang="en-US" dirty="0" smtClean="0"/>
              <a:t>Your Name, WHO                                 </a:t>
            </a:r>
            <a:endParaRPr lang="en-US" dirty="0"/>
          </a:p>
        </p:txBody>
      </p:sp>
      <p:pic>
        <p:nvPicPr>
          <p:cNvPr id="1026" name="Picture 2" descr="http://upload.wikimedia.org/wikipedia/commons/thumb/4/4a/Sleeping_baby_with_arm_extended.jpg/500px-Sleeping_baby_with_arm_extend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09599"/>
            <a:ext cx="4343400" cy="31718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4800" y="4038600"/>
            <a:ext cx="3886200" cy="954107"/>
          </a:xfrm>
          <a:prstGeom prst="rect">
            <a:avLst/>
          </a:prstGeom>
          <a:noFill/>
        </p:spPr>
        <p:txBody>
          <a:bodyPr wrap="square" rtlCol="0">
            <a:spAutoFit/>
          </a:bodyPr>
          <a:lstStyle/>
          <a:p>
            <a:r>
              <a:rPr lang="en-US" sz="1400" dirty="0"/>
              <a:t>http://upload.wikimedia.org/wikipedia/commons/thumb/4/4a/Sleeping_baby_with_arm_extended.jpg/500px-Sleeping_baby_with_arm_extended.jpg</a:t>
            </a:r>
          </a:p>
        </p:txBody>
      </p:sp>
    </p:spTree>
    <p:extLst>
      <p:ext uri="{BB962C8B-B14F-4D97-AF65-F5344CB8AC3E}">
        <p14:creationId xmlns:p14="http://schemas.microsoft.com/office/powerpoint/2010/main" val="3813805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1143000"/>
          </a:xfrm>
        </p:spPr>
        <p:txBody>
          <a:bodyPr/>
          <a:lstStyle/>
          <a:p>
            <a:r>
              <a:rPr lang="en-US" dirty="0" smtClean="0"/>
              <a:t>Causes </a:t>
            </a:r>
            <a:endParaRPr lang="en-US" dirty="0"/>
          </a:p>
        </p:txBody>
      </p:sp>
      <p:sp>
        <p:nvSpPr>
          <p:cNvPr id="3" name="Content Placeholder 2"/>
          <p:cNvSpPr>
            <a:spLocks noGrp="1"/>
          </p:cNvSpPr>
          <p:nvPr>
            <p:ph idx="1"/>
          </p:nvPr>
        </p:nvSpPr>
        <p:spPr>
          <a:xfrm>
            <a:off x="1043492" y="1981200"/>
            <a:ext cx="6777317" cy="3851429"/>
          </a:xfrm>
        </p:spPr>
        <p:txBody>
          <a:bodyPr>
            <a:normAutofit fontScale="92500" lnSpcReduction="10000"/>
          </a:bodyPr>
          <a:lstStyle/>
          <a:p>
            <a:r>
              <a:rPr lang="en-US" dirty="0" smtClean="0"/>
              <a:t>Lack of crib</a:t>
            </a:r>
          </a:p>
          <a:p>
            <a:r>
              <a:rPr lang="en-US" dirty="0" smtClean="0"/>
              <a:t>Encouragement of co-sleeping</a:t>
            </a:r>
          </a:p>
          <a:p>
            <a:r>
              <a:rPr lang="en-US" dirty="0" smtClean="0"/>
              <a:t>Breastfeeding concerns</a:t>
            </a:r>
          </a:p>
          <a:p>
            <a:r>
              <a:rPr lang="en-US" dirty="0" smtClean="0"/>
              <a:t>Fear of SIDS or “Crib Death”</a:t>
            </a:r>
          </a:p>
          <a:p>
            <a:r>
              <a:rPr lang="en-US" dirty="0" smtClean="0"/>
              <a:t>Cultural Beliefs</a:t>
            </a:r>
          </a:p>
          <a:p>
            <a:r>
              <a:rPr lang="en-US" dirty="0" smtClean="0"/>
              <a:t>Caregiver Exhaustion</a:t>
            </a:r>
          </a:p>
          <a:p>
            <a:r>
              <a:rPr lang="en-US" dirty="0" smtClean="0"/>
              <a:t>Lack of knowledge or education</a:t>
            </a:r>
          </a:p>
          <a:p>
            <a:r>
              <a:rPr lang="en-US" dirty="0" smtClean="0"/>
              <a:t>Desire to be close</a:t>
            </a:r>
          </a:p>
          <a:p>
            <a:r>
              <a:rPr lang="en-US" dirty="0" smtClean="0"/>
              <a:t>Unaware of impact of alcohol or drugs</a:t>
            </a:r>
          </a:p>
          <a:p>
            <a:pPr marL="68580" indent="0">
              <a:buNone/>
            </a:pPr>
            <a:r>
              <a:rPr lang="en-US" dirty="0">
                <a:latin typeface="Times New Roman" pitchFamily="18" charset="0"/>
                <a:cs typeface="Times New Roman" pitchFamily="18" charset="0"/>
              </a:rPr>
              <a:t>(Wisconsin PRAMS, 2012)</a:t>
            </a:r>
          </a:p>
          <a:p>
            <a:pPr marL="68580" indent="0">
              <a:buNone/>
            </a:pPr>
            <a:endParaRPr lang="en-US" dirty="0" smtClean="0"/>
          </a:p>
          <a:p>
            <a:endParaRPr lang="en-US" dirty="0"/>
          </a:p>
        </p:txBody>
      </p:sp>
    </p:spTree>
    <p:extLst>
      <p:ext uri="{BB962C8B-B14F-4D97-AF65-F5344CB8AC3E}">
        <p14:creationId xmlns:p14="http://schemas.microsoft.com/office/powerpoint/2010/main" val="1075607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Can Help</a:t>
            </a:r>
            <a:endParaRPr lang="en-US" dirty="0"/>
          </a:p>
        </p:txBody>
      </p:sp>
      <p:sp>
        <p:nvSpPr>
          <p:cNvPr id="3" name="Content Placeholder 2"/>
          <p:cNvSpPr>
            <a:spLocks noGrp="1"/>
          </p:cNvSpPr>
          <p:nvPr>
            <p:ph idx="1"/>
          </p:nvPr>
        </p:nvSpPr>
        <p:spPr/>
        <p:txBody>
          <a:bodyPr>
            <a:normAutofit lnSpcReduction="10000"/>
          </a:bodyPr>
          <a:lstStyle/>
          <a:p>
            <a:r>
              <a:rPr lang="en-US" dirty="0" smtClean="0"/>
              <a:t>Provide caregivers with information</a:t>
            </a:r>
          </a:p>
          <a:p>
            <a:r>
              <a:rPr lang="en-US" dirty="0" smtClean="0"/>
              <a:t>Discuss the risks of infants sleeping on couches, chairs or adult beds</a:t>
            </a:r>
          </a:p>
          <a:p>
            <a:r>
              <a:rPr lang="en-US" dirty="0" smtClean="0"/>
              <a:t>Listen to parents and understand their situation</a:t>
            </a:r>
          </a:p>
          <a:p>
            <a:r>
              <a:rPr lang="en-US" dirty="0" smtClean="0"/>
              <a:t>Provide resources  to families</a:t>
            </a:r>
          </a:p>
          <a:p>
            <a:r>
              <a:rPr lang="en-US" dirty="0" smtClean="0"/>
              <a:t>Encourage the use of safe and awake “tummy time”</a:t>
            </a:r>
          </a:p>
          <a:p>
            <a:pPr marL="68580" indent="0">
              <a:buNone/>
            </a:pPr>
            <a:r>
              <a:rPr lang="en-US" sz="1600" dirty="0" smtClean="0">
                <a:latin typeface="Times New Roman" pitchFamily="18" charset="0"/>
                <a:cs typeface="Times New Roman" pitchFamily="18" charset="0"/>
              </a:rPr>
              <a:t>(Wisconsin PRAMS, 2012</a:t>
            </a:r>
            <a:r>
              <a:rPr lang="en-US" sz="1600" dirty="0" smtClean="0">
                <a:latin typeface="Times New Roman" pitchFamily="18" charset="0"/>
                <a:cs typeface="Times New Roman" pitchFamily="18" charset="0"/>
              </a:rPr>
              <a:t>)</a:t>
            </a:r>
          </a:p>
          <a:p>
            <a:pPr marL="68580" indent="0">
              <a:buNone/>
            </a:pPr>
            <a:endParaRPr lang="en-US" sz="1600" dirty="0" smtClean="0">
              <a:latin typeface="Times New Roman" pitchFamily="18" charset="0"/>
              <a:cs typeface="Times New Roman" pitchFamily="18" charset="0"/>
            </a:endParaRPr>
          </a:p>
          <a:p>
            <a:pPr marL="68580" indent="0">
              <a:buNone/>
            </a:pPr>
            <a:endParaRPr lang="en-US" dirty="0"/>
          </a:p>
        </p:txBody>
      </p:sp>
    </p:spTree>
    <p:extLst>
      <p:ext uri="{BB962C8B-B14F-4D97-AF65-F5344CB8AC3E}">
        <p14:creationId xmlns:p14="http://schemas.microsoft.com/office/powerpoint/2010/main" val="1524722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Plan of Action: </a:t>
            </a:r>
            <a:r>
              <a:rPr lang="en-US" dirty="0" smtClean="0"/>
              <a:t>Three Recommendations</a:t>
            </a:r>
            <a:endParaRPr lang="en-US" dirty="0"/>
          </a:p>
        </p:txBody>
      </p:sp>
      <p:sp>
        <p:nvSpPr>
          <p:cNvPr id="3" name="Content Placeholder 2"/>
          <p:cNvSpPr>
            <a:spLocks noGrp="1"/>
          </p:cNvSpPr>
          <p:nvPr>
            <p:ph idx="1"/>
          </p:nvPr>
        </p:nvSpPr>
        <p:spPr/>
        <p:txBody>
          <a:bodyPr/>
          <a:lstStyle/>
          <a:p>
            <a:pPr marL="68580" indent="0">
              <a:buNone/>
            </a:pPr>
            <a:r>
              <a:rPr lang="en-US" dirty="0" smtClean="0"/>
              <a:t>1)</a:t>
            </a:r>
            <a:r>
              <a:rPr lang="en-US" dirty="0" smtClean="0"/>
              <a:t>Who </a:t>
            </a:r>
            <a:r>
              <a:rPr lang="en-US" dirty="0" smtClean="0"/>
              <a:t>do we need to Reach? </a:t>
            </a:r>
          </a:p>
          <a:p>
            <a:pPr lvl="1"/>
            <a:r>
              <a:rPr lang="en-US" dirty="0" smtClean="0"/>
              <a:t>High Risk Cultures</a:t>
            </a:r>
          </a:p>
          <a:p>
            <a:pPr marL="68580" indent="0">
              <a:buNone/>
            </a:pPr>
            <a:r>
              <a:rPr lang="en-US" dirty="0" smtClean="0"/>
              <a:t>2) What </a:t>
            </a:r>
            <a:r>
              <a:rPr lang="en-US" dirty="0" smtClean="0"/>
              <a:t>do we need to Share?</a:t>
            </a:r>
          </a:p>
          <a:p>
            <a:pPr marL="68580" indent="0">
              <a:buNone/>
            </a:pPr>
            <a:r>
              <a:rPr lang="en-US" dirty="0" smtClean="0"/>
              <a:t>3) How do we Reach and Share</a:t>
            </a:r>
            <a:r>
              <a:rPr lang="en-US" dirty="0" smtClean="0"/>
              <a:t>?</a:t>
            </a:r>
            <a:endParaRPr lang="en-US" dirty="0" smtClean="0"/>
          </a:p>
          <a:p>
            <a:pPr lvl="1"/>
            <a:r>
              <a:rPr lang="en-US" dirty="0" smtClean="0"/>
              <a:t>Home and Health Visits</a:t>
            </a:r>
          </a:p>
          <a:p>
            <a:pPr lvl="1"/>
            <a:r>
              <a:rPr lang="en-US" dirty="0" smtClean="0"/>
              <a:t>Offer Classes</a:t>
            </a:r>
          </a:p>
          <a:p>
            <a:pPr lvl="1"/>
            <a:r>
              <a:rPr lang="en-US" dirty="0" smtClean="0"/>
              <a:t>Educate Staff</a:t>
            </a:r>
            <a:endParaRPr lang="en-US" dirty="0"/>
          </a:p>
        </p:txBody>
      </p:sp>
      <p:sp>
        <p:nvSpPr>
          <p:cNvPr id="4" name="TextBox 3"/>
          <p:cNvSpPr txBox="1"/>
          <p:nvPr/>
        </p:nvSpPr>
        <p:spPr>
          <a:xfrm>
            <a:off x="6172200" y="1524000"/>
            <a:ext cx="2743200" cy="5078313"/>
          </a:xfrm>
          <a:prstGeom prst="rect">
            <a:avLst/>
          </a:prstGeom>
          <a:solidFill>
            <a:schemeClr val="accent1"/>
          </a:solidFill>
        </p:spPr>
        <p:txBody>
          <a:bodyPr wrap="square" rtlCol="0">
            <a:spAutoFit/>
          </a:bodyPr>
          <a:lstStyle/>
          <a:p>
            <a:r>
              <a:rPr lang="en-US" b="1" i="1" dirty="0"/>
              <a:t>“Why didn’t</a:t>
            </a:r>
          </a:p>
          <a:p>
            <a:r>
              <a:rPr lang="en-US" b="1" i="1" dirty="0"/>
              <a:t>anyone tell me? This was my first</a:t>
            </a:r>
          </a:p>
          <a:p>
            <a:r>
              <a:rPr lang="en-US" b="1" i="1" dirty="0"/>
              <a:t>baby and no one told me anything</a:t>
            </a:r>
          </a:p>
          <a:p>
            <a:r>
              <a:rPr lang="en-US" b="1" i="1" dirty="0"/>
              <a:t>about the risks of sleeping with my</a:t>
            </a:r>
          </a:p>
          <a:p>
            <a:r>
              <a:rPr lang="en-US" b="1" i="1" dirty="0"/>
              <a:t>baby or using soft things around her.</a:t>
            </a:r>
          </a:p>
          <a:p>
            <a:r>
              <a:rPr lang="en-US" b="1" i="1" dirty="0"/>
              <a:t>Why don’t we hear how babies are</a:t>
            </a:r>
          </a:p>
          <a:p>
            <a:r>
              <a:rPr lang="en-US" b="1" i="1" dirty="0"/>
              <a:t>dying? I would give ANYTHING to</a:t>
            </a:r>
          </a:p>
          <a:p>
            <a:r>
              <a:rPr lang="en-US" b="1" i="1" dirty="0"/>
              <a:t>have my daughter back. All parents</a:t>
            </a:r>
          </a:p>
          <a:p>
            <a:r>
              <a:rPr lang="en-US" b="1" i="1" dirty="0"/>
              <a:t>need this information – make sure to</a:t>
            </a:r>
          </a:p>
          <a:p>
            <a:r>
              <a:rPr lang="en-US" b="1" i="1" dirty="0"/>
              <a:t>tell them.”</a:t>
            </a:r>
            <a:endParaRPr lang="en-US" b="1" dirty="0"/>
          </a:p>
        </p:txBody>
      </p:sp>
    </p:spTree>
    <p:extLst>
      <p:ext uri="{BB962C8B-B14F-4D97-AF65-F5344CB8AC3E}">
        <p14:creationId xmlns:p14="http://schemas.microsoft.com/office/powerpoint/2010/main" val="1514235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1143000"/>
          </a:xfrm>
        </p:spPr>
        <p:txBody>
          <a:bodyPr/>
          <a:lstStyle/>
          <a:p>
            <a:r>
              <a:rPr lang="en-US" dirty="0" smtClean="0"/>
              <a:t>Social Influences</a:t>
            </a:r>
            <a:endParaRPr lang="en-US" dirty="0"/>
          </a:p>
        </p:txBody>
      </p:sp>
      <p:sp>
        <p:nvSpPr>
          <p:cNvPr id="3" name="Content Placeholder 2"/>
          <p:cNvSpPr>
            <a:spLocks noGrp="1"/>
          </p:cNvSpPr>
          <p:nvPr>
            <p:ph idx="1"/>
          </p:nvPr>
        </p:nvSpPr>
        <p:spPr>
          <a:xfrm>
            <a:off x="1043492" y="1752600"/>
            <a:ext cx="6777317" cy="4080029"/>
          </a:xfrm>
        </p:spPr>
        <p:txBody>
          <a:bodyPr>
            <a:normAutofit fontScale="55000" lnSpcReduction="20000"/>
          </a:bodyPr>
          <a:lstStyle/>
          <a:p>
            <a:r>
              <a:rPr lang="en-US" b="1" i="1" dirty="0" smtClean="0"/>
              <a:t>Infant Mortality in the African American culture is twice that of other cultures.</a:t>
            </a:r>
          </a:p>
          <a:p>
            <a:r>
              <a:rPr lang="en-US" b="1" i="1" dirty="0" smtClean="0"/>
              <a:t>Sudden Infant Death Syndrome (SIDS) is one of the leading causes.</a:t>
            </a:r>
          </a:p>
          <a:p>
            <a:r>
              <a:rPr lang="en-US" b="1" i="1" dirty="0" smtClean="0"/>
              <a:t>Infant Mortality in the American Indian culture is also higher than non-Hispanic white mothers.</a:t>
            </a:r>
          </a:p>
          <a:p>
            <a:r>
              <a:rPr lang="en-US" b="1" i="1" dirty="0" smtClean="0"/>
              <a:t> </a:t>
            </a:r>
          </a:p>
          <a:p>
            <a:r>
              <a:rPr lang="en-US" b="1" i="1" dirty="0" smtClean="0"/>
              <a:t>How to implement program to this group</a:t>
            </a:r>
          </a:p>
          <a:p>
            <a:pPr lvl="1"/>
            <a:r>
              <a:rPr lang="en-US" b="1" i="1" dirty="0" smtClean="0"/>
              <a:t>Eliminate risks in these groups by monitoring the trends each year.</a:t>
            </a:r>
            <a:r>
              <a:rPr lang="en-US" dirty="0"/>
              <a:t/>
            </a:r>
            <a:br>
              <a:rPr lang="en-US" dirty="0"/>
            </a:br>
            <a:endParaRPr lang="en-US" dirty="0" smtClean="0"/>
          </a:p>
          <a:p>
            <a:pPr lvl="1"/>
            <a:r>
              <a:rPr lang="en-US" b="1" i="1" dirty="0" smtClean="0"/>
              <a:t>Focus on behaviors that occur in these groups.</a:t>
            </a:r>
          </a:p>
          <a:p>
            <a:pPr lvl="2"/>
            <a:r>
              <a:rPr lang="en-US" b="1" dirty="0" smtClean="0"/>
              <a:t>Lifestyles</a:t>
            </a:r>
          </a:p>
          <a:p>
            <a:pPr lvl="2"/>
            <a:r>
              <a:rPr lang="en-US" b="1" dirty="0" smtClean="0"/>
              <a:t>Smoking</a:t>
            </a:r>
          </a:p>
          <a:p>
            <a:pPr lvl="2"/>
            <a:r>
              <a:rPr lang="en-US" b="1" dirty="0" smtClean="0"/>
              <a:t>Poor Diets</a:t>
            </a:r>
          </a:p>
          <a:p>
            <a:pPr lvl="2"/>
            <a:r>
              <a:rPr lang="en-US" b="1" dirty="0" smtClean="0"/>
              <a:t>Lack of Prenatal Care</a:t>
            </a:r>
          </a:p>
          <a:p>
            <a:pPr lvl="2"/>
            <a:r>
              <a:rPr lang="en-US" b="1" dirty="0" smtClean="0"/>
              <a:t>Medical Problems</a:t>
            </a:r>
          </a:p>
          <a:p>
            <a:pPr lvl="2"/>
            <a:r>
              <a:rPr lang="en-US" b="1" dirty="0" smtClean="0"/>
              <a:t>Infant Sleeping Behaviors</a:t>
            </a:r>
          </a:p>
          <a:p>
            <a:pPr lvl="1"/>
            <a:r>
              <a:rPr lang="en-US" b="1" dirty="0" smtClean="0"/>
              <a:t>Partner with Health Care Providers or Agencies to improve the mortality rates in these social groups.  </a:t>
            </a:r>
            <a:r>
              <a:rPr lang="en-US" b="1" dirty="0"/>
              <a:t/>
            </a:r>
            <a:br>
              <a:rPr lang="en-US" b="1" dirty="0"/>
            </a:br>
            <a:endParaRPr lang="en-US" b="1" dirty="0" smtClean="0"/>
          </a:p>
          <a:p>
            <a:pPr marL="365760" lvl="1" indent="0">
              <a:buNone/>
            </a:pPr>
            <a:r>
              <a:rPr lang="en-US" b="1" dirty="0" smtClean="0"/>
              <a:t>(CDC, 2007)</a:t>
            </a:r>
            <a:endParaRPr lang="en-US" b="1" dirty="0"/>
          </a:p>
        </p:txBody>
      </p:sp>
    </p:spTree>
    <p:extLst>
      <p:ext uri="{BB962C8B-B14F-4D97-AF65-F5344CB8AC3E}">
        <p14:creationId xmlns:p14="http://schemas.microsoft.com/office/powerpoint/2010/main" val="2678086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sids-pa.org/img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1"/>
            <a:ext cx="4065842" cy="4343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33400" y="4745594"/>
            <a:ext cx="2971800" cy="523220"/>
          </a:xfrm>
          <a:prstGeom prst="rect">
            <a:avLst/>
          </a:prstGeom>
          <a:noFill/>
        </p:spPr>
        <p:txBody>
          <a:bodyPr wrap="square" rtlCol="0">
            <a:spAutoFit/>
          </a:bodyPr>
          <a:lstStyle/>
          <a:p>
            <a:r>
              <a:rPr lang="en-US" sz="1400" dirty="0"/>
              <a:t>http://www.sids-pa.org/img5.jpg</a:t>
            </a:r>
          </a:p>
        </p:txBody>
      </p:sp>
      <p:pic>
        <p:nvPicPr>
          <p:cNvPr id="112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5855" y="1981200"/>
            <a:ext cx="4253345" cy="313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257800" y="5124176"/>
            <a:ext cx="2971800" cy="738664"/>
          </a:xfrm>
          <a:prstGeom prst="rect">
            <a:avLst/>
          </a:prstGeom>
          <a:noFill/>
        </p:spPr>
        <p:txBody>
          <a:bodyPr wrap="square" rtlCol="0">
            <a:spAutoFit/>
          </a:bodyPr>
          <a:lstStyle/>
          <a:p>
            <a:r>
              <a:rPr lang="en-US" sz="1400" dirty="0"/>
              <a:t>http://www.uky.edu/PR/News/MCPRNews/2000/sids-onesies.JPG</a:t>
            </a:r>
          </a:p>
        </p:txBody>
      </p:sp>
    </p:spTree>
    <p:extLst>
      <p:ext uri="{BB962C8B-B14F-4D97-AF65-F5344CB8AC3E}">
        <p14:creationId xmlns:p14="http://schemas.microsoft.com/office/powerpoint/2010/main" val="1467233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228" y="609600"/>
            <a:ext cx="7024744" cy="1143000"/>
          </a:xfrm>
        </p:spPr>
        <p:txBody>
          <a:bodyPr>
            <a:normAutofit fontScale="90000"/>
          </a:bodyPr>
          <a:lstStyle/>
          <a:p>
            <a:r>
              <a:rPr lang="en-US" dirty="0" smtClean="0"/>
              <a:t/>
            </a:r>
            <a:br>
              <a:rPr lang="en-US" dirty="0" smtClean="0"/>
            </a:br>
            <a:r>
              <a:rPr lang="en-US" dirty="0" smtClean="0"/>
              <a:t>Environmental </a:t>
            </a:r>
            <a:r>
              <a:rPr lang="en-US" dirty="0" smtClean="0"/>
              <a:t>Factors</a:t>
            </a:r>
            <a:endParaRPr lang="en-US" dirty="0"/>
          </a:p>
        </p:txBody>
      </p:sp>
      <p:sp>
        <p:nvSpPr>
          <p:cNvPr id="5" name="Content Placeholder 4"/>
          <p:cNvSpPr>
            <a:spLocks noGrp="1"/>
          </p:cNvSpPr>
          <p:nvPr>
            <p:ph idx="1"/>
          </p:nvPr>
        </p:nvSpPr>
        <p:spPr>
          <a:xfrm>
            <a:off x="1066800" y="1905000"/>
            <a:ext cx="6777317" cy="4419600"/>
          </a:xfrm>
        </p:spPr>
        <p:txBody>
          <a:bodyPr>
            <a:normAutofit fontScale="92500" lnSpcReduction="10000"/>
          </a:bodyPr>
          <a:lstStyle/>
          <a:p>
            <a:endParaRPr lang="en-US" dirty="0" smtClean="0"/>
          </a:p>
          <a:p>
            <a:r>
              <a:rPr lang="en-US" dirty="0" smtClean="0"/>
              <a:t>Sleeping Position: </a:t>
            </a:r>
          </a:p>
          <a:p>
            <a:pPr lvl="1"/>
            <a:r>
              <a:rPr lang="en-US" dirty="0" smtClean="0"/>
              <a:t>Increases risk of SIDS</a:t>
            </a:r>
          </a:p>
          <a:p>
            <a:pPr lvl="1"/>
            <a:r>
              <a:rPr lang="en-US" dirty="0" smtClean="0"/>
              <a:t>Infants who sleep on their sides are twice as likely to dies of SIDS than those infants sleeping supine.  </a:t>
            </a:r>
          </a:p>
          <a:p>
            <a:pPr lvl="1"/>
            <a:r>
              <a:rPr lang="en-US" dirty="0" smtClean="0"/>
              <a:t>Current Recommendation:  All infants should sleep on back.  </a:t>
            </a:r>
          </a:p>
          <a:p>
            <a:pPr lvl="1"/>
            <a:r>
              <a:rPr lang="en-US" dirty="0" smtClean="0"/>
              <a:t>Some </a:t>
            </a:r>
            <a:r>
              <a:rPr lang="en-US" dirty="0" err="1" smtClean="0"/>
              <a:t>nursey</a:t>
            </a:r>
            <a:r>
              <a:rPr lang="en-US" dirty="0" smtClean="0"/>
              <a:t> and daycare settings still place on side. </a:t>
            </a:r>
            <a:r>
              <a:rPr lang="en-US" sz="2400" dirty="0">
                <a:latin typeface="Times New Roman" pitchFamily="18" charset="0"/>
                <a:cs typeface="Times New Roman" pitchFamily="18" charset="0"/>
              </a:rPr>
              <a:t>(Hunt and Hawk, 2006</a:t>
            </a:r>
            <a:r>
              <a:rPr lang="en-US" sz="2400" dirty="0" smtClean="0">
                <a:latin typeface="Times New Roman" pitchFamily="18" charset="0"/>
                <a:cs typeface="Times New Roman" pitchFamily="18" charset="0"/>
              </a:rPr>
              <a:t>)</a:t>
            </a:r>
          </a:p>
          <a:p>
            <a:pPr lvl="1"/>
            <a:r>
              <a:rPr lang="en-US" sz="2100" dirty="0" smtClean="0">
                <a:latin typeface="+mj-lt"/>
                <a:cs typeface="Times New Roman" pitchFamily="18" charset="0"/>
              </a:rPr>
              <a:t>Environmental Factors that occur with SIUD can easily be implemented into the program.  </a:t>
            </a:r>
          </a:p>
          <a:p>
            <a:pPr lvl="2"/>
            <a:r>
              <a:rPr lang="en-US" sz="2100" dirty="0" smtClean="0">
                <a:latin typeface="+mj-lt"/>
                <a:cs typeface="Times New Roman" pitchFamily="18" charset="0"/>
              </a:rPr>
              <a:t>Parents and Staff must be educated on these issues. </a:t>
            </a:r>
          </a:p>
          <a:p>
            <a:pPr lvl="1"/>
            <a:endParaRPr lang="en-US" sz="2100" dirty="0" smtClean="0">
              <a:latin typeface="+mj-lt"/>
              <a:cs typeface="Times New Roman" pitchFamily="18" charset="0"/>
            </a:endParaRPr>
          </a:p>
          <a:p>
            <a:pPr lvl="1"/>
            <a:endParaRPr lang="en-US" sz="2400" dirty="0">
              <a:latin typeface="Times New Roman" pitchFamily="18" charset="0"/>
              <a:cs typeface="Times New Roman" pitchFamily="18" charset="0"/>
            </a:endParaRPr>
          </a:p>
          <a:p>
            <a:pPr lvl="1"/>
            <a:endParaRPr lang="en-US" dirty="0" smtClean="0"/>
          </a:p>
          <a:p>
            <a:pPr marL="365760" lvl="1" indent="0">
              <a:buNone/>
            </a:pPr>
            <a:endParaRPr lang="en-US" sz="15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73548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Influences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Critical relationship exists between cultures and sleep practices. (McKenna, 2000)</a:t>
            </a:r>
          </a:p>
          <a:p>
            <a:pPr lvl="1"/>
            <a:r>
              <a:rPr lang="en-US" dirty="0" smtClean="0"/>
              <a:t>Japan vs. USA</a:t>
            </a:r>
          </a:p>
          <a:p>
            <a:pPr lvl="2"/>
            <a:r>
              <a:rPr lang="en-US" dirty="0" smtClean="0"/>
              <a:t>Japan </a:t>
            </a:r>
            <a:r>
              <a:rPr lang="en-US" dirty="0" err="1" smtClean="0"/>
              <a:t>encourges</a:t>
            </a:r>
            <a:r>
              <a:rPr lang="en-US" dirty="0" smtClean="0"/>
              <a:t> co-sleeping</a:t>
            </a:r>
          </a:p>
          <a:p>
            <a:pPr lvl="2"/>
            <a:r>
              <a:rPr lang="en-US" dirty="0" smtClean="0"/>
              <a:t>USA children sleep alone</a:t>
            </a:r>
          </a:p>
          <a:p>
            <a:pPr lvl="2"/>
            <a:r>
              <a:rPr lang="en-US" dirty="0" smtClean="0"/>
              <a:t>Since different cultures have different beliefs, these values must be taken into consideration as a health care provider when informing the patients, parents, or health care providers.</a:t>
            </a:r>
          </a:p>
          <a:p>
            <a:pPr lvl="3"/>
            <a:r>
              <a:rPr lang="en-US" dirty="0" smtClean="0"/>
              <a:t>Information: Must be explained why it is important and all the risks involved when infants are not placed in a sleeping position that is not recommended by the WHO. </a:t>
            </a:r>
          </a:p>
        </p:txBody>
      </p:sp>
    </p:spTree>
    <p:extLst>
      <p:ext uri="{BB962C8B-B14F-4D97-AF65-F5344CB8AC3E}">
        <p14:creationId xmlns:p14="http://schemas.microsoft.com/office/powerpoint/2010/main" val="3508338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024744" cy="1143000"/>
          </a:xfrm>
        </p:spPr>
        <p:txBody>
          <a:bodyPr/>
          <a:lstStyle/>
          <a:p>
            <a:r>
              <a:rPr lang="en-US" dirty="0" err="1" smtClean="0"/>
              <a:t>Epidemological</a:t>
            </a:r>
            <a:r>
              <a:rPr lang="en-US" dirty="0" smtClean="0"/>
              <a:t> Influences</a:t>
            </a:r>
            <a:endParaRPr lang="en-US" dirty="0"/>
          </a:p>
        </p:txBody>
      </p:sp>
      <p:sp>
        <p:nvSpPr>
          <p:cNvPr id="4" name="Content Placeholder 2"/>
          <p:cNvSpPr>
            <a:spLocks noGrp="1"/>
          </p:cNvSpPr>
          <p:nvPr>
            <p:ph idx="1"/>
          </p:nvPr>
        </p:nvSpPr>
        <p:spPr>
          <a:xfrm>
            <a:off x="1043492" y="1676400"/>
            <a:ext cx="7490908" cy="4156229"/>
          </a:xfrm>
        </p:spPr>
        <p:txBody>
          <a:bodyPr>
            <a:normAutofit lnSpcReduction="10000"/>
          </a:bodyPr>
          <a:lstStyle/>
          <a:p>
            <a:r>
              <a:rPr lang="en-US" dirty="0" smtClean="0"/>
              <a:t>Sleep-disordered </a:t>
            </a:r>
            <a:r>
              <a:rPr lang="en-US" dirty="0"/>
              <a:t>breathing in the infant </a:t>
            </a:r>
            <a:r>
              <a:rPr lang="en-US" dirty="0" smtClean="0"/>
              <a:t>: increases </a:t>
            </a:r>
            <a:r>
              <a:rPr lang="en-US" dirty="0"/>
              <a:t> </a:t>
            </a:r>
            <a:r>
              <a:rPr lang="en-US" dirty="0" smtClean="0"/>
              <a:t>infant mortality rate. (</a:t>
            </a:r>
            <a:r>
              <a:rPr lang="en-US" dirty="0" err="1" smtClean="0"/>
              <a:t>MedScape</a:t>
            </a:r>
            <a:r>
              <a:rPr lang="en-US" dirty="0" smtClean="0"/>
              <a:t>, 2003)</a:t>
            </a:r>
          </a:p>
          <a:p>
            <a:pPr lvl="1"/>
            <a:r>
              <a:rPr lang="en-US" dirty="0" smtClean="0"/>
              <a:t>Apnea of Prematurity</a:t>
            </a:r>
          </a:p>
          <a:p>
            <a:pPr lvl="1"/>
            <a:r>
              <a:rPr lang="en-US" dirty="0" smtClean="0"/>
              <a:t>Infant Apnea</a:t>
            </a:r>
          </a:p>
          <a:p>
            <a:pPr lvl="1"/>
            <a:r>
              <a:rPr lang="en-US" dirty="0" smtClean="0"/>
              <a:t>SIDS</a:t>
            </a:r>
            <a:endParaRPr lang="en-US" dirty="0"/>
          </a:p>
          <a:p>
            <a:r>
              <a:rPr lang="en-US" dirty="0" smtClean="0"/>
              <a:t>Infection</a:t>
            </a:r>
            <a:r>
              <a:rPr lang="en-US" dirty="0" smtClean="0"/>
              <a:t>, brainstem dysfunction, inherited disorders or fatty acid metabolism are also causes of SUDI.</a:t>
            </a:r>
          </a:p>
          <a:p>
            <a:r>
              <a:rPr lang="en-US" dirty="0" smtClean="0"/>
              <a:t>Health Care Providers provide information to </a:t>
            </a:r>
            <a:r>
              <a:rPr lang="en-US" dirty="0" smtClean="0"/>
              <a:t>parents about precautions.</a:t>
            </a:r>
            <a:endParaRPr lang="en-US" dirty="0"/>
          </a:p>
        </p:txBody>
      </p:sp>
    </p:spTree>
    <p:extLst>
      <p:ext uri="{BB962C8B-B14F-4D97-AF65-F5344CB8AC3E}">
        <p14:creationId xmlns:p14="http://schemas.microsoft.com/office/powerpoint/2010/main" val="25626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risk of SUIDS is at </a:t>
            </a:r>
            <a:r>
              <a:rPr lang="en-US" dirty="0" smtClean="0"/>
              <a:t>higher </a:t>
            </a:r>
            <a:r>
              <a:rPr lang="en-US" dirty="0" smtClean="0"/>
              <a:t>for Black communities located in </a:t>
            </a:r>
            <a:r>
              <a:rPr lang="en-US" dirty="0" err="1" smtClean="0"/>
              <a:t>Milawaukee</a:t>
            </a:r>
            <a:r>
              <a:rPr lang="en-US" dirty="0" smtClean="0"/>
              <a:t> Zip </a:t>
            </a:r>
            <a:r>
              <a:rPr lang="en-US" dirty="0" smtClean="0"/>
              <a:t>Codes and Nationwide</a:t>
            </a:r>
            <a:endParaRPr lang="en-US" dirty="0" smtClean="0"/>
          </a:p>
          <a:p>
            <a:r>
              <a:rPr lang="en-US" dirty="0" smtClean="0"/>
              <a:t>Communities need to be educated on the causes and risks</a:t>
            </a:r>
          </a:p>
          <a:p>
            <a:r>
              <a:rPr lang="en-US" dirty="0" smtClean="0"/>
              <a:t>Healthcare Staff needs to be educated</a:t>
            </a:r>
          </a:p>
          <a:p>
            <a:r>
              <a:rPr lang="en-US" dirty="0" smtClean="0"/>
              <a:t>Implementation of Programs needs to be established in high risk </a:t>
            </a:r>
            <a:r>
              <a:rPr lang="en-US" dirty="0" smtClean="0"/>
              <a:t>areas, with consideration of Social, Environmental, Cultural, </a:t>
            </a:r>
            <a:r>
              <a:rPr lang="en-US" dirty="0" err="1" smtClean="0"/>
              <a:t>Epidemilogical</a:t>
            </a:r>
            <a:r>
              <a:rPr lang="en-US" dirty="0" smtClean="0"/>
              <a:t> </a:t>
            </a:r>
            <a:r>
              <a:rPr lang="en-US" dirty="0" err="1" smtClean="0"/>
              <a:t>Influeneces</a:t>
            </a:r>
            <a:r>
              <a:rPr lang="en-US" dirty="0" smtClean="0"/>
              <a:t>.</a:t>
            </a:r>
          </a:p>
          <a:p>
            <a:pPr marL="68580" indent="0">
              <a:buNone/>
            </a:pPr>
            <a:endParaRPr lang="en-US" dirty="0"/>
          </a:p>
        </p:txBody>
      </p:sp>
    </p:spTree>
    <p:extLst>
      <p:ext uri="{BB962C8B-B14F-4D97-AF65-F5344CB8AC3E}">
        <p14:creationId xmlns:p14="http://schemas.microsoft.com/office/powerpoint/2010/main" val="843325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143000"/>
            <a:ext cx="7024744" cy="762000"/>
          </a:xfrm>
        </p:spPr>
        <p:txBody>
          <a:bodyPr/>
          <a:lstStyle/>
          <a:p>
            <a:r>
              <a:rPr lang="en-US" dirty="0" smtClean="0"/>
              <a:t>References</a:t>
            </a:r>
            <a:endParaRPr lang="en-US" dirty="0"/>
          </a:p>
        </p:txBody>
      </p:sp>
      <p:sp>
        <p:nvSpPr>
          <p:cNvPr id="3" name="Content Placeholder 2"/>
          <p:cNvSpPr>
            <a:spLocks noGrp="1"/>
          </p:cNvSpPr>
          <p:nvPr>
            <p:ph idx="1"/>
          </p:nvPr>
        </p:nvSpPr>
        <p:spPr>
          <a:xfrm>
            <a:off x="1043492" y="2133600"/>
            <a:ext cx="6777317" cy="4114800"/>
          </a:xfrm>
        </p:spPr>
        <p:txBody>
          <a:bodyPr>
            <a:normAutofit fontScale="85000" lnSpcReduction="20000"/>
          </a:bodyPr>
          <a:lstStyle/>
          <a:p>
            <a:r>
              <a:rPr lang="en-US" sz="1600" dirty="0">
                <a:latin typeface="Times New Roman" pitchFamily="18" charset="0"/>
                <a:cs typeface="Times New Roman" pitchFamily="18" charset="0"/>
              </a:rPr>
              <a:t>CDC.  </a:t>
            </a:r>
            <a:r>
              <a:rPr lang="en-US" sz="1600" dirty="0" smtClean="0">
                <a:latin typeface="Times New Roman" pitchFamily="18" charset="0"/>
                <a:cs typeface="Times New Roman" pitchFamily="18" charset="0"/>
              </a:rPr>
              <a:t>(2005).  </a:t>
            </a:r>
            <a:r>
              <a:rPr lang="en-US" sz="1600" dirty="0">
                <a:latin typeface="Times New Roman" pitchFamily="18" charset="0"/>
                <a:cs typeface="Times New Roman" pitchFamily="18" charset="0"/>
              </a:rPr>
              <a:t>National Health Statistics.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CDC.  </a:t>
            </a:r>
            <a:r>
              <a:rPr lang="en-US" sz="1600" dirty="0">
                <a:latin typeface="Times New Roman" pitchFamily="18" charset="0"/>
                <a:cs typeface="Times New Roman" pitchFamily="18" charset="0"/>
              </a:rPr>
              <a:t>(2007</a:t>
            </a:r>
            <a:r>
              <a:rPr lang="en-US" sz="1600" dirty="0" smtClean="0">
                <a:latin typeface="Times New Roman" pitchFamily="18" charset="0"/>
                <a:cs typeface="Times New Roman" pitchFamily="18" charset="0"/>
              </a:rPr>
              <a:t>). Eliminate Racial Disparities. Web. Retrieved on July 12, 2012 from: </a:t>
            </a:r>
            <a:r>
              <a:rPr lang="en-US" sz="1600" dirty="0">
                <a:latin typeface="Times New Roman" pitchFamily="18" charset="0"/>
                <a:cs typeface="Times New Roman" pitchFamily="18" charset="0"/>
              </a:rPr>
              <a:t>http://www.cdc.gov/omhd/AMH/factsheets/infant.htm</a:t>
            </a:r>
            <a:endParaRPr lang="en-US" sz="1600" dirty="0" smtClean="0">
              <a:latin typeface="Times New Roman" pitchFamily="18" charset="0"/>
              <a:cs typeface="Times New Roman" pitchFamily="18" charset="0"/>
            </a:endParaRPr>
          </a:p>
          <a:p>
            <a:r>
              <a:rPr lang="en-US" sz="1600" dirty="0">
                <a:latin typeface="Times New Roman" pitchFamily="18" charset="0"/>
                <a:cs typeface="Times New Roman" pitchFamily="18" charset="0"/>
              </a:rPr>
              <a:t>City of Milwaukee Health Department.  (2010).  Safe Sleep Summit.  Report. May 3, 2010.  </a:t>
            </a:r>
          </a:p>
          <a:p>
            <a:r>
              <a:rPr lang="en-US" sz="1600" dirty="0">
                <a:latin typeface="Times New Roman" pitchFamily="18" charset="0"/>
                <a:cs typeface="Times New Roman" pitchFamily="18" charset="0"/>
              </a:rPr>
              <a:t>Franciscan, W.  (2010).  Safe Sleep Summit.  St. Joseph Hospital. </a:t>
            </a:r>
          </a:p>
          <a:p>
            <a:r>
              <a:rPr lang="en-US" sz="1600" dirty="0" err="1" smtClean="0">
                <a:latin typeface="Times New Roman" pitchFamily="18" charset="0"/>
                <a:cs typeface="Times New Roman" pitchFamily="18" charset="0"/>
              </a:rPr>
              <a:t>Filiano</a:t>
            </a:r>
            <a:r>
              <a:rPr lang="en-US" sz="1600" dirty="0" smtClean="0">
                <a:latin typeface="Times New Roman" pitchFamily="18" charset="0"/>
                <a:cs typeface="Times New Roman" pitchFamily="18" charset="0"/>
              </a:rPr>
              <a:t>, J. and Kinney, H.  (2004).  Triple Risk Model for SIDS.  </a:t>
            </a:r>
            <a:r>
              <a:rPr lang="en-US" sz="1600" dirty="0" err="1" smtClean="0">
                <a:latin typeface="Times New Roman" pitchFamily="18" charset="0"/>
                <a:cs typeface="Times New Roman" pitchFamily="18" charset="0"/>
              </a:rPr>
              <a:t>Biol</a:t>
            </a:r>
            <a:r>
              <a:rPr lang="en-US" sz="1600" dirty="0" smtClean="0">
                <a:latin typeface="Times New Roman" pitchFamily="18" charset="0"/>
                <a:cs typeface="Times New Roman" pitchFamily="18" charset="0"/>
              </a:rPr>
              <a:t> Neonate.  65:194-197</a:t>
            </a:r>
            <a:r>
              <a:rPr lang="en-US" sz="1600" dirty="0" smtClean="0">
                <a:latin typeface="Times New Roman" pitchFamily="18" charset="0"/>
                <a:cs typeface="Times New Roman" pitchFamily="18" charset="0"/>
              </a:rPr>
              <a:t>.</a:t>
            </a:r>
          </a:p>
          <a:p>
            <a:r>
              <a:rPr lang="en-US" sz="1600" dirty="0">
                <a:latin typeface="Times New Roman" pitchFamily="18" charset="0"/>
                <a:cs typeface="Times New Roman" pitchFamily="18" charset="0"/>
              </a:rPr>
              <a:t>Hunt, C.E. and Hauck, F.R.  (2006).  Sudden infant death syndrome. CMAJ. 174(13): </a:t>
            </a:r>
            <a:r>
              <a:rPr lang="en-US" sz="1600" dirty="0" smtClean="0">
                <a:latin typeface="Times New Roman" pitchFamily="18" charset="0"/>
                <a:cs typeface="Times New Roman" pitchFamily="18" charset="0"/>
              </a:rPr>
              <a:t>1861–1869</a:t>
            </a:r>
          </a:p>
          <a:p>
            <a:r>
              <a:rPr lang="en-US" sz="1600" dirty="0" smtClean="0">
                <a:latin typeface="Times New Roman" pitchFamily="18" charset="0"/>
                <a:cs typeface="Times New Roman" pitchFamily="18" charset="0"/>
              </a:rPr>
              <a:t>McKenna, J.  (2000). </a:t>
            </a:r>
            <a:r>
              <a:rPr lang="en-US" sz="1600" dirty="0">
                <a:latin typeface="Times New Roman" pitchFamily="18" charset="0"/>
                <a:cs typeface="Times New Roman" pitchFamily="18" charset="0"/>
              </a:rPr>
              <a:t>Cultural Influences on Infant and Childhood Sleep Biology, and The Science that Studies It: Toward a More Inclusive Paradigm</a:t>
            </a:r>
            <a:r>
              <a:rPr lang="en-US" sz="1400" dirty="0">
                <a:latin typeface="Times New Roman" pitchFamily="18" charset="0"/>
                <a:cs typeface="Times New Roman" pitchFamily="18" charset="0"/>
              </a:rPr>
              <a:t/>
            </a:r>
            <a:br>
              <a:rPr lang="en-US" sz="1400" dirty="0">
                <a:latin typeface="Times New Roman" pitchFamily="18" charset="0"/>
                <a:cs typeface="Times New Roman" pitchFamily="18" charset="0"/>
              </a:rPr>
            </a:br>
            <a:r>
              <a:rPr lang="en-US" sz="1600" dirty="0">
                <a:latin typeface="Times New Roman" pitchFamily="18" charset="0"/>
                <a:cs typeface="Times New Roman" pitchFamily="18" charset="0"/>
              </a:rPr>
              <a:t>Sleep and Breathing In Children: A Developmental Approach </a:t>
            </a:r>
            <a:r>
              <a:rPr lang="en-US" sz="1600" dirty="0" err="1">
                <a:latin typeface="Times New Roman" pitchFamily="18" charset="0"/>
                <a:cs typeface="Times New Roman" pitchFamily="18" charset="0"/>
              </a:rPr>
              <a:t>JLoughlin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Jcarroll</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CMarcus</a:t>
            </a:r>
            <a:r>
              <a:rPr lang="en-US" sz="1600" dirty="0">
                <a:latin typeface="Times New Roman" pitchFamily="18" charset="0"/>
                <a:cs typeface="Times New Roman" pitchFamily="18" charset="0"/>
              </a:rPr>
              <a:t>, (Eds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Marcell</a:t>
            </a:r>
            <a:r>
              <a:rPr lang="en-US" sz="1600" dirty="0" smtClean="0">
                <a:latin typeface="Times New Roman" pitchFamily="18" charset="0"/>
                <a:cs typeface="Times New Roman" pitchFamily="18" charset="0"/>
              </a:rPr>
              <a:t> </a:t>
            </a:r>
            <a:r>
              <a:rPr lang="en-US" sz="1600" dirty="0" err="1">
                <a:latin typeface="Times New Roman" pitchFamily="18" charset="0"/>
                <a:cs typeface="Times New Roman" pitchFamily="18" charset="0"/>
              </a:rPr>
              <a:t>Dakker</a:t>
            </a:r>
            <a:r>
              <a:rPr lang="en-US" sz="1600" dirty="0">
                <a:latin typeface="Times New Roman" pitchFamily="18" charset="0"/>
                <a:cs typeface="Times New Roman" pitchFamily="18" charset="0"/>
              </a:rPr>
              <a:t> 2000, pages </a:t>
            </a:r>
            <a:r>
              <a:rPr lang="en-US" sz="1600" dirty="0" smtClean="0">
                <a:latin typeface="Times New Roman" pitchFamily="18" charset="0"/>
                <a:cs typeface="Times New Roman" pitchFamily="18" charset="0"/>
              </a:rPr>
              <a:t>199-230. </a:t>
            </a:r>
          </a:p>
          <a:p>
            <a:r>
              <a:rPr lang="en-US" sz="1600" dirty="0" err="1" smtClean="0">
                <a:latin typeface="Times New Roman" pitchFamily="18" charset="0"/>
                <a:cs typeface="Times New Roman" pitchFamily="18" charset="0"/>
              </a:rPr>
              <a:t>MedScape</a:t>
            </a:r>
            <a:r>
              <a:rPr lang="en-US" sz="1600" dirty="0" smtClean="0">
                <a:latin typeface="Times New Roman" pitchFamily="18" charset="0"/>
                <a:cs typeface="Times New Roman" pitchFamily="18" charset="0"/>
              </a:rPr>
              <a:t>.  (2003).  Sleep Disorders in Children: Infant Sleep Disorders.  </a:t>
            </a:r>
            <a:r>
              <a:rPr lang="en-US" sz="1600" dirty="0" err="1" smtClean="0">
                <a:latin typeface="Times New Roman" pitchFamily="18" charset="0"/>
                <a:cs typeface="Times New Roman" pitchFamily="18" charset="0"/>
              </a:rPr>
              <a:t>Retrived</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on July 12, 2012 from: http://</a:t>
            </a:r>
            <a:r>
              <a:rPr lang="en-US" sz="1600" dirty="0" smtClean="0">
                <a:latin typeface="Times New Roman" pitchFamily="18" charset="0"/>
                <a:cs typeface="Times New Roman" pitchFamily="18" charset="0"/>
              </a:rPr>
              <a:t>www.medscape.com/viewarticle/463494_2. </a:t>
            </a:r>
            <a:endParaRPr lang="en-US" sz="1600" dirty="0" smtClean="0">
              <a:latin typeface="Times New Roman" pitchFamily="18" charset="0"/>
              <a:cs typeface="Times New Roman" pitchFamily="18" charset="0"/>
            </a:endParaRPr>
          </a:p>
          <a:p>
            <a:r>
              <a:rPr lang="en-US" sz="1600" dirty="0" err="1" smtClean="0">
                <a:latin typeface="Times New Roman" pitchFamily="18" charset="0"/>
                <a:cs typeface="Times New Roman" pitchFamily="18" charset="0"/>
              </a:rPr>
              <a:t>Michalski</a:t>
            </a:r>
            <a:r>
              <a:rPr lang="en-US" sz="1600" dirty="0">
                <a:latin typeface="Times New Roman" pitchFamily="18" charset="0"/>
                <a:cs typeface="Times New Roman" pitchFamily="18" charset="0"/>
              </a:rPr>
              <a:t>, K., </a:t>
            </a:r>
            <a:r>
              <a:rPr lang="en-US" sz="1600" dirty="0" err="1">
                <a:latin typeface="Times New Roman" pitchFamily="18" charset="0"/>
                <a:cs typeface="Times New Roman" pitchFamily="18" charset="0"/>
              </a:rPr>
              <a:t>Gathirimu</a:t>
            </a:r>
            <a:r>
              <a:rPr lang="en-US" sz="1600" dirty="0">
                <a:latin typeface="Times New Roman" pitchFamily="18" charset="0"/>
                <a:cs typeface="Times New Roman" pitchFamily="18" charset="0"/>
              </a:rPr>
              <a:t>, J., Benton, A., Swain, G., </a:t>
            </a:r>
            <a:r>
              <a:rPr lang="en-US" sz="1600" dirty="0" err="1">
                <a:latin typeface="Times New Roman" pitchFamily="18" charset="0"/>
                <a:cs typeface="Times New Roman" pitchFamily="18" charset="0"/>
              </a:rPr>
              <a:t>Gass</a:t>
            </a:r>
            <a:r>
              <a:rPr lang="en-US" sz="1600" dirty="0">
                <a:latin typeface="Times New Roman" pitchFamily="18" charset="0"/>
                <a:cs typeface="Times New Roman" pitchFamily="18" charset="0"/>
              </a:rPr>
              <a:t> E., </a:t>
            </a:r>
            <a:r>
              <a:rPr lang="en-US" sz="1600" dirty="0" err="1">
                <a:latin typeface="Times New Roman" pitchFamily="18" charset="0"/>
                <a:cs typeface="Times New Roman" pitchFamily="18" charset="0"/>
              </a:rPr>
              <a:t>Ngui</a:t>
            </a:r>
            <a:r>
              <a:rPr lang="en-US" sz="1600" dirty="0">
                <a:latin typeface="Times New Roman" pitchFamily="18" charset="0"/>
                <a:cs typeface="Times New Roman" pitchFamily="18" charset="0"/>
              </a:rPr>
              <a:t>, E. </a:t>
            </a:r>
            <a:r>
              <a:rPr lang="en-US" sz="1600" dirty="0" smtClean="0">
                <a:latin typeface="Times New Roman" pitchFamily="18" charset="0"/>
                <a:cs typeface="Times New Roman" pitchFamily="18" charset="0"/>
              </a:rPr>
              <a:t>(2010) </a:t>
            </a:r>
            <a:r>
              <a:rPr lang="en-US" sz="1600" dirty="0">
                <a:latin typeface="Times New Roman" pitchFamily="18" charset="0"/>
                <a:cs typeface="Times New Roman" pitchFamily="18" charset="0"/>
              </a:rPr>
              <a:t>Milwaukee Fetal Infant Mortality </a:t>
            </a:r>
            <a:r>
              <a:rPr lang="en-US" sz="1600" dirty="0" smtClean="0">
                <a:latin typeface="Times New Roman" pitchFamily="18" charset="0"/>
                <a:cs typeface="Times New Roman" pitchFamily="18" charset="0"/>
              </a:rPr>
              <a:t>Review Report</a:t>
            </a:r>
            <a:r>
              <a:rPr lang="en-US" sz="1600" dirty="0">
                <a:latin typeface="Times New Roman" pitchFamily="18" charset="0"/>
                <a:cs typeface="Times New Roman" pitchFamily="18" charset="0"/>
              </a:rPr>
              <a:t>. City of Milwaukee Health Department, December 2010, </a:t>
            </a:r>
            <a:r>
              <a:rPr lang="en-US" sz="1600" dirty="0" smtClean="0">
                <a:latin typeface="Times New Roman" pitchFamily="18" charset="0"/>
                <a:cs typeface="Times New Roman" pitchFamily="18" charset="0"/>
              </a:rPr>
              <a:t>1-40.</a:t>
            </a:r>
          </a:p>
          <a:p>
            <a:r>
              <a:rPr lang="en-US" sz="1600" dirty="0" smtClean="0">
                <a:latin typeface="Times New Roman" pitchFamily="18" charset="0"/>
                <a:cs typeface="Times New Roman" pitchFamily="18" charset="0"/>
              </a:rPr>
              <a:t>Wisconsin PRAMS.  (2012).  What Moms Tell Us.  Division of Public Health, Department of Health Services. P-00242A.  </a:t>
            </a:r>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55540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Infant Sleep Related Deaths: SUID </a:t>
            </a:r>
            <a:endParaRPr lang="en-US" dirty="0"/>
          </a:p>
        </p:txBody>
      </p:sp>
      <p:sp>
        <p:nvSpPr>
          <p:cNvPr id="3" name="Content Placeholder 2"/>
          <p:cNvSpPr>
            <a:spLocks noGrp="1"/>
          </p:cNvSpPr>
          <p:nvPr>
            <p:ph idx="1"/>
          </p:nvPr>
        </p:nvSpPr>
        <p:spPr/>
        <p:txBody>
          <a:bodyPr/>
          <a:lstStyle/>
          <a:p>
            <a:r>
              <a:rPr lang="en-US" dirty="0" smtClean="0"/>
              <a:t>SUID: Sudden Unexpected Infant Death</a:t>
            </a:r>
          </a:p>
          <a:p>
            <a:pPr lvl="1"/>
            <a:r>
              <a:rPr lang="en-US" dirty="0" smtClean="0"/>
              <a:t>Death of healthy </a:t>
            </a:r>
            <a:r>
              <a:rPr lang="en-US" dirty="0"/>
              <a:t>infant (&lt;365 days old</a:t>
            </a:r>
            <a:r>
              <a:rPr lang="en-US" dirty="0" smtClean="0"/>
              <a:t>); unknown cause</a:t>
            </a:r>
          </a:p>
          <a:p>
            <a:r>
              <a:rPr lang="en-US" dirty="0" smtClean="0"/>
              <a:t>Three Diagnostic SUID:</a:t>
            </a:r>
          </a:p>
          <a:p>
            <a:pPr lvl="2"/>
            <a:r>
              <a:rPr lang="en-US" dirty="0" smtClean="0"/>
              <a:t>SIDS</a:t>
            </a:r>
          </a:p>
          <a:p>
            <a:pPr lvl="2"/>
            <a:r>
              <a:rPr lang="en-US" dirty="0" smtClean="0"/>
              <a:t>ASSB</a:t>
            </a:r>
          </a:p>
          <a:p>
            <a:pPr lvl="2"/>
            <a:r>
              <a:rPr lang="en-US" dirty="0" smtClean="0"/>
              <a:t>Unspecified Causes</a:t>
            </a:r>
          </a:p>
        </p:txBody>
      </p:sp>
    </p:spTree>
    <p:extLst>
      <p:ext uri="{BB962C8B-B14F-4D97-AF65-F5344CB8AC3E}">
        <p14:creationId xmlns:p14="http://schemas.microsoft.com/office/powerpoint/2010/main" val="1144884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Prevalence: Unsafe Infant Sleep Conditions</a:t>
            </a:r>
            <a:endParaRPr lang="en-US" dirty="0"/>
          </a:p>
        </p:txBody>
      </p:sp>
      <p:sp>
        <p:nvSpPr>
          <p:cNvPr id="3" name="Content Placeholder 2"/>
          <p:cNvSpPr>
            <a:spLocks noGrp="1"/>
          </p:cNvSpPr>
          <p:nvPr>
            <p:ph idx="1"/>
          </p:nvPr>
        </p:nvSpPr>
        <p:spPr/>
        <p:txBody>
          <a:bodyPr>
            <a:normAutofit lnSpcReduction="10000"/>
          </a:bodyPr>
          <a:lstStyle/>
          <a:p>
            <a:r>
              <a:rPr lang="en-US" dirty="0" smtClean="0"/>
              <a:t>15-20 death/</a:t>
            </a:r>
            <a:r>
              <a:rPr lang="en-US" dirty="0" err="1" smtClean="0"/>
              <a:t>yr</a:t>
            </a:r>
            <a:r>
              <a:rPr lang="en-US" dirty="0" smtClean="0"/>
              <a:t> in Milwaukee</a:t>
            </a:r>
          </a:p>
          <a:p>
            <a:r>
              <a:rPr lang="en-US" dirty="0" smtClean="0"/>
              <a:t>90 sleep related deaths between 2005 and 2008</a:t>
            </a:r>
          </a:p>
          <a:p>
            <a:r>
              <a:rPr lang="en-US" dirty="0" smtClean="0"/>
              <a:t>Highest infant mortality rate in USA</a:t>
            </a:r>
          </a:p>
          <a:p>
            <a:r>
              <a:rPr lang="en-US" dirty="0" smtClean="0"/>
              <a:t>80%=pillows, blankets</a:t>
            </a:r>
          </a:p>
          <a:p>
            <a:r>
              <a:rPr lang="en-US" dirty="0" smtClean="0"/>
              <a:t>70%-shared sleep surface</a:t>
            </a:r>
          </a:p>
          <a:p>
            <a:r>
              <a:rPr lang="en-US" dirty="0" smtClean="0"/>
              <a:t>70%-second-hand smoke exposure</a:t>
            </a:r>
          </a:p>
          <a:p>
            <a:r>
              <a:rPr lang="en-US" dirty="0" smtClean="0"/>
              <a:t>40%- not placed on backs</a:t>
            </a:r>
          </a:p>
          <a:p>
            <a:pPr marL="68580" indent="0">
              <a:buNone/>
            </a:pPr>
            <a:r>
              <a:rPr lang="en-US" sz="1800" dirty="0" smtClean="0">
                <a:latin typeface="Times New Roman" pitchFamily="18" charset="0"/>
                <a:cs typeface="Times New Roman" pitchFamily="18" charset="0"/>
              </a:rPr>
              <a:t>(City of </a:t>
            </a:r>
            <a:r>
              <a:rPr lang="en-US" sz="1800" dirty="0" err="1" smtClean="0">
                <a:latin typeface="Times New Roman" pitchFamily="18" charset="0"/>
                <a:cs typeface="Times New Roman" pitchFamily="18" charset="0"/>
              </a:rPr>
              <a:t>Milawaukee</a:t>
            </a:r>
            <a:r>
              <a:rPr lang="en-US" sz="1800" dirty="0" smtClean="0">
                <a:latin typeface="Times New Roman" pitchFamily="18" charset="0"/>
                <a:cs typeface="Times New Roman" pitchFamily="18" charset="0"/>
              </a:rPr>
              <a:t> Health Department, 2010)</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3512653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normAutofit/>
          </a:bodyPr>
          <a:lstStyle/>
          <a:p>
            <a:r>
              <a:rPr lang="en-US" dirty="0" smtClean="0"/>
              <a:t>2005-2008 infant deaths: Total 499 deaths </a:t>
            </a:r>
          </a:p>
          <a:p>
            <a:pPr lvl="1"/>
            <a:r>
              <a:rPr lang="en-US" dirty="0" smtClean="0"/>
              <a:t>For ever 1000 infant born, 11 infants died</a:t>
            </a:r>
          </a:p>
          <a:p>
            <a:r>
              <a:rPr lang="en-US" dirty="0" smtClean="0"/>
              <a:t>Black infants at higher risk worldwide (Rates at 15.7 for black infants vs. 6.4 for white infants)</a:t>
            </a:r>
          </a:p>
          <a:p>
            <a:pPr lvl="1"/>
            <a:r>
              <a:rPr lang="en-US" dirty="0" smtClean="0"/>
              <a:t>Deaths concentrated in low poverty, unemployment and social problem areas.</a:t>
            </a:r>
          </a:p>
          <a:p>
            <a:pPr marL="68580" indent="0">
              <a:buNone/>
            </a:pPr>
            <a:r>
              <a:rPr lang="en-US" sz="1600" dirty="0" smtClean="0"/>
              <a:t>(</a:t>
            </a:r>
            <a:r>
              <a:rPr lang="en-US" sz="1600" dirty="0" err="1" smtClean="0"/>
              <a:t>Michalski</a:t>
            </a:r>
            <a:r>
              <a:rPr lang="en-US" sz="1600" dirty="0"/>
              <a:t> </a:t>
            </a:r>
            <a:r>
              <a:rPr lang="en-US" sz="1600" dirty="0" smtClean="0"/>
              <a:t>et al., 2010)</a:t>
            </a:r>
            <a:endParaRPr lang="en-US" sz="1600" dirty="0"/>
          </a:p>
        </p:txBody>
      </p:sp>
    </p:spTree>
    <p:extLst>
      <p:ext uri="{BB962C8B-B14F-4D97-AF65-F5344CB8AC3E}">
        <p14:creationId xmlns:p14="http://schemas.microsoft.com/office/powerpoint/2010/main" val="368227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4425" y="1085850"/>
            <a:ext cx="6915150" cy="468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6246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8713" y="800100"/>
            <a:ext cx="6886575"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4357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thirdcoastdigest.com/wp-content/uploads/2011/11/MKE_Mortality_Study_2011-26.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1295400"/>
            <a:ext cx="7315199" cy="45370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38200" y="6019800"/>
            <a:ext cx="7391400" cy="523220"/>
          </a:xfrm>
          <a:prstGeom prst="rect">
            <a:avLst/>
          </a:prstGeom>
          <a:noFill/>
        </p:spPr>
        <p:txBody>
          <a:bodyPr wrap="square" rtlCol="0">
            <a:spAutoFit/>
          </a:bodyPr>
          <a:lstStyle/>
          <a:p>
            <a:r>
              <a:rPr lang="en-US" sz="1400" dirty="0"/>
              <a:t>http://thirdcoastdigest.com/wp-content/uploads/2011/11/MKE_Mortality_Study_2011-26.jpg</a:t>
            </a:r>
          </a:p>
        </p:txBody>
      </p:sp>
    </p:spTree>
    <p:extLst>
      <p:ext uri="{BB962C8B-B14F-4D97-AF65-F5344CB8AC3E}">
        <p14:creationId xmlns:p14="http://schemas.microsoft.com/office/powerpoint/2010/main" val="775275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0218"/>
            <a:ext cx="7024744" cy="1143000"/>
          </a:xfrm>
        </p:spPr>
        <p:txBody>
          <a:bodyPr/>
          <a:lstStyle/>
          <a:p>
            <a:r>
              <a:rPr lang="en-US" dirty="0" smtClean="0"/>
              <a:t>Sleep Environment	</a:t>
            </a:r>
            <a:endParaRPr lang="en-US" dirty="0"/>
          </a:p>
        </p:txBody>
      </p:sp>
      <p:sp>
        <p:nvSpPr>
          <p:cNvPr id="3" name="Content Placeholder 2"/>
          <p:cNvSpPr>
            <a:spLocks noGrp="1"/>
          </p:cNvSpPr>
          <p:nvPr>
            <p:ph idx="1"/>
          </p:nvPr>
        </p:nvSpPr>
        <p:spPr>
          <a:xfrm>
            <a:off x="1043493" y="1752600"/>
            <a:ext cx="3176372" cy="4080029"/>
          </a:xfrm>
        </p:spPr>
        <p:txBody>
          <a:bodyPr>
            <a:normAutofit fontScale="92500" lnSpcReduction="20000"/>
          </a:bodyPr>
          <a:lstStyle/>
          <a:p>
            <a:r>
              <a:rPr lang="en-US" dirty="0" smtClean="0"/>
              <a:t>Most deaths related to unsafe sleep include a number of risk factors: </a:t>
            </a:r>
          </a:p>
          <a:p>
            <a:pPr lvl="2"/>
            <a:r>
              <a:rPr lang="en-US" dirty="0" smtClean="0"/>
              <a:t>Soft objects</a:t>
            </a:r>
          </a:p>
          <a:p>
            <a:pPr lvl="2"/>
            <a:r>
              <a:rPr lang="en-US" dirty="0" smtClean="0"/>
              <a:t>Bed-sharing</a:t>
            </a:r>
          </a:p>
          <a:p>
            <a:pPr lvl="2"/>
            <a:r>
              <a:rPr lang="en-US" dirty="0" smtClean="0"/>
              <a:t>Second-hand smoke</a:t>
            </a:r>
          </a:p>
          <a:p>
            <a:pPr lvl="2"/>
            <a:r>
              <a:rPr lang="en-US" dirty="0" smtClean="0"/>
              <a:t>Premature birth</a:t>
            </a:r>
          </a:p>
          <a:p>
            <a:pPr lvl="2"/>
            <a:r>
              <a:rPr lang="en-US" dirty="0" smtClean="0"/>
              <a:t>AODA of caregiver</a:t>
            </a:r>
          </a:p>
          <a:p>
            <a:pPr lvl="2"/>
            <a:r>
              <a:rPr lang="en-US" dirty="0" smtClean="0"/>
              <a:t>Sleeping on couch or swing</a:t>
            </a:r>
          </a:p>
          <a:p>
            <a:pPr lvl="1"/>
            <a:endParaRPr lang="en-US" dirty="0"/>
          </a:p>
        </p:txBody>
      </p:sp>
      <p:pic>
        <p:nvPicPr>
          <p:cNvPr id="3074" name="Picture 2" descr="http://diyfather.com/files/safe-slee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9864" y="1524000"/>
            <a:ext cx="4191000" cy="4648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14800" y="6019800"/>
            <a:ext cx="4495800" cy="307777"/>
          </a:xfrm>
          <a:prstGeom prst="rect">
            <a:avLst/>
          </a:prstGeom>
          <a:noFill/>
        </p:spPr>
        <p:txBody>
          <a:bodyPr wrap="square" rtlCol="0">
            <a:spAutoFit/>
          </a:bodyPr>
          <a:lstStyle/>
          <a:p>
            <a:r>
              <a:rPr lang="en-US" sz="1400" dirty="0"/>
              <a:t>http://diyfather.com/files/safe-sleep.jpg</a:t>
            </a:r>
          </a:p>
        </p:txBody>
      </p:sp>
    </p:spTree>
    <p:extLst>
      <p:ext uri="{BB962C8B-B14F-4D97-AF65-F5344CB8AC3E}">
        <p14:creationId xmlns:p14="http://schemas.microsoft.com/office/powerpoint/2010/main" val="34314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1143000"/>
          </a:xfrm>
        </p:spPr>
        <p:txBody>
          <a:bodyPr/>
          <a:lstStyle/>
          <a:p>
            <a:r>
              <a:rPr lang="en-US" dirty="0" smtClean="0"/>
              <a:t>Bed-Sharing</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1145" y="1828800"/>
            <a:ext cx="5676900" cy="423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20033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1201</TotalTime>
  <Words>3071</Words>
  <Application>Microsoft Office PowerPoint</Application>
  <PresentationFormat>On-screen Show (4:3)</PresentationFormat>
  <Paragraphs>178</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Austin</vt:lpstr>
      <vt:lpstr>Infant Sleep Related Deaths: Analysis and Plan of Action</vt:lpstr>
      <vt:lpstr>Infant Sleep Related Deaths: SUID </vt:lpstr>
      <vt:lpstr>Prevalence: Unsafe Infant Sleep Conditions</vt:lpstr>
      <vt:lpstr>Findings</vt:lpstr>
      <vt:lpstr>PowerPoint Presentation</vt:lpstr>
      <vt:lpstr>PowerPoint Presentation</vt:lpstr>
      <vt:lpstr>PowerPoint Presentation</vt:lpstr>
      <vt:lpstr>Sleep Environment </vt:lpstr>
      <vt:lpstr>Bed-Sharing</vt:lpstr>
      <vt:lpstr>Causes </vt:lpstr>
      <vt:lpstr>How We Can Help</vt:lpstr>
      <vt:lpstr>Plan of Action: Three Recommendations</vt:lpstr>
      <vt:lpstr>Social Influences</vt:lpstr>
      <vt:lpstr>PowerPoint Presentation</vt:lpstr>
      <vt:lpstr> Environmental Factors</vt:lpstr>
      <vt:lpstr>Cultural Influences</vt:lpstr>
      <vt:lpstr>Epidemological Influences</vt:lpstr>
      <vt:lpstr>Summary</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Infant Sleep Related Deaths: Analysis</dc:title>
  <dc:creator>owner</dc:creator>
  <cp:lastModifiedBy>owner</cp:lastModifiedBy>
  <cp:revision>50</cp:revision>
  <dcterms:created xsi:type="dcterms:W3CDTF">2012-07-12T00:42:20Z</dcterms:created>
  <dcterms:modified xsi:type="dcterms:W3CDTF">2012-07-13T06:08:52Z</dcterms:modified>
</cp:coreProperties>
</file>