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BD9552-5737-44C5-BEAB-0986E7613294}" type="datetimeFigureOut">
              <a:rPr lang="en-US" smtClean="0"/>
              <a:pPr/>
              <a:t>5/21/2012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798325-3D96-4863-AFFB-41F22BADD6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D9552-5737-44C5-BEAB-0986E761329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98325-3D96-4863-AFFB-41F22BADD6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D9552-5737-44C5-BEAB-0986E761329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98325-3D96-4863-AFFB-41F22BADD6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D9552-5737-44C5-BEAB-0986E761329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98325-3D96-4863-AFFB-41F22BADD6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BD9552-5737-44C5-BEAB-0986E761329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98325-3D96-4863-AFFB-41F22BADD6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BD9552-5737-44C5-BEAB-0986E761329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98325-3D96-4863-AFFB-41F22BADD6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BD9552-5737-44C5-BEAB-0986E7613294}" type="datetimeFigureOut">
              <a:rPr lang="en-US" smtClean="0"/>
              <a:pPr/>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98325-3D96-4863-AFFB-41F22BADD6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BD9552-5737-44C5-BEAB-0986E7613294}" type="datetimeFigureOut">
              <a:rPr lang="en-US" smtClean="0"/>
              <a:pPr/>
              <a:t>5/21/2012</a:t>
            </a:fld>
            <a:endParaRPr lang="en-US"/>
          </a:p>
        </p:txBody>
      </p:sp>
      <p:sp>
        <p:nvSpPr>
          <p:cNvPr id="8" name="Slide Number Placeholder 7"/>
          <p:cNvSpPr>
            <a:spLocks noGrp="1"/>
          </p:cNvSpPr>
          <p:nvPr>
            <p:ph type="sldNum" sz="quarter" idx="11"/>
          </p:nvPr>
        </p:nvSpPr>
        <p:spPr/>
        <p:txBody>
          <a:bodyPr/>
          <a:lstStyle/>
          <a:p>
            <a:fld id="{94798325-3D96-4863-AFFB-41F22BADD6BC}"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D9552-5737-44C5-BEAB-0986E7613294}" type="datetimeFigureOut">
              <a:rPr lang="en-US" smtClean="0"/>
              <a:pPr/>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98325-3D96-4863-AFFB-41F22BADD6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BD9552-5737-44C5-BEAB-0986E761329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94798325-3D96-4863-AFFB-41F22BADD6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0BD9552-5737-44C5-BEAB-0986E761329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98325-3D96-4863-AFFB-41F22BADD6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0BD9552-5737-44C5-BEAB-0986E7613294}" type="datetimeFigureOut">
              <a:rPr lang="en-US" smtClean="0"/>
              <a:pPr/>
              <a:t>5/21/2012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4798325-3D96-4863-AFFB-41F22BADD6B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hotair.com/archives/2012/03/08/did-obama-promise-israel-arms-deal-in-exchange-for-delaying-iran-strike-after-us-elec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7013448" cy="2301240"/>
          </a:xfrm>
        </p:spPr>
        <p:txBody>
          <a:bodyPr>
            <a:normAutofit/>
          </a:bodyPr>
          <a:lstStyle/>
          <a:p>
            <a:r>
              <a:rPr lang="en-US" sz="4800" dirty="0" smtClean="0"/>
              <a:t>The Iran-Contra Affair </a:t>
            </a:r>
            <a:endParaRPr lang="en-US" sz="4800" dirty="0"/>
          </a:p>
        </p:txBody>
      </p:sp>
      <p:sp>
        <p:nvSpPr>
          <p:cNvPr id="3" name="Subtitle 2"/>
          <p:cNvSpPr>
            <a:spLocks noGrp="1"/>
          </p:cNvSpPr>
          <p:nvPr>
            <p:ph type="subTitle" idx="1"/>
          </p:nvPr>
        </p:nvSpPr>
        <p:spPr/>
        <p:txBody>
          <a:bodyPr>
            <a:normAutofit/>
          </a:bodyPr>
          <a:lstStyle/>
          <a:p>
            <a:r>
              <a:rPr lang="en-US" sz="2800" b="1" i="1" dirty="0" smtClean="0"/>
              <a:t>Understanding its Beginning and How it Assumes Current </a:t>
            </a:r>
          </a:p>
          <a:p>
            <a:r>
              <a:rPr lang="en-US" sz="2800" b="1" i="1" dirty="0" smtClean="0"/>
              <a:t>Iran-American Relations </a:t>
            </a:r>
            <a:endParaRPr lang="en-US" sz="2800" b="1" i="1" dirty="0"/>
          </a:p>
        </p:txBody>
      </p:sp>
      <p:pic>
        <p:nvPicPr>
          <p:cNvPr id="10242" name="Picture 2" descr="http://1.bp.blogspot.com/-D8cuq4HAuJI/Twb87lBfTPI/AAAAAAAAADE/WzvoLTiTjhY/s1600/pic.jpg"/>
          <p:cNvPicPr>
            <a:picLocks noChangeAspect="1" noChangeArrowheads="1"/>
          </p:cNvPicPr>
          <p:nvPr/>
        </p:nvPicPr>
        <p:blipFill>
          <a:blip r:embed="rId2" cstate="print"/>
          <a:srcRect b="12000"/>
          <a:stretch>
            <a:fillRect/>
          </a:stretch>
        </p:blipFill>
        <p:spPr bwMode="auto">
          <a:xfrm>
            <a:off x="685800" y="3429000"/>
            <a:ext cx="7620000" cy="3307586"/>
          </a:xfrm>
          <a:prstGeom prst="rect">
            <a:avLst/>
          </a:prstGeom>
          <a:noFill/>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3" presetClass="entr" presetSubtype="16" fill="hold" nodeType="clickEffect">
                                  <p:stCondLst>
                                    <p:cond delay="0"/>
                                  </p:stCondLst>
                                  <p:childTnLst>
                                    <p:set>
                                      <p:cBhvr>
                                        <p:cTn id="27" dur="1" fill="hold">
                                          <p:stCondLst>
                                            <p:cond delay="0"/>
                                          </p:stCondLst>
                                        </p:cTn>
                                        <p:tgtEl>
                                          <p:spTgt spid="10242"/>
                                        </p:tgtEl>
                                        <p:attrNameLst>
                                          <p:attrName>style.visibility</p:attrName>
                                        </p:attrNameLst>
                                      </p:cBhvr>
                                      <p:to>
                                        <p:strVal val="visible"/>
                                      </p:to>
                                    </p:set>
                                    <p:animEffect transition="in" filter="plus(in)">
                                      <p:cBhvr>
                                        <p:cTn id="28"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85800"/>
            <a:ext cx="6705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solidFill>
                    <a:schemeClr val="tx1"/>
                  </a:solidFill>
                </a:ln>
                <a:solidFill>
                  <a:srgbClr val="00B0F0"/>
                </a:solidFill>
                <a:effectLst>
                  <a:outerShdw blurRad="50800" dist="39000" dir="5460000" algn="tl">
                    <a:srgbClr val="000000">
                      <a:alpha val="38000"/>
                    </a:srgbClr>
                  </a:outerShdw>
                </a:effectLst>
              </a:rPr>
              <a:t>Resulting Developments</a:t>
            </a:r>
            <a:br>
              <a:rPr lang="en-US" sz="6000" b="1" dirty="0" smtClean="0">
                <a:ln w="11430">
                  <a:solidFill>
                    <a:schemeClr val="tx1"/>
                  </a:solidFill>
                </a:ln>
                <a:solidFill>
                  <a:srgbClr val="00B0F0"/>
                </a:solidFill>
                <a:effectLst>
                  <a:outerShdw blurRad="50800" dist="39000" dir="5460000" algn="tl">
                    <a:srgbClr val="000000">
                      <a:alpha val="38000"/>
                    </a:srgbClr>
                  </a:outerShdw>
                </a:effectLst>
              </a:rPr>
            </a:br>
            <a:r>
              <a:rPr lang="en-US" sz="6000" b="1" dirty="0" smtClean="0">
                <a:ln w="11430">
                  <a:solidFill>
                    <a:schemeClr val="tx1"/>
                  </a:solidFill>
                </a:ln>
                <a:solidFill>
                  <a:srgbClr val="00B0F0"/>
                </a:solidFill>
                <a:effectLst>
                  <a:outerShdw blurRad="50800" dist="39000" dir="5460000" algn="tl">
                    <a:srgbClr val="000000">
                      <a:alpha val="38000"/>
                    </a:srgbClr>
                  </a:outerShdw>
                </a:effectLst>
              </a:rPr>
              <a:t> from the Past </a:t>
            </a:r>
            <a:endParaRPr lang="en-US" sz="6000" b="1" dirty="0">
              <a:ln w="11430">
                <a:solidFill>
                  <a:schemeClr val="tx1"/>
                </a:solidFill>
              </a:ln>
              <a:solidFill>
                <a:srgbClr val="00B0F0"/>
              </a:soli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rgbClr val="00B0F0"/>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2819400"/>
            <a:ext cx="6442789" cy="1200329"/>
          </a:xfrm>
          <a:prstGeom prst="rect">
            <a:avLst/>
          </a:prstGeom>
          <a:noFill/>
        </p:spPr>
        <p:txBody>
          <a:bodyPr wrap="none" lIns="91440" tIns="45720" rIns="91440" bIns="45720">
            <a:spAutoFit/>
          </a:bodyPr>
          <a:lstStyle/>
          <a:p>
            <a:pPr algn="ctr"/>
            <a:r>
              <a:rPr lang="en-US" sz="3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From exchange of hostages </a:t>
            </a:r>
          </a:p>
          <a:p>
            <a:pPr algn="ctr"/>
            <a:r>
              <a:rPr lang="en-US" sz="3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to exchange of peace</a:t>
            </a:r>
            <a:endParaRPr lang="en-US"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TextBox 5"/>
          <p:cNvSpPr txBox="1"/>
          <p:nvPr/>
        </p:nvSpPr>
        <p:spPr>
          <a:xfrm>
            <a:off x="3048000" y="4267200"/>
            <a:ext cx="5638800" cy="2308324"/>
          </a:xfrm>
          <a:prstGeom prst="rect">
            <a:avLst/>
          </a:prstGeom>
          <a:noFill/>
        </p:spPr>
        <p:txBody>
          <a:bodyPr wrap="square" rtlCol="0">
            <a:spAutoFit/>
          </a:bodyPr>
          <a:lstStyle/>
          <a:p>
            <a:r>
              <a:rPr lang="en-US" dirty="0" smtClean="0"/>
              <a:t>Through the years, the American administrators have continuously embraced the process of agreeing with Israel to be able to protect its regions and its other allied countries from being attacked by perpetrators.</a:t>
            </a:r>
          </a:p>
          <a:p>
            <a:endParaRPr lang="en-US" dirty="0" smtClean="0"/>
          </a:p>
          <a:p>
            <a:r>
              <a:rPr lang="en-US" dirty="0" smtClean="0"/>
              <a:t>To do so, continuous supply and exchange of arms and payment between parties involved are established and specifically continue to thrive.</a:t>
            </a:r>
            <a:endParaRPr lang="en-US" dirty="0"/>
          </a:p>
        </p:txBody>
      </p:sp>
      <p:pic>
        <p:nvPicPr>
          <p:cNvPr id="3074" name="Picture 2" descr="http://jwvlitsallaboutus.files.wordpress.com/2010/05/us-flag-statue-of-liberty.jpg"/>
          <p:cNvPicPr>
            <a:picLocks noChangeAspect="1" noChangeArrowheads="1"/>
          </p:cNvPicPr>
          <p:nvPr/>
        </p:nvPicPr>
        <p:blipFill>
          <a:blip r:embed="rId2" cstate="print"/>
          <a:srcRect/>
          <a:stretch>
            <a:fillRect/>
          </a:stretch>
        </p:blipFill>
        <p:spPr bwMode="auto">
          <a:xfrm>
            <a:off x="228600" y="4191000"/>
            <a:ext cx="2859211" cy="2362200"/>
          </a:xfrm>
          <a:prstGeom prst="rect">
            <a:avLst/>
          </a:prstGeom>
          <a:noFill/>
          <a:effectLst>
            <a:softEdge rad="317500"/>
          </a:effectLst>
        </p:spPr>
      </p:pic>
      <p:pic>
        <p:nvPicPr>
          <p:cNvPr id="3076" name="Picture 4" descr="https://encrypted-tbn2.google.com/images?q=tbn:ANd9GcR5pUB2-3luPMFZwxqKu6VPEvrx0Up5MW3jp1uZWnxLlMpe8H9rqg"/>
          <p:cNvPicPr>
            <a:picLocks noChangeAspect="1" noChangeArrowheads="1"/>
          </p:cNvPicPr>
          <p:nvPr/>
        </p:nvPicPr>
        <p:blipFill>
          <a:blip r:embed="rId3" cstate="print"/>
          <a:srcRect/>
          <a:stretch>
            <a:fillRect/>
          </a:stretch>
        </p:blipFill>
        <p:spPr bwMode="auto">
          <a:xfrm>
            <a:off x="6705600" y="1905000"/>
            <a:ext cx="2143125" cy="2143125"/>
          </a:xfrm>
          <a:prstGeom prst="ellipse">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nodeType="clickEffect">
                                  <p:stCondLst>
                                    <p:cond delay="0"/>
                                  </p:stCondLst>
                                  <p:childTnLst>
                                    <p:set>
                                      <p:cBhvr>
                                        <p:cTn id="24" dur="1" fill="hold">
                                          <p:stCondLst>
                                            <p:cond delay="0"/>
                                          </p:stCondLst>
                                        </p:cTn>
                                        <p:tgtEl>
                                          <p:spTgt spid="3076"/>
                                        </p:tgtEl>
                                        <p:attrNameLst>
                                          <p:attrName>style.visibility</p:attrName>
                                        </p:attrNameLst>
                                      </p:cBhvr>
                                      <p:to>
                                        <p:strVal val="visible"/>
                                      </p:to>
                                    </p:set>
                                    <p:animEffect transition="in" filter="plus(in)">
                                      <p:cBhvr>
                                        <p:cTn id="25" dur="2000"/>
                                        <p:tgtEl>
                                          <p:spTgt spid="3076"/>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nodeType="clickEffect">
                                  <p:stCondLst>
                                    <p:cond delay="0"/>
                                  </p:stCondLst>
                                  <p:childTnLst>
                                    <p:set>
                                      <p:cBhvr>
                                        <p:cTn id="29" dur="1" fill="hold">
                                          <p:stCondLst>
                                            <p:cond delay="0"/>
                                          </p:stCondLst>
                                        </p:cTn>
                                        <p:tgtEl>
                                          <p:spTgt spid="3074"/>
                                        </p:tgtEl>
                                        <p:attrNameLst>
                                          <p:attrName>style.visibility</p:attrName>
                                        </p:attrNameLst>
                                      </p:cBhvr>
                                      <p:to>
                                        <p:strVal val="visible"/>
                                      </p:to>
                                    </p:set>
                                    <p:animEffect transition="in" filter="plus(in)">
                                      <p:cBhvr>
                                        <p:cTn id="30" dur="2000"/>
                                        <p:tgtEl>
                                          <p:spTgt spid="3074"/>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ox(in)">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69342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solidFill>
                    <a:schemeClr val="tx1"/>
                  </a:solidFill>
                </a:ln>
                <a:solidFill>
                  <a:srgbClr val="00B0F0"/>
                </a:solidFill>
                <a:effectLst>
                  <a:outerShdw blurRad="50800" dist="39000" dir="5460000" algn="tl">
                    <a:srgbClr val="000000">
                      <a:alpha val="38000"/>
                    </a:srgbClr>
                  </a:outerShdw>
                </a:effectLst>
              </a:rPr>
              <a:t>The Relationship between Then and Now</a:t>
            </a:r>
            <a:endParaRPr lang="en-US" sz="6000" b="1" dirty="0">
              <a:ln w="11430">
                <a:solidFill>
                  <a:schemeClr val="tx1"/>
                </a:solidFill>
              </a:ln>
              <a:solidFill>
                <a:srgbClr val="00B0F0"/>
              </a:solidFill>
              <a:effectLst>
                <a:outerShdw blurRad="50800" dist="39000" dir="5460000" algn="tl">
                  <a:srgbClr val="000000">
                    <a:alpha val="38000"/>
                  </a:srgbClr>
                </a:outerShdw>
              </a:effectLst>
            </a:endParaRPr>
          </a:p>
        </p:txBody>
      </p:sp>
      <p:sp>
        <p:nvSpPr>
          <p:cNvPr id="4" name="Striped Right Arrow 3"/>
          <p:cNvSpPr/>
          <p:nvPr/>
        </p:nvSpPr>
        <p:spPr>
          <a:xfrm>
            <a:off x="381000" y="304800"/>
            <a:ext cx="1752600" cy="1371600"/>
          </a:xfrm>
          <a:prstGeom prst="stripedRightArrow">
            <a:avLst/>
          </a:prstGeom>
          <a:solidFill>
            <a:srgbClr val="00B0F0"/>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9600" y="2209800"/>
            <a:ext cx="4572000" cy="923330"/>
          </a:xfrm>
          <a:prstGeom prst="rect">
            <a:avLst/>
          </a:prstGeom>
        </p:spPr>
        <p:txBody>
          <a:bodyPr>
            <a:spAutoFit/>
          </a:bodyPr>
          <a:lstStyle/>
          <a:p>
            <a:r>
              <a:rPr lang="en-US" b="1" i="1" dirty="0" smtClean="0"/>
              <a:t>Did Obama promise Israel arms deal in exchange for delaying Iran strike after US elections?</a:t>
            </a:r>
            <a:endParaRPr lang="en-US" b="1" i="1" dirty="0"/>
          </a:p>
        </p:txBody>
      </p:sp>
      <p:sp>
        <p:nvSpPr>
          <p:cNvPr id="6" name="TextBox 5"/>
          <p:cNvSpPr txBox="1"/>
          <p:nvPr/>
        </p:nvSpPr>
        <p:spPr>
          <a:xfrm>
            <a:off x="1295400" y="3200400"/>
            <a:ext cx="4343400" cy="2062103"/>
          </a:xfrm>
          <a:prstGeom prst="rect">
            <a:avLst/>
          </a:prstGeom>
          <a:noFill/>
        </p:spPr>
        <p:txBody>
          <a:bodyPr wrap="square" rtlCol="0">
            <a:spAutoFit/>
          </a:bodyPr>
          <a:lstStyle/>
          <a:p>
            <a:r>
              <a:rPr lang="en-US" dirty="0" smtClean="0"/>
              <a:t>Released in  consideration with the issue of Obama offering Iran a supply of weaponry in exchange of not attacking after US elections have been presented in the headline noted above which has been posted at  Hot Air online media </a:t>
            </a:r>
            <a:r>
              <a:rPr lang="en-US" sz="1000" dirty="0" smtClean="0"/>
              <a:t>[</a:t>
            </a:r>
            <a:r>
              <a:rPr lang="en-US" sz="1000" dirty="0" smtClean="0">
                <a:hlinkClick r:id="rId2"/>
              </a:rPr>
              <a:t>http://hotair.com/archives/2012/03/08/did-obama-promise-israel-arms-deal-in-exchange-for-delaying-iran-strike-after-us-elections/</a:t>
            </a:r>
            <a:r>
              <a:rPr lang="en-US" sz="1000" dirty="0" smtClean="0"/>
              <a:t>] </a:t>
            </a:r>
            <a:endParaRPr lang="en-US" sz="1000" dirty="0"/>
          </a:p>
        </p:txBody>
      </p:sp>
      <p:pic>
        <p:nvPicPr>
          <p:cNvPr id="2050" name="Picture 2" descr="http://media.salon.com/2009/12/playing_politics_with_national_security-460x307.jpg"/>
          <p:cNvPicPr>
            <a:picLocks noChangeAspect="1" noChangeArrowheads="1"/>
          </p:cNvPicPr>
          <p:nvPr/>
        </p:nvPicPr>
        <p:blipFill>
          <a:blip r:embed="rId3" cstate="print"/>
          <a:srcRect/>
          <a:stretch>
            <a:fillRect/>
          </a:stretch>
        </p:blipFill>
        <p:spPr bwMode="auto">
          <a:xfrm>
            <a:off x="5638800" y="4114800"/>
            <a:ext cx="3125565" cy="20859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TextBox 6"/>
          <p:cNvSpPr txBox="1"/>
          <p:nvPr/>
        </p:nvSpPr>
        <p:spPr>
          <a:xfrm>
            <a:off x="228600" y="5410200"/>
            <a:ext cx="5257800" cy="1200329"/>
          </a:xfrm>
          <a:prstGeom prst="rect">
            <a:avLst/>
          </a:prstGeom>
          <a:noFill/>
        </p:spPr>
        <p:txBody>
          <a:bodyPr wrap="square" rtlCol="0">
            <a:spAutoFit/>
          </a:bodyPr>
          <a:lstStyle/>
          <a:p>
            <a:r>
              <a:rPr lang="en-US" i="1" dirty="0" smtClean="0">
                <a:solidFill>
                  <a:srgbClr val="FFFF00"/>
                </a:solidFill>
              </a:rPr>
              <a:t>Is the American government guilty of funding the desires of possible terrorism attacks just so to protect its political agendas over the status of its national security? </a:t>
            </a:r>
            <a:endParaRPr lang="en-US" i="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plus(in)">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050"/>
                                        </p:tgtEl>
                                        <p:attrNameLst>
                                          <p:attrName>style.visibility</p:attrName>
                                        </p:attrNameLst>
                                      </p:cBhvr>
                                      <p:to>
                                        <p:strVal val="visible"/>
                                      </p:to>
                                    </p:set>
                                    <p:animEffect transition="in" filter="wipe(down)">
                                      <p:cBhvr>
                                        <p:cTn id="30" dur="500"/>
                                        <p:tgtEl>
                                          <p:spTgt spid="2050"/>
                                        </p:tgtEl>
                                      </p:cBhvr>
                                    </p:animEffect>
                                  </p:childTnLst>
                                </p:cTn>
                              </p:par>
                            </p:childTnLst>
                          </p:cTn>
                        </p:par>
                      </p:childTnLst>
                    </p:cTn>
                  </p:par>
                  <p:par>
                    <p:cTn id="31" fill="hold">
                      <p:stCondLst>
                        <p:cond delay="indefinite"/>
                      </p:stCondLst>
                      <p:childTnLst>
                        <p:par>
                          <p:cTn id="32" fill="hold">
                            <p:stCondLst>
                              <p:cond delay="0"/>
                            </p:stCondLst>
                            <p:childTnLst>
                              <p:par>
                                <p:cTn id="33" presetID="1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plus(in)">
                                      <p:cBhvr>
                                        <p:cTn id="3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69342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solidFill>
                    <a:schemeClr val="tx1"/>
                  </a:solidFill>
                </a:ln>
                <a:solidFill>
                  <a:srgbClr val="00B0F0"/>
                </a:solidFill>
                <a:effectLst>
                  <a:outerShdw blurRad="50800" dist="39000" dir="5460000" algn="tl">
                    <a:srgbClr val="000000">
                      <a:alpha val="38000"/>
                    </a:srgbClr>
                  </a:outerShdw>
                </a:effectLst>
              </a:rPr>
              <a:t>Scaling the Current </a:t>
            </a:r>
            <a:br>
              <a:rPr lang="en-US" sz="6000" b="1" dirty="0" smtClean="0">
                <a:ln w="11430">
                  <a:solidFill>
                    <a:schemeClr val="tx1"/>
                  </a:solidFill>
                </a:ln>
                <a:solidFill>
                  <a:srgbClr val="00B0F0"/>
                </a:solidFill>
                <a:effectLst>
                  <a:outerShdw blurRad="50800" dist="39000" dir="5460000" algn="tl">
                    <a:srgbClr val="000000">
                      <a:alpha val="38000"/>
                    </a:srgbClr>
                  </a:outerShdw>
                </a:effectLst>
              </a:rPr>
            </a:br>
            <a:r>
              <a:rPr lang="en-US" sz="6000" b="1" dirty="0" smtClean="0">
                <a:ln w="11430">
                  <a:solidFill>
                    <a:schemeClr val="tx1"/>
                  </a:solidFill>
                </a:ln>
                <a:solidFill>
                  <a:srgbClr val="00B0F0"/>
                </a:solidFill>
                <a:effectLst>
                  <a:outerShdw blurRad="50800" dist="39000" dir="5460000" algn="tl">
                    <a:srgbClr val="000000">
                      <a:alpha val="38000"/>
                    </a:srgbClr>
                  </a:outerShdw>
                </a:effectLst>
              </a:rPr>
              <a:t>US-Iran Relationship </a:t>
            </a:r>
            <a:endParaRPr lang="en-US" sz="6000" b="1" dirty="0">
              <a:ln w="11430">
                <a:solidFill>
                  <a:schemeClr val="tx1"/>
                </a:solidFill>
              </a:ln>
              <a:solidFill>
                <a:srgbClr val="00B0F0"/>
              </a:solidFill>
              <a:effectLst>
                <a:outerShdw blurRad="50800" dist="39000" dir="5460000" algn="tl">
                  <a:srgbClr val="000000">
                    <a:alpha val="38000"/>
                  </a:srgbClr>
                </a:outerShdw>
              </a:effectLst>
            </a:endParaRPr>
          </a:p>
        </p:txBody>
      </p:sp>
      <p:sp>
        <p:nvSpPr>
          <p:cNvPr id="4" name="Striped Right Arrow 3"/>
          <p:cNvSpPr/>
          <p:nvPr/>
        </p:nvSpPr>
        <p:spPr>
          <a:xfrm>
            <a:off x="381000" y="304800"/>
            <a:ext cx="1752600" cy="1371600"/>
          </a:xfrm>
          <a:prstGeom prst="stripedRightArrow">
            <a:avLst/>
          </a:prstGeom>
          <a:solidFill>
            <a:srgbClr val="00B0F0"/>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19200" y="2514600"/>
            <a:ext cx="7176965" cy="954107"/>
          </a:xfrm>
          <a:prstGeom prst="rect">
            <a:avLst/>
          </a:prstGeom>
          <a:noFill/>
        </p:spPr>
        <p:txBody>
          <a:bodyPr wrap="none" lIns="91440" tIns="45720" rIns="91440" bIns="45720">
            <a:spAutoFit/>
          </a:bodyPr>
          <a:lstStyle/>
          <a:p>
            <a:pPr algn="ctr"/>
            <a:r>
              <a:rPr lang="en-US" sz="2800" b="1" i="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Continued obvious conflict</a:t>
            </a:r>
          </a:p>
          <a:p>
            <a:pPr algn="ctr"/>
            <a:r>
              <a:rPr lang="en-US" sz="2800" b="1" i="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But a unified desire to strengthen armies</a:t>
            </a:r>
            <a:endParaRPr lang="en-US" sz="2800" b="1" i="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TextBox 5"/>
          <p:cNvSpPr txBox="1"/>
          <p:nvPr/>
        </p:nvSpPr>
        <p:spPr>
          <a:xfrm>
            <a:off x="533400" y="3429000"/>
            <a:ext cx="8305800" cy="2523768"/>
          </a:xfrm>
          <a:prstGeom prst="rect">
            <a:avLst/>
          </a:prstGeom>
          <a:noFill/>
        </p:spPr>
        <p:txBody>
          <a:bodyPr wrap="square" rtlCol="0">
            <a:spAutoFit/>
          </a:bodyPr>
          <a:lstStyle/>
          <a:p>
            <a:r>
              <a:rPr lang="en-US" dirty="0" smtClean="0">
                <a:solidFill>
                  <a:srgbClr val="FFFF00"/>
                </a:solidFill>
              </a:rPr>
              <a:t>While there exists an obvious conflict between the two nations, it is seen that both US and Iran often bargain on values, especially in connection with the desire to strengthen their armies through improved weaponry. Whether the process is illegal or not, the advancement of weaponry in Iran and Iraq is said to be strongly supported by underground arms exchange from the US direct insiders.</a:t>
            </a:r>
          </a:p>
          <a:p>
            <a:r>
              <a:rPr lang="en-US" dirty="0" smtClean="0">
                <a:solidFill>
                  <a:srgbClr val="FFFF00"/>
                </a:solidFill>
              </a:rPr>
              <a:t> </a:t>
            </a:r>
          </a:p>
          <a:p>
            <a:r>
              <a:rPr lang="en-US" dirty="0" smtClean="0">
                <a:solidFill>
                  <a:srgbClr val="FFFF00"/>
                </a:solidFill>
              </a:rPr>
              <a:t>-</a:t>
            </a:r>
            <a:r>
              <a:rPr lang="en-US" sz="1400" b="1" dirty="0" smtClean="0"/>
              <a:t>Timmerman, Kenneth R. </a:t>
            </a:r>
            <a:r>
              <a:rPr lang="en-US" sz="1400" b="1" i="1" dirty="0" smtClean="0"/>
              <a:t>The Death Lobby: How the West Armed Iraq</a:t>
            </a:r>
            <a:r>
              <a:rPr lang="en-US" sz="1400" b="1" dirty="0" smtClean="0"/>
              <a:t>. New York, Houghton Mifflin Company, 1991.</a:t>
            </a:r>
            <a:endParaRPr lang="en-US" sz="1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plus(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Asleson</a:t>
            </a:r>
            <a:r>
              <a:rPr lang="en-US" dirty="0" smtClean="0"/>
              <a:t>, Vern. </a:t>
            </a:r>
            <a:r>
              <a:rPr lang="en-US" i="1" dirty="0" smtClean="0"/>
              <a:t>Nicaragua: Those Passed By</a:t>
            </a:r>
            <a:r>
              <a:rPr lang="en-US" dirty="0" smtClean="0"/>
              <a:t>. </a:t>
            </a:r>
            <a:r>
              <a:rPr lang="en-US" dirty="0" err="1" smtClean="0"/>
              <a:t>Galde</a:t>
            </a:r>
            <a:r>
              <a:rPr lang="en-US" dirty="0" smtClean="0"/>
              <a:t> Press . 2004.</a:t>
            </a:r>
          </a:p>
          <a:p>
            <a:r>
              <a:rPr lang="en-US" dirty="0" smtClean="0"/>
              <a:t>Cold </a:t>
            </a:r>
            <a:r>
              <a:rPr lang="en-US" dirty="0" smtClean="0"/>
              <a:t>War Museum. </a:t>
            </a:r>
            <a:r>
              <a:rPr lang="en-US" u="sng" dirty="0" smtClean="0"/>
              <a:t>Iran Contra Affair (1983-1988).</a:t>
            </a:r>
            <a:r>
              <a:rPr lang="en-US" dirty="0" smtClean="0"/>
              <a:t> 21 May 2012 &lt;http://www.coldwar.org/articles/80s/IranContraAffair.asp&gt;.</a:t>
            </a:r>
          </a:p>
          <a:p>
            <a:r>
              <a:rPr lang="en-US" dirty="0" smtClean="0"/>
              <a:t>Moyers, Bill. </a:t>
            </a:r>
            <a:r>
              <a:rPr lang="en-US" u="sng" dirty="0" smtClean="0"/>
              <a:t>The Secret Government.</a:t>
            </a:r>
            <a:r>
              <a:rPr lang="en-US" dirty="0" smtClean="0"/>
              <a:t> 21 May 2012 &lt;http://www.youtube.com/watch?v=jiRBxDEGDqw</a:t>
            </a:r>
            <a:r>
              <a:rPr lang="en-US" dirty="0" smtClean="0"/>
              <a:t>&gt;.</a:t>
            </a:r>
            <a:endParaRPr lang="en-US" dirty="0" smtClean="0"/>
          </a:p>
          <a:p>
            <a:r>
              <a:rPr lang="en-US" dirty="0" err="1" smtClean="0"/>
              <a:t>Shenon</a:t>
            </a:r>
            <a:r>
              <a:rPr lang="en-US" dirty="0" smtClean="0"/>
              <a:t>, Philip and Stephen </a:t>
            </a:r>
            <a:r>
              <a:rPr lang="en-US" dirty="0" err="1" smtClean="0"/>
              <a:t>Engelberg</a:t>
            </a:r>
            <a:r>
              <a:rPr lang="en-US" dirty="0" smtClean="0"/>
              <a:t> (July 5, 1987). </a:t>
            </a:r>
            <a:r>
              <a:rPr lang="en-US" i="1" dirty="0" smtClean="0"/>
              <a:t>"Eight Important Days in November: Unraveling the Iran-Contra Affair". </a:t>
            </a:r>
            <a:r>
              <a:rPr lang="en-US" dirty="0" smtClean="0"/>
              <a:t>The New York Times. </a:t>
            </a:r>
            <a:endParaRPr lang="en-US" dirty="0" smtClean="0"/>
          </a:p>
          <a:p>
            <a:r>
              <a:rPr lang="en-US" dirty="0" smtClean="0"/>
              <a:t>Timmerman</a:t>
            </a:r>
            <a:r>
              <a:rPr lang="en-US" dirty="0" smtClean="0"/>
              <a:t>, Kenneth R. </a:t>
            </a:r>
            <a:r>
              <a:rPr lang="en-US" i="1" dirty="0" smtClean="0"/>
              <a:t>The Death Lobby: How the West Armed Iraq</a:t>
            </a:r>
            <a:r>
              <a:rPr lang="en-US" dirty="0" smtClean="0"/>
              <a:t>. New York, Houghton Mifflin Company, 1991</a:t>
            </a:r>
            <a:r>
              <a:rPr lang="en-US" dirty="0" smtClean="0"/>
              <a:t>.</a:t>
            </a:r>
            <a:endParaRPr lang="en-US" dirty="0" smtClean="0"/>
          </a:p>
          <a:p>
            <a:r>
              <a:rPr lang="en-US" dirty="0" smtClean="0"/>
              <a:t>Webb, Gary (1998). </a:t>
            </a:r>
            <a:r>
              <a:rPr lang="en-US" i="1" dirty="0" smtClean="0"/>
              <a:t>Dark Alliance: The CIA, the Contras, and the crack cocaine explosion</a:t>
            </a:r>
            <a:r>
              <a:rPr lang="en-US" dirty="0" smtClean="0"/>
              <a:t>. Seven Stories Press.</a:t>
            </a:r>
          </a:p>
          <a:p>
            <a:r>
              <a:rPr lang="en-US" dirty="0" err="1" smtClean="0"/>
              <a:t>Zinn</a:t>
            </a:r>
            <a:r>
              <a:rPr lang="en-US" dirty="0" smtClean="0"/>
              <a:t>, Howard (2003). </a:t>
            </a:r>
            <a:r>
              <a:rPr lang="en-US" i="1" dirty="0" smtClean="0"/>
              <a:t>A People's History of the United States</a:t>
            </a:r>
            <a:r>
              <a:rPr lang="en-US" dirty="0" smtClean="0"/>
              <a:t>. New York: Perennial.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54864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Iran Contra: Roots</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chemeClr val="accent2">
              <a:lumMod val="60000"/>
              <a:lumOff val="40000"/>
            </a:schemeClr>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14400" y="2209800"/>
            <a:ext cx="7162800" cy="3785652"/>
          </a:xfrm>
          <a:prstGeom prst="rect">
            <a:avLst/>
          </a:prstGeom>
          <a:noFill/>
        </p:spPr>
        <p:txBody>
          <a:bodyPr wrap="square" rtlCol="0">
            <a:spAutoFit/>
          </a:bodyPr>
          <a:lstStyle/>
          <a:p>
            <a:pPr>
              <a:buFont typeface="Arial" pitchFamily="34" charset="0"/>
              <a:buChar char="•"/>
            </a:pPr>
            <a:r>
              <a:rPr lang="en-US" sz="2400" dirty="0" smtClean="0"/>
              <a:t>U.S. viewed communist regimes such as Vietnam, Cuba, and Nicaragua as not sovereign countries but Russian Agents</a:t>
            </a:r>
          </a:p>
          <a:p>
            <a:pPr>
              <a:buFont typeface="Arial" pitchFamily="34" charset="0"/>
              <a:buChar char="•"/>
            </a:pPr>
            <a:endParaRPr lang="en-US" sz="2400" dirty="0" smtClean="0"/>
          </a:p>
          <a:p>
            <a:pPr>
              <a:buFont typeface="Arial" pitchFamily="34" charset="0"/>
              <a:buChar char="•"/>
            </a:pPr>
            <a:r>
              <a:rPr lang="en-US" sz="2400" dirty="0" smtClean="0"/>
              <a:t>Boland Amendment (1984) prevented CIA and Department of Defense from providing militaristic aid to Nicaragua</a:t>
            </a:r>
          </a:p>
          <a:p>
            <a:pPr>
              <a:buFont typeface="Arial" pitchFamily="34" charset="0"/>
              <a:buChar char="•"/>
            </a:pPr>
            <a:endParaRPr lang="en-US" sz="2400" dirty="0" smtClean="0"/>
          </a:p>
          <a:p>
            <a:pPr>
              <a:buFont typeface="Arial" pitchFamily="34" charset="0"/>
              <a:buChar char="•"/>
            </a:pPr>
            <a:r>
              <a:rPr lang="en-US" sz="2400" dirty="0" smtClean="0"/>
              <a:t>Nicaragua was being ruled by the leftist Sandinistas</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54864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Solution to Boland Amendment</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chemeClr val="accent2">
              <a:lumMod val="60000"/>
              <a:lumOff val="40000"/>
            </a:schemeClr>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14400" y="2209800"/>
            <a:ext cx="7162800" cy="3416320"/>
          </a:xfrm>
          <a:prstGeom prst="rect">
            <a:avLst/>
          </a:prstGeom>
          <a:noFill/>
        </p:spPr>
        <p:txBody>
          <a:bodyPr wrap="square" rtlCol="0">
            <a:spAutoFit/>
          </a:bodyPr>
          <a:lstStyle/>
          <a:p>
            <a:pPr>
              <a:buFont typeface="Arial" pitchFamily="34" charset="0"/>
              <a:buChar char="•"/>
            </a:pPr>
            <a:r>
              <a:rPr lang="en-US" sz="2400" dirty="0" smtClean="0"/>
              <a:t>President Reagan deemed Sandinistas a communist threat</a:t>
            </a:r>
          </a:p>
          <a:p>
            <a:pPr>
              <a:buFont typeface="Arial" pitchFamily="34" charset="0"/>
              <a:buChar char="•"/>
            </a:pPr>
            <a:endParaRPr lang="en-US" sz="2400" dirty="0" smtClean="0"/>
          </a:p>
          <a:p>
            <a:pPr>
              <a:buFont typeface="Arial" pitchFamily="34" charset="0"/>
              <a:buChar char="•"/>
            </a:pPr>
            <a:r>
              <a:rPr lang="en-US" sz="2400" dirty="0" smtClean="0"/>
              <a:t>Boland Amendment didn’t apply to the National Security Council (NSC)</a:t>
            </a:r>
          </a:p>
          <a:p>
            <a:pPr>
              <a:buFont typeface="Arial" pitchFamily="34" charset="0"/>
              <a:buChar char="•"/>
            </a:pPr>
            <a:endParaRPr lang="en-US" sz="2400" dirty="0" smtClean="0"/>
          </a:p>
          <a:p>
            <a:pPr>
              <a:buFont typeface="Arial" pitchFamily="34" charset="0"/>
              <a:buChar char="•"/>
            </a:pPr>
            <a:r>
              <a:rPr lang="en-US" sz="2400" dirty="0" smtClean="0"/>
              <a:t>Instead of the direct aid, a portion of the receipts from arms sales to Iran was diverted to the Contras through the NSC</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5486400"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Beginning</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chemeClr val="accent2">
              <a:lumMod val="60000"/>
              <a:lumOff val="40000"/>
            </a:schemeClr>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1981200"/>
            <a:ext cx="1723549"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1986</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ight Arrow 5"/>
          <p:cNvSpPr/>
          <p:nvPr/>
        </p:nvSpPr>
        <p:spPr>
          <a:xfrm>
            <a:off x="2209800" y="2362200"/>
            <a:ext cx="457200" cy="3048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743200" y="2133600"/>
            <a:ext cx="5609997" cy="584775"/>
          </a:xfrm>
          <a:prstGeom prst="rect">
            <a:avLst/>
          </a:prstGeom>
          <a:noFill/>
        </p:spPr>
        <p:txBody>
          <a:bodyPr wrap="none" lIns="91440" tIns="45720" rIns="91440" bIns="45720">
            <a:spAutoFit/>
          </a:bodyPr>
          <a:lstStyle/>
          <a:p>
            <a:pPr algn="ctr"/>
            <a:r>
              <a:rPr lang="en-US"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Reagan Admi</a:t>
            </a:r>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nistration </a:t>
            </a:r>
            <a:endParaRPr lang="en-US" sz="3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 name="TextBox 7"/>
          <p:cNvSpPr txBox="1"/>
          <p:nvPr/>
        </p:nvSpPr>
        <p:spPr>
          <a:xfrm>
            <a:off x="2514600" y="2819400"/>
            <a:ext cx="6019800" cy="923330"/>
          </a:xfrm>
          <a:prstGeom prst="rect">
            <a:avLst/>
          </a:prstGeom>
          <a:noFill/>
        </p:spPr>
        <p:txBody>
          <a:bodyPr wrap="square" rtlCol="0">
            <a:spAutoFit/>
          </a:bodyPr>
          <a:lstStyle/>
          <a:p>
            <a:r>
              <a:rPr lang="en-US" dirty="0" smtClean="0"/>
              <a:t>The scandal between the relationship of US with the Iranian system of operations against human rights </a:t>
            </a:r>
            <a:r>
              <a:rPr lang="en-US" dirty="0" smtClean="0"/>
              <a:t>has </a:t>
            </a:r>
            <a:r>
              <a:rPr lang="en-US" dirty="0" smtClean="0"/>
              <a:t>been established. </a:t>
            </a:r>
            <a:endParaRPr lang="en-US" dirty="0"/>
          </a:p>
        </p:txBody>
      </p:sp>
      <p:sp>
        <p:nvSpPr>
          <p:cNvPr id="9" name="TextBox 8"/>
          <p:cNvSpPr txBox="1"/>
          <p:nvPr/>
        </p:nvSpPr>
        <p:spPr>
          <a:xfrm>
            <a:off x="228600" y="3962400"/>
            <a:ext cx="6019800" cy="1477328"/>
          </a:xfrm>
          <a:prstGeom prst="rect">
            <a:avLst/>
          </a:prstGeom>
          <a:noFill/>
        </p:spPr>
        <p:txBody>
          <a:bodyPr wrap="square" rtlCol="0">
            <a:spAutoFit/>
          </a:bodyPr>
          <a:lstStyle/>
          <a:p>
            <a:r>
              <a:rPr lang="en-US" dirty="0" smtClean="0"/>
              <a:t>Hoping to topple the government of Nicaragua, Contra Militants used to engage in  a warfare against the said form of governance through extensive violence of torture, rape, mutilation that caused the death of hundreds if not thousands in Honduras. </a:t>
            </a:r>
            <a:endParaRPr lang="en-US" dirty="0"/>
          </a:p>
        </p:txBody>
      </p:sp>
      <p:sp>
        <p:nvSpPr>
          <p:cNvPr id="10" name="TextBox 9"/>
          <p:cNvSpPr txBox="1"/>
          <p:nvPr/>
        </p:nvSpPr>
        <p:spPr>
          <a:xfrm>
            <a:off x="2743200" y="5562600"/>
            <a:ext cx="6019800" cy="923330"/>
          </a:xfrm>
          <a:prstGeom prst="rect">
            <a:avLst/>
          </a:prstGeom>
          <a:noFill/>
        </p:spPr>
        <p:txBody>
          <a:bodyPr wrap="square" rtlCol="0">
            <a:spAutoFit/>
          </a:bodyPr>
          <a:lstStyle/>
          <a:p>
            <a:r>
              <a:rPr lang="en-US" dirty="0" smtClean="0"/>
              <a:t>THE</a:t>
            </a:r>
            <a:r>
              <a:rPr lang="en-US" b="1" dirty="0" smtClean="0"/>
              <a:t> BOLAND AMENDMENT </a:t>
            </a:r>
            <a:r>
              <a:rPr lang="en-US" dirty="0" smtClean="0"/>
              <a:t>limited US assistance to the contras after the said group were accused of strongly going against human rights administration.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3"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plus(in)">
                                      <p:cBhvr>
                                        <p:cTn id="26" dur="2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plus(in)">
                                      <p:cBhvr>
                                        <p:cTn id="31" dur="2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ox(in)">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ox(in)">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box(in)">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animBg="1"/>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705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Establishing </a:t>
            </a:r>
            <a:b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Purpose </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chemeClr val="accent2">
              <a:lumMod val="60000"/>
              <a:lumOff val="40000"/>
            </a:schemeClr>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1905000"/>
            <a:ext cx="4302780" cy="1077218"/>
          </a:xfrm>
          <a:prstGeom prst="rect">
            <a:avLst/>
          </a:prstGeom>
          <a:noFill/>
        </p:spPr>
        <p:txBody>
          <a:bodyPr wrap="none" lIns="91440" tIns="45720" rIns="91440" bIns="45720">
            <a:spAutoFit/>
          </a:bodyPr>
          <a:lstStyle/>
          <a:p>
            <a:pPr algn="ctr"/>
            <a:r>
              <a:rPr lang="en-US"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Continued operation </a:t>
            </a:r>
          </a:p>
          <a:p>
            <a:pPr algn="ctr"/>
            <a:r>
              <a:rPr lang="en-US"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of the Contras</a:t>
            </a:r>
            <a:endParaRPr lang="en-US" sz="3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 name="TextBox 6"/>
          <p:cNvSpPr txBox="1"/>
          <p:nvPr/>
        </p:nvSpPr>
        <p:spPr>
          <a:xfrm>
            <a:off x="5105400" y="1828800"/>
            <a:ext cx="3657600" cy="1477328"/>
          </a:xfrm>
          <a:prstGeom prst="rect">
            <a:avLst/>
          </a:prstGeom>
          <a:noFill/>
        </p:spPr>
        <p:txBody>
          <a:bodyPr wrap="square" rtlCol="0">
            <a:spAutoFit/>
          </a:bodyPr>
          <a:lstStyle/>
          <a:p>
            <a:r>
              <a:rPr lang="en-US" dirty="0" smtClean="0"/>
              <a:t>Although the group was not supported anymore, it continued to thrive from which its system has been further embraced by other countries such as Israel. </a:t>
            </a:r>
            <a:endParaRPr lang="en-US" dirty="0"/>
          </a:p>
        </p:txBody>
      </p:sp>
      <p:sp>
        <p:nvSpPr>
          <p:cNvPr id="8" name="Rectangle 7"/>
          <p:cNvSpPr/>
          <p:nvPr/>
        </p:nvSpPr>
        <p:spPr>
          <a:xfrm>
            <a:off x="4419600" y="3733800"/>
            <a:ext cx="3074880" cy="1077218"/>
          </a:xfrm>
          <a:prstGeom prst="rect">
            <a:avLst/>
          </a:prstGeom>
          <a:noFill/>
        </p:spPr>
        <p:txBody>
          <a:bodyPr wrap="none" lIns="91440" tIns="45720" rIns="91440" bIns="45720">
            <a:spAutoFit/>
          </a:bodyPr>
          <a:lstStyle/>
          <a:p>
            <a:pPr algn="ctr"/>
            <a:r>
              <a:rPr lang="en-US"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Growth of </a:t>
            </a:r>
          </a:p>
          <a:p>
            <a:pPr algn="ctr"/>
            <a:r>
              <a:rPr lang="en-US"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Terrorism</a:t>
            </a:r>
            <a:endParaRPr lang="en-US" sz="3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9" name="TextBox 8"/>
          <p:cNvSpPr txBox="1"/>
          <p:nvPr/>
        </p:nvSpPr>
        <p:spPr>
          <a:xfrm>
            <a:off x="838200" y="3581400"/>
            <a:ext cx="3657600" cy="2585323"/>
          </a:xfrm>
          <a:prstGeom prst="rect">
            <a:avLst/>
          </a:prstGeom>
          <a:noFill/>
        </p:spPr>
        <p:txBody>
          <a:bodyPr wrap="square" rtlCol="0">
            <a:spAutoFit/>
          </a:bodyPr>
          <a:lstStyle/>
          <a:p>
            <a:r>
              <a:rPr lang="en-US" dirty="0" smtClean="0"/>
              <a:t>In the aspect of growing terrorism, seven American hostages were aimed to be freed by </a:t>
            </a:r>
            <a:r>
              <a:rPr lang="en-US" dirty="0" smtClean="0"/>
              <a:t>Reagan </a:t>
            </a:r>
            <a:r>
              <a:rPr lang="en-US" dirty="0" smtClean="0"/>
              <a:t>hence causing him to agree to the process of arms-exchange between Israel and Iran which it would fund. In exchange, the Iranian group shall do everything to free the seven hostages. </a:t>
            </a:r>
            <a:endParaRPr lang="en-US" dirty="0"/>
          </a:p>
        </p:txBody>
      </p:sp>
      <p:sp>
        <p:nvSpPr>
          <p:cNvPr id="10" name="Striped Right Arrow 9"/>
          <p:cNvSpPr/>
          <p:nvPr/>
        </p:nvSpPr>
        <p:spPr>
          <a:xfrm>
            <a:off x="381000" y="1828800"/>
            <a:ext cx="609600" cy="1371600"/>
          </a:xfrm>
          <a:prstGeom prst="stripedRightArrow">
            <a:avLst/>
          </a:prstGeom>
          <a:solidFill>
            <a:srgbClr val="00B0F0"/>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riped Right Arrow 10"/>
          <p:cNvSpPr/>
          <p:nvPr/>
        </p:nvSpPr>
        <p:spPr>
          <a:xfrm flipH="1">
            <a:off x="7696200" y="3733800"/>
            <a:ext cx="762000" cy="1295400"/>
          </a:xfrm>
          <a:prstGeom prst="stripedRightArrow">
            <a:avLst/>
          </a:prstGeom>
          <a:solidFill>
            <a:srgbClr val="00B0F0"/>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plus(in)">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ox(in)">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3" presetClass="entr" presetSubtype="1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plus(in)">
                                      <p:cBhvr>
                                        <p:cTn id="36" dur="2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ox(in)">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7" grpId="0"/>
      <p:bldP spid="8" grpId="0"/>
      <p:bldP spid="9" grpId="0"/>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705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 Agreement</a:t>
            </a:r>
            <a:b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Gone Bad</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chemeClr val="accent2">
              <a:lumMod val="60000"/>
              <a:lumOff val="40000"/>
            </a:schemeClr>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2057400"/>
            <a:ext cx="4705134" cy="1200329"/>
          </a:xfrm>
          <a:prstGeom prst="rect">
            <a:avLst/>
          </a:prstGeom>
          <a:noFill/>
        </p:spPr>
        <p:txBody>
          <a:bodyPr wrap="none" lIns="91440" tIns="45720" rIns="91440" bIns="45720">
            <a:spAutoFit/>
          </a:bodyPr>
          <a:lstStyle/>
          <a:p>
            <a:pPr algn="ctr"/>
            <a:r>
              <a:rPr lang="en-US" sz="36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Deterioration of the </a:t>
            </a:r>
          </a:p>
          <a:p>
            <a:pPr algn="ctr"/>
            <a:r>
              <a:rPr lang="en-US" sz="36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Agreement </a:t>
            </a:r>
            <a:endParaRPr lang="en-US" sz="36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6" name="TextBox 5"/>
          <p:cNvSpPr txBox="1"/>
          <p:nvPr/>
        </p:nvSpPr>
        <p:spPr>
          <a:xfrm>
            <a:off x="4191000" y="2819400"/>
            <a:ext cx="3581400" cy="2308324"/>
          </a:xfrm>
          <a:prstGeom prst="rect">
            <a:avLst/>
          </a:prstGeom>
          <a:noFill/>
        </p:spPr>
        <p:txBody>
          <a:bodyPr wrap="square" rtlCol="0">
            <a:spAutoFit/>
          </a:bodyPr>
          <a:lstStyle/>
          <a:p>
            <a:r>
              <a:rPr lang="en-US" dirty="0" smtClean="0"/>
              <a:t>While the American Government tried to establish the worth of the cause of the agreement, the main purpose has began to deteriorate into becoming an arms-exchange scheme between the two countries involved [Iran and America]. </a:t>
            </a:r>
            <a:endParaRPr lang="en-US" dirty="0"/>
          </a:p>
        </p:txBody>
      </p:sp>
      <p:sp>
        <p:nvSpPr>
          <p:cNvPr id="7" name="Striped Right Arrow 6"/>
          <p:cNvSpPr/>
          <p:nvPr/>
        </p:nvSpPr>
        <p:spPr>
          <a:xfrm>
            <a:off x="3276600" y="3276600"/>
            <a:ext cx="685800" cy="1371600"/>
          </a:xfrm>
          <a:prstGeom prst="stripedRightArrow">
            <a:avLst/>
          </a:prstGeom>
          <a:solidFill>
            <a:schemeClr val="accent1">
              <a:lumMod val="75000"/>
            </a:schemeClr>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plus(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plus(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ox(i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705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Need to </a:t>
            </a:r>
            <a:b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Face the Truth </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chemeClr val="accent2">
              <a:lumMod val="60000"/>
              <a:lumOff val="40000"/>
            </a:schemeClr>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1981200"/>
            <a:ext cx="5860066" cy="1077218"/>
          </a:xfrm>
          <a:prstGeom prst="rect">
            <a:avLst/>
          </a:prstGeom>
          <a:noFill/>
        </p:spPr>
        <p:txBody>
          <a:bodyPr wrap="none" lIns="91440" tIns="45720" rIns="91440" bIns="45720">
            <a:spAutoFit/>
          </a:bodyPr>
          <a:lstStyle/>
          <a:p>
            <a:pPr algn="ctr"/>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Accepting the Illegal </a:t>
            </a:r>
          </a:p>
          <a:p>
            <a:pPr algn="ctr"/>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course of the Administration </a:t>
            </a:r>
            <a:endParaRPr lang="en-US" sz="3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TextBox 5"/>
          <p:cNvSpPr txBox="1"/>
          <p:nvPr/>
        </p:nvSpPr>
        <p:spPr>
          <a:xfrm>
            <a:off x="1905000" y="3429000"/>
            <a:ext cx="6781800" cy="2862322"/>
          </a:xfrm>
          <a:prstGeom prst="rect">
            <a:avLst/>
          </a:prstGeom>
          <a:noFill/>
        </p:spPr>
        <p:txBody>
          <a:bodyPr wrap="square" rtlCol="0">
            <a:spAutoFit/>
          </a:bodyPr>
          <a:lstStyle/>
          <a:p>
            <a:r>
              <a:rPr lang="en-US" dirty="0" smtClean="0"/>
              <a:t>Although he was not proven guilty of being directly a part of the scheme, Reagan took responsibility for all that has occurred in line with the agreement as the presiding administrator during the time when the illegal connection for arms distribution has been incurred. </a:t>
            </a:r>
          </a:p>
          <a:p>
            <a:endParaRPr lang="en-US" dirty="0"/>
          </a:p>
          <a:p>
            <a:r>
              <a:rPr lang="en-US" dirty="0" smtClean="0"/>
              <a:t>In line with this, retracting the value of the agreement for hostage exchange has been processed since the Iranian party did not accomplish what they have promised to complete for the administration. </a:t>
            </a:r>
            <a:endParaRPr lang="en-US" dirty="0"/>
          </a:p>
        </p:txBody>
      </p:sp>
      <p:pic>
        <p:nvPicPr>
          <p:cNvPr id="6146" name="Picture 2" descr="Reagan testifies"/>
          <p:cNvPicPr>
            <a:picLocks noChangeAspect="1" noChangeArrowheads="1"/>
          </p:cNvPicPr>
          <p:nvPr/>
        </p:nvPicPr>
        <p:blipFill>
          <a:blip r:embed="rId2" cstate="print"/>
          <a:srcRect l="10714" t="3524" r="9253" b="36564"/>
          <a:stretch>
            <a:fillRect/>
          </a:stretch>
        </p:blipFill>
        <p:spPr bwMode="auto">
          <a:xfrm>
            <a:off x="6553200" y="1524000"/>
            <a:ext cx="2209800" cy="1676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6146"/>
                                        </p:tgtEl>
                                        <p:attrNameLst>
                                          <p:attrName>style.visibility</p:attrName>
                                        </p:attrNameLst>
                                      </p:cBhvr>
                                      <p:to>
                                        <p:strVal val="visible"/>
                                      </p:to>
                                    </p:set>
                                    <p:anim calcmode="lin" valueType="num">
                                      <p:cBhvr>
                                        <p:cTn id="26" dur="1000" fill="hold"/>
                                        <p:tgtEl>
                                          <p:spTgt spid="6146"/>
                                        </p:tgtEl>
                                        <p:attrNameLst>
                                          <p:attrName>ppt_w</p:attrName>
                                        </p:attrNameLst>
                                      </p:cBhvr>
                                      <p:tavLst>
                                        <p:tav tm="0">
                                          <p:val>
                                            <p:strVal val="#ppt_w*0.70"/>
                                          </p:val>
                                        </p:tav>
                                        <p:tav tm="100000">
                                          <p:val>
                                            <p:strVal val="#ppt_w"/>
                                          </p:val>
                                        </p:tav>
                                      </p:tavLst>
                                    </p:anim>
                                    <p:anim calcmode="lin" valueType="num">
                                      <p:cBhvr>
                                        <p:cTn id="27" dur="1000" fill="hold"/>
                                        <p:tgtEl>
                                          <p:spTgt spid="6146"/>
                                        </p:tgtEl>
                                        <p:attrNameLst>
                                          <p:attrName>ppt_h</p:attrName>
                                        </p:attrNameLst>
                                      </p:cBhvr>
                                      <p:tavLst>
                                        <p:tav tm="0">
                                          <p:val>
                                            <p:strVal val="#ppt_h"/>
                                          </p:val>
                                        </p:tav>
                                        <p:tav tm="100000">
                                          <p:val>
                                            <p:strVal val="#ppt_h"/>
                                          </p:val>
                                        </p:tav>
                                      </p:tavLst>
                                    </p:anim>
                                    <p:animEffect transition="in" filter="fade">
                                      <p:cBhvr>
                                        <p:cTn id="28" dur="1000"/>
                                        <p:tgtEl>
                                          <p:spTgt spid="614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ox(in)">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705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Breaking the Silence </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chemeClr val="accent2">
              <a:lumMod val="60000"/>
              <a:lumOff val="40000"/>
            </a:schemeClr>
          </a:solidFill>
          <a:ln>
            <a:solidFill>
              <a:srgbClr val="FFFF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95400" y="2209800"/>
            <a:ext cx="6248400" cy="58477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200" b="1" cap="none" spc="150" dirty="0" smtClean="0">
                <a:ln w="11430"/>
                <a:solidFill>
                  <a:srgbClr val="F8F8F8"/>
                </a:solidFill>
                <a:effectLst>
                  <a:outerShdw blurRad="25400" algn="tl" rotWithShape="0">
                    <a:srgbClr val="000000">
                      <a:alpha val="43000"/>
                    </a:srgbClr>
                  </a:outerShdw>
                </a:effectLst>
              </a:rPr>
              <a:t>Total arms sold to Iran: </a:t>
            </a:r>
            <a:endParaRPr lang="en-US" sz="3200" b="1" cap="none" spc="150" dirty="0">
              <a:ln w="11430"/>
              <a:solidFill>
                <a:srgbClr val="F8F8F8"/>
              </a:solidFill>
              <a:effectLst>
                <a:outerShdw blurRad="25400" algn="tl" rotWithShape="0">
                  <a:srgbClr val="000000">
                    <a:alpha val="43000"/>
                  </a:srgbClr>
                </a:outerShdw>
              </a:effectLst>
            </a:endParaRPr>
          </a:p>
        </p:txBody>
      </p:sp>
      <p:sp>
        <p:nvSpPr>
          <p:cNvPr id="6" name="Rectangle 5"/>
          <p:cNvSpPr/>
          <p:nvPr/>
        </p:nvSpPr>
        <p:spPr>
          <a:xfrm>
            <a:off x="304055" y="2895600"/>
            <a:ext cx="3302572" cy="830997"/>
          </a:xfrm>
          <a:prstGeom prst="rect">
            <a:avLst/>
          </a:prstGeom>
          <a:noFill/>
        </p:spPr>
        <p:txBody>
          <a:bodyPr wrap="non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August 1985: 96 TOW </a:t>
            </a:r>
          </a:p>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anti-tank missiles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Rectangle 6"/>
          <p:cNvSpPr/>
          <p:nvPr/>
        </p:nvSpPr>
        <p:spPr>
          <a:xfrm>
            <a:off x="291464" y="3733800"/>
            <a:ext cx="3937360" cy="461665"/>
          </a:xfrm>
          <a:prstGeom prst="rect">
            <a:avLst/>
          </a:prstGeom>
          <a:noFill/>
        </p:spPr>
        <p:txBody>
          <a:bodyPr wrap="non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September 1985: 408 TOW</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433937" y="4191000"/>
            <a:ext cx="3831498" cy="830997"/>
          </a:xfrm>
          <a:prstGeom prst="rect">
            <a:avLst/>
          </a:prstGeom>
          <a:noFill/>
        </p:spPr>
        <p:txBody>
          <a:bodyPr wrap="non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November 1985: 18 Hawk </a:t>
            </a:r>
          </a:p>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Anti-Craft Missiles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88188" y="5029200"/>
            <a:ext cx="3817135" cy="461665"/>
          </a:xfrm>
          <a:prstGeom prst="rect">
            <a:avLst/>
          </a:prstGeom>
          <a:noFill/>
        </p:spPr>
        <p:txBody>
          <a:bodyPr wrap="non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February 1986: 500 TOWs</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4648200" y="3048000"/>
            <a:ext cx="3850798" cy="830997"/>
          </a:xfrm>
          <a:prstGeom prst="rect">
            <a:avLst/>
          </a:prstGeom>
          <a:noFill/>
        </p:spPr>
        <p:txBody>
          <a:bodyPr wrap="non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May 1986: 508 TOWs and </a:t>
            </a:r>
          </a:p>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240 Hawk Spare Parts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4953000" y="3962400"/>
            <a:ext cx="3624710" cy="830997"/>
          </a:xfrm>
          <a:prstGeom prst="rect">
            <a:avLst/>
          </a:prstGeom>
          <a:noFill/>
        </p:spPr>
        <p:txBody>
          <a:bodyPr wrap="non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August 1986: Delivery of </a:t>
            </a:r>
          </a:p>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Hawk spare parts</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ectangle 11"/>
          <p:cNvSpPr/>
          <p:nvPr/>
        </p:nvSpPr>
        <p:spPr>
          <a:xfrm>
            <a:off x="5181600" y="4953000"/>
            <a:ext cx="3334566" cy="830997"/>
          </a:xfrm>
          <a:prstGeom prst="rect">
            <a:avLst/>
          </a:prstGeom>
          <a:noFill/>
        </p:spPr>
        <p:txBody>
          <a:bodyPr wrap="non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October 1986: Delivery</a:t>
            </a:r>
          </a:p>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of 500 more TOWs</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0.70"/>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ppt_x"/>
                                          </p:val>
                                        </p:tav>
                                        <p:tav tm="100000">
                                          <p:val>
                                            <p:strVal val="#ppt_x"/>
                                          </p:val>
                                        </p:tav>
                                      </p:tavLst>
                                    </p:anim>
                                    <p:anim calcmode="lin" valueType="num">
                                      <p:cBhvr additive="base">
                                        <p:cTn id="5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fill="hold"/>
                                        <p:tgtEl>
                                          <p:spTgt spid="12"/>
                                        </p:tgtEl>
                                        <p:attrNameLst>
                                          <p:attrName>ppt_x</p:attrName>
                                        </p:attrNameLst>
                                      </p:cBhvr>
                                      <p:tavLst>
                                        <p:tav tm="0">
                                          <p:val>
                                            <p:strVal val="#ppt_x"/>
                                          </p:val>
                                        </p:tav>
                                        <p:tav tm="100000">
                                          <p:val>
                                            <p:strVal val="#ppt_x"/>
                                          </p:val>
                                        </p:tav>
                                      </p:tavLst>
                                    </p:anim>
                                    <p:anim calcmode="lin" valueType="num">
                                      <p:cBhvr additive="base">
                                        <p:cTn id="6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705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solidFill>
                    <a:schemeClr val="tx1"/>
                  </a:solidFill>
                </a:ln>
                <a:solidFill>
                  <a:srgbClr val="00B0F0"/>
                </a:solidFill>
                <a:effectLst>
                  <a:outerShdw blurRad="50800" dist="39000" dir="5460000" algn="tl">
                    <a:srgbClr val="000000">
                      <a:alpha val="38000"/>
                    </a:srgbClr>
                  </a:outerShdw>
                </a:effectLst>
              </a:rPr>
              <a:t>A History of </a:t>
            </a:r>
            <a:br>
              <a:rPr lang="en-US" sz="6000" b="1" dirty="0" smtClean="0">
                <a:ln w="11430">
                  <a:solidFill>
                    <a:schemeClr val="tx1"/>
                  </a:solidFill>
                </a:ln>
                <a:solidFill>
                  <a:srgbClr val="00B0F0"/>
                </a:solidFill>
                <a:effectLst>
                  <a:outerShdw blurRad="50800" dist="39000" dir="5460000" algn="tl">
                    <a:srgbClr val="000000">
                      <a:alpha val="38000"/>
                    </a:srgbClr>
                  </a:outerShdw>
                </a:effectLst>
              </a:rPr>
            </a:br>
            <a:r>
              <a:rPr lang="en-US" sz="6000" b="1" dirty="0" smtClean="0">
                <a:ln w="11430">
                  <a:solidFill>
                    <a:schemeClr val="tx1"/>
                  </a:solidFill>
                </a:ln>
                <a:solidFill>
                  <a:srgbClr val="00B0F0"/>
                </a:solidFill>
                <a:effectLst>
                  <a:outerShdw blurRad="50800" dist="39000" dir="5460000" algn="tl">
                    <a:srgbClr val="000000">
                      <a:alpha val="38000"/>
                    </a:srgbClr>
                  </a:outerShdw>
                </a:effectLst>
              </a:rPr>
              <a:t>Arms Trade</a:t>
            </a:r>
            <a:endParaRPr lang="en-US" sz="6000" b="1" dirty="0">
              <a:ln w="11430">
                <a:solidFill>
                  <a:schemeClr val="tx1"/>
                </a:solidFill>
              </a:ln>
              <a:solidFill>
                <a:srgbClr val="00B0F0"/>
              </a:solidFill>
              <a:effectLst>
                <a:outerShdw blurRad="50800" dist="39000" dir="5460000" algn="tl">
                  <a:srgbClr val="000000">
                    <a:alpha val="38000"/>
                  </a:srgbClr>
                </a:outerShdw>
              </a:effectLst>
            </a:endParaRPr>
          </a:p>
        </p:txBody>
      </p:sp>
      <p:sp>
        <p:nvSpPr>
          <p:cNvPr id="4" name="Striped Right Arrow 3"/>
          <p:cNvSpPr/>
          <p:nvPr/>
        </p:nvSpPr>
        <p:spPr>
          <a:xfrm>
            <a:off x="533400" y="228600"/>
            <a:ext cx="1752600" cy="1371600"/>
          </a:xfrm>
          <a:prstGeom prst="stripedRightArrow">
            <a:avLst/>
          </a:prstGeom>
          <a:solidFill>
            <a:srgbClr val="00B0F0"/>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33400" y="1981200"/>
            <a:ext cx="4953000" cy="2215991"/>
          </a:xfrm>
          <a:prstGeom prst="rect">
            <a:avLst/>
          </a:prstGeom>
          <a:noFill/>
        </p:spPr>
        <p:txBody>
          <a:bodyPr wrap="square" rtlCol="0">
            <a:spAutoFit/>
          </a:bodyPr>
          <a:lstStyle/>
          <a:p>
            <a:r>
              <a:rPr lang="en-US" dirty="0" smtClean="0"/>
              <a:t>In line with all that happened in the past, a certain question remains unanswered, </a:t>
            </a:r>
            <a:r>
              <a:rPr lang="en-US" sz="2000" b="1" i="1" dirty="0" smtClean="0"/>
              <a:t>was it really just the exchange of arms for hostage that occurred or was it the receipt of payment from the militants that caused the contra-agreement to be preserved? </a:t>
            </a:r>
            <a:endParaRPr lang="en-US" sz="2000" b="1" i="1" dirty="0"/>
          </a:p>
        </p:txBody>
      </p:sp>
      <p:sp>
        <p:nvSpPr>
          <p:cNvPr id="6" name="Rectangle 5"/>
          <p:cNvSpPr/>
          <p:nvPr/>
        </p:nvSpPr>
        <p:spPr>
          <a:xfrm>
            <a:off x="4419600" y="4191000"/>
            <a:ext cx="4161717" cy="1815882"/>
          </a:xfrm>
          <a:prstGeom prst="rect">
            <a:avLst/>
          </a:prstGeom>
          <a:noFill/>
        </p:spPr>
        <p:txBody>
          <a:bodyPr wrap="none" lIns="91440" tIns="45720" rIns="91440" bIns="45720">
            <a:spAutoFit/>
          </a:bodyPr>
          <a:lstStyle/>
          <a:p>
            <a:pPr algn="ctr"/>
            <a:r>
              <a:rPr lang="en-US"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Beyond the agreement,</a:t>
            </a:r>
          </a:p>
          <a:p>
            <a:pPr algn="ctr"/>
            <a:r>
              <a:rPr lang="en-US"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continuing arms trade</a:t>
            </a:r>
          </a:p>
          <a:p>
            <a:pPr algn="ctr"/>
            <a:r>
              <a:rPr lang="en-US"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between Iran and US </a:t>
            </a:r>
          </a:p>
          <a:p>
            <a:pPr algn="ctr"/>
            <a:r>
              <a:rPr lang="en-US"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continue to occur</a:t>
            </a:r>
            <a:endPar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 name="Lightning Bolt 6"/>
          <p:cNvSpPr/>
          <p:nvPr/>
        </p:nvSpPr>
        <p:spPr>
          <a:xfrm>
            <a:off x="3505200" y="3810000"/>
            <a:ext cx="1143000" cy="1676400"/>
          </a:xfrm>
          <a:prstGeom prst="lightningBolt">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plus(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heckerboard(across)">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animBg="1"/>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188</TotalTime>
  <Words>805</Words>
  <Application>Microsoft Office PowerPoint</Application>
  <PresentationFormat>On-screen Show (4:3)</PresentationFormat>
  <Paragraphs>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The Iran-Contra Affair </vt:lpstr>
      <vt:lpstr>Iran Contra: Roots</vt:lpstr>
      <vt:lpstr>Solution to Boland Amendment</vt:lpstr>
      <vt:lpstr>The Beginning</vt:lpstr>
      <vt:lpstr>Establishing  the Purpose </vt:lpstr>
      <vt:lpstr>An Agreement  Gone Bad</vt:lpstr>
      <vt:lpstr>The Need to  Face the Truth </vt:lpstr>
      <vt:lpstr>Breaking the Silence </vt:lpstr>
      <vt:lpstr>A History of  Arms Trade</vt:lpstr>
      <vt:lpstr>Resulting Developments  from the Past </vt:lpstr>
      <vt:lpstr>The Relationship between Then and Now</vt:lpstr>
      <vt:lpstr>Scaling the Current  US-Iran Relationship </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Iran-Contra Affair</dc:title>
  <dc:creator>Researcher</dc:creator>
  <cp:lastModifiedBy>FMC</cp:lastModifiedBy>
  <cp:revision>15</cp:revision>
  <dcterms:created xsi:type="dcterms:W3CDTF">2012-05-20T19:04:28Z</dcterms:created>
  <dcterms:modified xsi:type="dcterms:W3CDTF">2012-05-22T00:25:46Z</dcterms:modified>
</cp:coreProperties>
</file>