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8" r:id="rId11"/>
    <p:sldId id="265" r:id="rId12"/>
    <p:sldId id="269" r:id="rId13"/>
    <p:sldId id="270" r:id="rId14"/>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D71"/>
    <a:srgbClr val="C2F692"/>
    <a:srgbClr val="FF8989"/>
    <a:srgbClr val="FFEDB3"/>
    <a:srgbClr val="FFE69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143" autoAdjust="0"/>
  </p:normalViewPr>
  <p:slideViewPr>
    <p:cSldViewPr>
      <p:cViewPr varScale="1">
        <p:scale>
          <a:sx n="60" d="100"/>
          <a:sy n="60" d="100"/>
        </p:scale>
        <p:origin x="-224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2B161C-0E0A-4F92-8E48-7E2DC2A2B235}" type="datetimeFigureOut">
              <a:rPr lang="nb-NO" smtClean="0"/>
              <a:pPr/>
              <a:t>15.04.2012</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D05EAC-83F4-49CB-8CCE-53757CD4C5F0}" type="slidenum">
              <a:rPr lang="nb-NO" smtClean="0"/>
              <a:pPr/>
              <a:t>‹#›</a:t>
            </a:fld>
            <a:endParaRPr lang="nb-NO"/>
          </a:p>
        </p:txBody>
      </p:sp>
    </p:spTree>
    <p:extLst>
      <p:ext uri="{BB962C8B-B14F-4D97-AF65-F5344CB8AC3E}">
        <p14:creationId xmlns="" xmlns:p14="http://schemas.microsoft.com/office/powerpoint/2010/main" val="2133221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Arizona State University (ASU) is proud of its international students community but the benefits of student diversity can only be obtained if the students are effectively integrated</a:t>
            </a:r>
            <a:r>
              <a:rPr lang="en-US" sz="1200" kern="1200" baseline="0" dirty="0" smtClean="0">
                <a:solidFill>
                  <a:schemeClr val="tx1"/>
                </a:solidFill>
                <a:latin typeface="+mn-lt"/>
                <a:ea typeface="+mn-ea"/>
                <a:cs typeface="+mn-cs"/>
              </a:rPr>
              <a:t> into the ASU community. Otherwise, it will just be a student diversity in form but not in essence. An effective integration of international students into the ASU community is essential in order to maximize students’ learning opportunities and better prepare them for the increasingly globalized world. Thus, an effective integration will not only benefit international students but local students also. </a:t>
            </a:r>
            <a:endParaRPr lang="nb-NO" sz="1200" kern="1200" dirty="0" smtClean="0">
              <a:solidFill>
                <a:schemeClr val="tx1"/>
              </a:solidFill>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ACD05EAC-83F4-49CB-8CCE-53757CD4C5F0}" type="slidenum">
              <a:rPr lang="nb-NO" smtClean="0"/>
              <a:pPr/>
              <a:t>2</a:t>
            </a:fld>
            <a:endParaRPr lang="nb-N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proposed solution is to offer a mandatory class on cultures to both American and International Students. The class should be taught by professors with strong cross-cultural knowledge and understanding. The class will help improve interaction between international and American students and encourage them to learn more about each other. </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CD05EAC-83F4-49CB-8CCE-53757CD4C5F0}" type="slidenum">
              <a:rPr lang="nb-NO" smtClean="0"/>
              <a:pPr/>
              <a:t>11</a:t>
            </a:fld>
            <a:endParaRPr lang="nb-NO"/>
          </a:p>
        </p:txBody>
      </p:sp>
    </p:spTree>
    <p:extLst>
      <p:ext uri="{BB962C8B-B14F-4D97-AF65-F5344CB8AC3E}">
        <p14:creationId xmlns="" xmlns:p14="http://schemas.microsoft.com/office/powerpoint/2010/main" val="4157409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Any questions</a:t>
            </a:r>
            <a:r>
              <a:rPr lang="en-US" baseline="0" dirty="0" smtClean="0"/>
              <a:t> </a:t>
            </a:r>
            <a:r>
              <a:rPr lang="en-US" baseline="0" smtClean="0"/>
              <a:t>are welcome!</a:t>
            </a:r>
            <a:endParaRPr lang="en-US"/>
          </a:p>
        </p:txBody>
      </p:sp>
      <p:sp>
        <p:nvSpPr>
          <p:cNvPr id="4" name="Slide Number Placeholder 3"/>
          <p:cNvSpPr>
            <a:spLocks noGrp="1"/>
          </p:cNvSpPr>
          <p:nvPr>
            <p:ph type="sldNum" sz="quarter" idx="10"/>
          </p:nvPr>
        </p:nvSpPr>
        <p:spPr/>
        <p:txBody>
          <a:bodyPr/>
          <a:lstStyle/>
          <a:p>
            <a:fld id="{ACD05EAC-83F4-49CB-8CCE-53757CD4C5F0}" type="slidenum">
              <a:rPr lang="nb-NO" smtClean="0"/>
              <a:pPr/>
              <a:t>12</a:t>
            </a:fld>
            <a:endParaRPr lang="nb-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There are different factors that</a:t>
            </a:r>
            <a:r>
              <a:rPr lang="nb-NO" baseline="0" dirty="0" smtClean="0"/>
              <a:t> may prevent an effective integration of international students into ASU community. </a:t>
            </a:r>
          </a:p>
          <a:p>
            <a:r>
              <a:rPr lang="nb-NO" baseline="0" dirty="0" smtClean="0"/>
              <a:t>International students come from all over the world and some of the cultures are extremely different from U.S. Cultures. The social etiquettes and traditions that many international students</a:t>
            </a:r>
            <a:r>
              <a:rPr lang="nb-NO" baseline="0" dirty="0"/>
              <a:t> </a:t>
            </a:r>
            <a:r>
              <a:rPr lang="nb-NO" baseline="0" dirty="0" smtClean="0"/>
              <a:t>might have grown under may not exist in the U.S. which create a feeling of confusion and uncertainty for international students. They may also hesitate to interact with their American friends or participate in social gatherings because they may fear embarassing themselves or avoid being judged. Similarly, they may also seek only those from similar cultural backgrounds to compensate for home sickness. In addition, there are stereotypes in almost every society and they may have certain stereotypes just as Americans have about other cultures. Stereotypes also discourage interaction with those from different cultural and national backgrounds. </a:t>
            </a:r>
          </a:p>
        </p:txBody>
      </p:sp>
      <p:sp>
        <p:nvSpPr>
          <p:cNvPr id="4" name="Plassholder for lysbildenummer 3"/>
          <p:cNvSpPr>
            <a:spLocks noGrp="1"/>
          </p:cNvSpPr>
          <p:nvPr>
            <p:ph type="sldNum" sz="quarter" idx="10"/>
          </p:nvPr>
        </p:nvSpPr>
        <p:spPr/>
        <p:txBody>
          <a:bodyPr/>
          <a:lstStyle/>
          <a:p>
            <a:fld id="{ACD05EAC-83F4-49CB-8CCE-53757CD4C5F0}" type="slidenum">
              <a:rPr lang="nb-NO" smtClean="0"/>
              <a:pPr/>
              <a:t>3</a:t>
            </a:fld>
            <a:endParaRPr lang="nb-N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magnitude of differences in cultures are also evident in everyday communication. Certain verbal and non-verbal forms of communication often have different meanings in different</a:t>
            </a:r>
            <a:r>
              <a:rPr lang="en-US" baseline="0" dirty="0" smtClean="0"/>
              <a:t> cultures. A hand sign that may be understood as an ‘O.K’ in American and British societies is a gesture of insult in Brazil. The same hand sign is understood as zero in Russia and money in Japan. This example also demonstrates another important fact that communication misunderstandings between individuals from different cultural backgrounds are often unintentional due to lack of cross-cultural knowledge. </a:t>
            </a:r>
            <a:endParaRPr lang="en-US" dirty="0"/>
          </a:p>
        </p:txBody>
      </p:sp>
      <p:sp>
        <p:nvSpPr>
          <p:cNvPr id="4" name="Slide Number Placeholder 3"/>
          <p:cNvSpPr>
            <a:spLocks noGrp="1"/>
          </p:cNvSpPr>
          <p:nvPr>
            <p:ph type="sldNum" sz="quarter" idx="10"/>
          </p:nvPr>
        </p:nvSpPr>
        <p:spPr/>
        <p:txBody>
          <a:bodyPr/>
          <a:lstStyle/>
          <a:p>
            <a:fld id="{ACD05EAC-83F4-49CB-8CCE-53757CD4C5F0}" type="slidenum">
              <a:rPr lang="nb-NO" smtClean="0"/>
              <a:pPr/>
              <a:t>4</a:t>
            </a:fld>
            <a:endParaRPr lang="nb-N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is proposed that ASU should offer an American culture class to all international students to help them better integrate into the ASU community.  </a:t>
            </a:r>
            <a:endParaRPr lang="en-US" dirty="0"/>
          </a:p>
        </p:txBody>
      </p:sp>
      <p:sp>
        <p:nvSpPr>
          <p:cNvPr id="4" name="Slide Number Placeholder 3"/>
          <p:cNvSpPr>
            <a:spLocks noGrp="1"/>
          </p:cNvSpPr>
          <p:nvPr>
            <p:ph type="sldNum" sz="quarter" idx="10"/>
          </p:nvPr>
        </p:nvSpPr>
        <p:spPr/>
        <p:txBody>
          <a:bodyPr/>
          <a:lstStyle/>
          <a:p>
            <a:fld id="{ACD05EAC-83F4-49CB-8CCE-53757CD4C5F0}" type="slidenum">
              <a:rPr lang="nb-NO" smtClean="0"/>
              <a:pPr/>
              <a:t>5</a:t>
            </a:fld>
            <a:endParaRPr lang="nb-N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The proposed solution will yield</a:t>
            </a:r>
            <a:r>
              <a:rPr lang="nb-NO" baseline="0" dirty="0" smtClean="0"/>
              <a:t> numerous benefits. As already noted, the cultural misunderstandings between American and international students are often due to lack of knowledge rather than intentional. The class would improve international students’ knowledge of American culture and encourage them to interact more with their American counterparts. The knowledge gained will also make international students feel more at home, help them get rid of their stereotypes about Americans, and increase their confidence in the social area.</a:t>
            </a:r>
            <a:endParaRPr lang="nb-NO" dirty="0"/>
          </a:p>
        </p:txBody>
      </p:sp>
      <p:sp>
        <p:nvSpPr>
          <p:cNvPr id="4" name="Plassholder for lysbildenummer 3"/>
          <p:cNvSpPr>
            <a:spLocks noGrp="1"/>
          </p:cNvSpPr>
          <p:nvPr>
            <p:ph type="sldNum" sz="quarter" idx="10"/>
          </p:nvPr>
        </p:nvSpPr>
        <p:spPr/>
        <p:txBody>
          <a:bodyPr/>
          <a:lstStyle/>
          <a:p>
            <a:fld id="{ACD05EAC-83F4-49CB-8CCE-53757CD4C5F0}" type="slidenum">
              <a:rPr lang="nb-NO" smtClean="0"/>
              <a:pPr/>
              <a:t>6</a:t>
            </a:fld>
            <a:endParaRPr lang="nb-N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opponents may argue that the additional costs will put unnecessary burden on the university’s limited financial resources. They</a:t>
            </a:r>
            <a:r>
              <a:rPr lang="en-US" sz="1200" kern="1200" baseline="0" dirty="0" smtClean="0">
                <a:solidFill>
                  <a:schemeClr val="tx1"/>
                </a:solidFill>
                <a:latin typeface="+mn-lt"/>
                <a:ea typeface="+mn-ea"/>
                <a:cs typeface="+mn-cs"/>
              </a:rPr>
              <a:t> may also argue that international students should themselves make an active effort to learn more about American culture and a significant number of them do learn about American culture over the years. Thus, the class would not be necessary.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problem with the cost argument is that cost decisions cannot be evaluated in isolation but should be compared against the benefits. The class will improve international students learning experience at ASU which in turn will also benefit local students. Moreover, the better experience of international students may also result in word-of-mouth marketing for ASU and help the university attract even greater number of international students in the future. The opponents also fail to realize that even if the international students eventually become adjusted in their second or third year of study, the learning gained would still be less than what could have been achieved in four years. Moreover, students spend 4-5 years and this is a very short period to feel at home in a new culture as well as becoming sufficiently knowledgeable about it. Many international students take few years just to improve their English conversational skills. Some of us who might have lived in another country, vastly different from us may know that cultural assimilation requires lot of efforts and time and it becomes easier if locals extend their assistance to us. </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could even relate to our own experiences. Many of us have lived in this</a:t>
            </a:r>
            <a:r>
              <a:rPr lang="en-US" sz="1200" kern="1200" baseline="0" dirty="0" smtClean="0">
                <a:solidFill>
                  <a:schemeClr val="tx1"/>
                </a:solidFill>
                <a:latin typeface="+mn-lt"/>
                <a:ea typeface="+mn-ea"/>
                <a:cs typeface="+mn-cs"/>
              </a:rPr>
              <a:t> country our whole lives and yet we </a:t>
            </a:r>
            <a:r>
              <a:rPr lang="en-US" sz="1200" kern="1200" dirty="0" smtClean="0">
                <a:solidFill>
                  <a:schemeClr val="tx1"/>
                </a:solidFill>
                <a:latin typeface="+mn-lt"/>
                <a:ea typeface="+mn-ea"/>
                <a:cs typeface="+mn-cs"/>
              </a:rPr>
              <a:t>join </a:t>
            </a:r>
            <a:r>
              <a:rPr lang="en-US" sz="1200" kern="1200" dirty="0" smtClean="0">
                <a:solidFill>
                  <a:schemeClr val="tx1"/>
                </a:solidFill>
                <a:latin typeface="+mn-lt"/>
                <a:ea typeface="+mn-ea"/>
                <a:cs typeface="+mn-cs"/>
              </a:rPr>
              <a:t>a fraternity because </a:t>
            </a:r>
            <a:r>
              <a:rPr lang="en-US" sz="1200" kern="1200" dirty="0" smtClean="0">
                <a:solidFill>
                  <a:schemeClr val="tx1"/>
                </a:solidFill>
                <a:latin typeface="+mn-lt"/>
                <a:ea typeface="+mn-ea"/>
                <a:cs typeface="+mn-cs"/>
              </a:rPr>
              <a:t>we want to blen</a:t>
            </a:r>
            <a:r>
              <a:rPr lang="en-US" sz="1200" kern="1200" baseline="0" dirty="0" smtClean="0">
                <a:solidFill>
                  <a:schemeClr val="tx1"/>
                </a:solidFill>
                <a:latin typeface="+mn-lt"/>
                <a:ea typeface="+mn-ea"/>
                <a:cs typeface="+mn-cs"/>
              </a:rPr>
              <a:t>d in with the rest of the group</a:t>
            </a:r>
            <a:r>
              <a:rPr lang="en-US" sz="1200" kern="1200" dirty="0" smtClean="0">
                <a:solidFill>
                  <a:schemeClr val="tx1"/>
                </a:solidFill>
                <a:latin typeface="+mn-lt"/>
                <a:ea typeface="+mn-ea"/>
                <a:cs typeface="+mn-cs"/>
              </a:rPr>
              <a:t>. I now spend most time </a:t>
            </a:r>
            <a:r>
              <a:rPr lang="en-US" sz="1200" kern="1200" dirty="0" smtClean="0">
                <a:solidFill>
                  <a:schemeClr val="tx1"/>
                </a:solidFill>
                <a:latin typeface="+mn-lt"/>
                <a:ea typeface="+mn-ea"/>
                <a:cs typeface="+mn-cs"/>
              </a:rPr>
              <a:t>with my American </a:t>
            </a:r>
            <a:r>
              <a:rPr lang="en-US" sz="1200" kern="1200" dirty="0" smtClean="0">
                <a:solidFill>
                  <a:schemeClr val="tx1"/>
                </a:solidFill>
                <a:latin typeface="+mn-lt"/>
                <a:ea typeface="+mn-ea"/>
                <a:cs typeface="+mn-cs"/>
              </a:rPr>
              <a:t>brothers and have learnt a lot that I would not have learnt otherwise. And even then, I still </a:t>
            </a:r>
            <a:r>
              <a:rPr lang="en-US" sz="1200" kern="1200" dirty="0" smtClean="0">
                <a:solidFill>
                  <a:schemeClr val="tx1"/>
                </a:solidFill>
                <a:latin typeface="+mn-lt"/>
                <a:ea typeface="+mn-ea"/>
                <a:cs typeface="+mn-cs"/>
              </a:rPr>
              <a:t>don’t feel completely </a:t>
            </a:r>
            <a:r>
              <a:rPr lang="en-US" sz="1200" kern="1200" dirty="0" smtClean="0">
                <a:solidFill>
                  <a:schemeClr val="tx1"/>
                </a:solidFill>
                <a:latin typeface="+mn-lt"/>
                <a:ea typeface="+mn-ea"/>
                <a:cs typeface="+mn-cs"/>
              </a:rPr>
              <a:t>comfortable because I</a:t>
            </a:r>
            <a:r>
              <a:rPr lang="en-US" sz="1200" kern="1200" baseline="0" dirty="0" smtClean="0">
                <a:solidFill>
                  <a:schemeClr val="tx1"/>
                </a:solidFill>
                <a:latin typeface="+mn-lt"/>
                <a:ea typeface="+mn-ea"/>
                <a:cs typeface="+mn-cs"/>
              </a:rPr>
              <a:t> have lived my whole life in a very different environment. </a:t>
            </a:r>
            <a:r>
              <a:rPr lang="en-US" sz="1200" kern="1200" dirty="0" smtClean="0">
                <a:solidFill>
                  <a:schemeClr val="tx1"/>
                </a:solidFill>
                <a:latin typeface="+mn-lt"/>
                <a:ea typeface="+mn-ea"/>
                <a:cs typeface="+mn-cs"/>
              </a:rPr>
              <a:t>Not </a:t>
            </a:r>
            <a:r>
              <a:rPr lang="en-US" sz="1200" kern="1200" dirty="0" smtClean="0">
                <a:solidFill>
                  <a:schemeClr val="tx1"/>
                </a:solidFill>
                <a:latin typeface="+mn-lt"/>
                <a:ea typeface="+mn-ea"/>
                <a:cs typeface="+mn-cs"/>
              </a:rPr>
              <a:t>every International </a:t>
            </a:r>
            <a:r>
              <a:rPr lang="en-US" sz="1200" kern="1200" dirty="0" smtClean="0">
                <a:solidFill>
                  <a:schemeClr val="tx1"/>
                </a:solidFill>
                <a:latin typeface="+mn-lt"/>
                <a:ea typeface="+mn-ea"/>
                <a:cs typeface="+mn-cs"/>
              </a:rPr>
              <a:t>student has the resources or courage to join </a:t>
            </a:r>
            <a:r>
              <a:rPr lang="en-US" sz="1200" kern="1200" dirty="0" smtClean="0">
                <a:solidFill>
                  <a:schemeClr val="tx1"/>
                </a:solidFill>
                <a:latin typeface="+mn-lt"/>
                <a:ea typeface="+mn-ea"/>
                <a:cs typeface="+mn-cs"/>
              </a:rPr>
              <a:t>a </a:t>
            </a:r>
            <a:r>
              <a:rPr lang="en-US" sz="1200" kern="1200" dirty="0" smtClean="0">
                <a:solidFill>
                  <a:schemeClr val="tx1"/>
                </a:solidFill>
                <a:latin typeface="+mn-lt"/>
                <a:ea typeface="+mn-ea"/>
                <a:cs typeface="+mn-cs"/>
              </a:rPr>
              <a:t>fraternity and just to give you an example, I’m </a:t>
            </a:r>
            <a:r>
              <a:rPr lang="en-US" sz="1200" kern="1200" dirty="0" smtClean="0">
                <a:solidFill>
                  <a:schemeClr val="tx1"/>
                </a:solidFill>
                <a:latin typeface="+mn-lt"/>
                <a:ea typeface="+mn-ea"/>
                <a:cs typeface="+mn-cs"/>
              </a:rPr>
              <a:t>the ONLY International student in my fraternity at </a:t>
            </a:r>
            <a:r>
              <a:rPr lang="en-US" sz="1200" kern="1200" dirty="0" smtClean="0">
                <a:solidFill>
                  <a:schemeClr val="tx1"/>
                </a:solidFill>
                <a:latin typeface="+mn-lt"/>
                <a:ea typeface="+mn-ea"/>
                <a:cs typeface="+mn-cs"/>
              </a:rPr>
              <a:t>ASU chapter. </a:t>
            </a:r>
            <a:endParaRPr lang="nb-NO" sz="2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latin typeface="+mn-lt"/>
              <a:ea typeface="+mn-ea"/>
              <a:cs typeface="+mn-cs"/>
            </a:endParaRPr>
          </a:p>
        </p:txBody>
      </p:sp>
      <p:sp>
        <p:nvSpPr>
          <p:cNvPr id="4" name="Plassholder for lysbildenummer 3"/>
          <p:cNvSpPr>
            <a:spLocks noGrp="1"/>
          </p:cNvSpPr>
          <p:nvPr>
            <p:ph type="sldNum" sz="quarter" idx="10"/>
          </p:nvPr>
        </p:nvSpPr>
        <p:spPr/>
        <p:txBody>
          <a:bodyPr/>
          <a:lstStyle/>
          <a:p>
            <a:fld id="{ACD05EAC-83F4-49CB-8CCE-53757CD4C5F0}" type="slidenum">
              <a:rPr lang="nb-NO" smtClean="0"/>
              <a:pPr/>
              <a:t>7</a:t>
            </a:fld>
            <a:endParaRPr lang="nb-N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There</a:t>
            </a:r>
            <a:r>
              <a:rPr lang="nb-NO" baseline="0" dirty="0" smtClean="0"/>
              <a:t> are alternatives that may help achieve some of the same goals. They include Brother/Sister Program in which an international student will be paired with an American student and they will have the independence to plan their social gatherings or other activities. The university may also ensure greater interaction by organizing events specifically for students who participate in the Brother/Sister Program.</a:t>
            </a:r>
          </a:p>
          <a:p>
            <a:endParaRPr lang="nb-NO" baseline="0" dirty="0" smtClean="0"/>
          </a:p>
          <a:p>
            <a:r>
              <a:rPr lang="nb-NO" baseline="0" dirty="0" smtClean="0"/>
              <a:t>Similarly, Family System may also be similar in structure but instead of being paired with an American student, the international student will be paired with an American family. The ASU will invite community members to join the program including ASU alumni residing in the area. The motivation to American families will be increasing their own knowledge of international cultures, experience international food, and form life-long bonds with international students. For the record, programs similar in structure do exist in some other universities including the University of Oklahoma in Norman, Oklahoma.</a:t>
            </a:r>
            <a:endParaRPr lang="nb-NO" dirty="0"/>
          </a:p>
        </p:txBody>
      </p:sp>
      <p:sp>
        <p:nvSpPr>
          <p:cNvPr id="4" name="Plassholder for lysbildenummer 3"/>
          <p:cNvSpPr>
            <a:spLocks noGrp="1"/>
          </p:cNvSpPr>
          <p:nvPr>
            <p:ph type="sldNum" sz="quarter" idx="10"/>
          </p:nvPr>
        </p:nvSpPr>
        <p:spPr/>
        <p:txBody>
          <a:bodyPr/>
          <a:lstStyle/>
          <a:p>
            <a:fld id="{ACD05EAC-83F4-49CB-8CCE-53757CD4C5F0}" type="slidenum">
              <a:rPr lang="nb-NO" smtClean="0"/>
              <a:pPr/>
              <a:t>8</a:t>
            </a:fld>
            <a:endParaRPr lang="nb-N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Brother/Sister</a:t>
            </a:r>
            <a:r>
              <a:rPr lang="en-US" baseline="0" dirty="0" smtClean="0"/>
              <a:t> System will encourage both international and American students to learn about each other. American students will help international students understand social and cultural etiquettes in America and encourage them to participate in social events. Similarly, American family would provide international students a direct glimpse into  the American life system as it revolves around families and friends as well as other cultural artifacts such as food and traditions. There is no better way to learn than first-hand observation and actually experiencing everything. </a:t>
            </a:r>
            <a:endParaRPr lang="en-US" dirty="0"/>
          </a:p>
        </p:txBody>
      </p:sp>
      <p:sp>
        <p:nvSpPr>
          <p:cNvPr id="4" name="Slide Number Placeholder 3"/>
          <p:cNvSpPr>
            <a:spLocks noGrp="1"/>
          </p:cNvSpPr>
          <p:nvPr>
            <p:ph type="sldNum" sz="quarter" idx="10"/>
          </p:nvPr>
        </p:nvSpPr>
        <p:spPr/>
        <p:txBody>
          <a:bodyPr/>
          <a:lstStyle/>
          <a:p>
            <a:fld id="{ACD05EAC-83F4-49CB-8CCE-53757CD4C5F0}" type="slidenum">
              <a:rPr lang="nb-NO" smtClean="0"/>
              <a:pPr/>
              <a:t>9</a:t>
            </a:fld>
            <a:endParaRPr lang="nb-N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may</a:t>
            </a:r>
            <a:r>
              <a:rPr lang="en-US" baseline="0" dirty="0" smtClean="0"/>
              <a:t> be limitations to both alternatives. In Brother/Sister system, we would be trusting the participants that they would fulfill the objectives of the program and there would be no way to monitor their progress. Thus, the amount of learning will vary from one individual to another. </a:t>
            </a:r>
          </a:p>
          <a:p>
            <a:endParaRPr lang="en-US" baseline="0" dirty="0" smtClean="0"/>
          </a:p>
          <a:p>
            <a:r>
              <a:rPr lang="en-US" baseline="0" dirty="0" smtClean="0"/>
              <a:t>Similarly, family system may not be for everyone because American families may have to incur costs and there would be different expectations by both the students and the families from the program which if not met may lower their enthusiasm. In addition, any misunderstandings may further discourage the international students from learning about American culture and may even strengthen their stereotypes. Once again, there will be no reliable way to monitor the progress and we will be putting faith in the students and American families.</a:t>
            </a:r>
            <a:endParaRPr lang="en-US" dirty="0"/>
          </a:p>
        </p:txBody>
      </p:sp>
      <p:sp>
        <p:nvSpPr>
          <p:cNvPr id="4" name="Slide Number Placeholder 3"/>
          <p:cNvSpPr>
            <a:spLocks noGrp="1"/>
          </p:cNvSpPr>
          <p:nvPr>
            <p:ph type="sldNum" sz="quarter" idx="10"/>
          </p:nvPr>
        </p:nvSpPr>
        <p:spPr/>
        <p:txBody>
          <a:bodyPr/>
          <a:lstStyle/>
          <a:p>
            <a:fld id="{ACD05EAC-83F4-49CB-8CCE-53757CD4C5F0}" type="slidenum">
              <a:rPr lang="nb-NO" smtClean="0"/>
              <a:pPr/>
              <a:t>10</a:t>
            </a:fld>
            <a:endParaRPr lang="nb-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1503F550-595F-467A-AC58-6424DC286EB2}" type="datetimeFigureOut">
              <a:rPr lang="nb-NO" smtClean="0"/>
              <a:pPr/>
              <a:t>15.04.2012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83D5B7AF-270F-4285-89EB-BD707D71D82A}" type="slidenum">
              <a:rPr lang="nb-NO" smtClean="0"/>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1503F550-595F-467A-AC58-6424DC286EB2}" type="datetimeFigureOut">
              <a:rPr lang="nb-NO" smtClean="0"/>
              <a:pPr/>
              <a:t>15.04.2012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83D5B7AF-270F-4285-89EB-BD707D71D82A}" type="slidenum">
              <a:rPr lang="nb-NO" smtClean="0"/>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1503F550-595F-467A-AC58-6424DC286EB2}" type="datetimeFigureOut">
              <a:rPr lang="nb-NO" smtClean="0"/>
              <a:pPr/>
              <a:t>15.04.2012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83D5B7AF-270F-4285-89EB-BD707D71D82A}" type="slidenum">
              <a:rPr lang="nb-NO" smtClean="0"/>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1503F550-595F-467A-AC58-6424DC286EB2}" type="datetimeFigureOut">
              <a:rPr lang="nb-NO" smtClean="0"/>
              <a:pPr/>
              <a:t>15.04.2012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83D5B7AF-270F-4285-89EB-BD707D71D82A}" type="slidenum">
              <a:rPr lang="nb-NO" smtClean="0"/>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1503F550-595F-467A-AC58-6424DC286EB2}" type="datetimeFigureOut">
              <a:rPr lang="nb-NO" smtClean="0"/>
              <a:pPr/>
              <a:t>15.04.2012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83D5B7AF-270F-4285-89EB-BD707D71D82A}" type="slidenum">
              <a:rPr lang="nb-NO" smtClean="0"/>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1503F550-595F-467A-AC58-6424DC286EB2}" type="datetimeFigureOut">
              <a:rPr lang="nb-NO" smtClean="0"/>
              <a:pPr/>
              <a:t>15.04.2012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83D5B7AF-270F-4285-89EB-BD707D71D82A}" type="slidenum">
              <a:rPr lang="nb-NO" smtClean="0"/>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1503F550-595F-467A-AC58-6424DC286EB2}" type="datetimeFigureOut">
              <a:rPr lang="nb-NO" smtClean="0"/>
              <a:pPr/>
              <a:t>15.04.2012</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83D5B7AF-270F-4285-89EB-BD707D71D82A}" type="slidenum">
              <a:rPr lang="nb-NO" smtClean="0"/>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1503F550-595F-467A-AC58-6424DC286EB2}" type="datetimeFigureOut">
              <a:rPr lang="nb-NO" smtClean="0"/>
              <a:pPr/>
              <a:t>15.04.2012</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83D5B7AF-270F-4285-89EB-BD707D71D82A}" type="slidenum">
              <a:rPr lang="nb-NO" smtClean="0"/>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1503F550-595F-467A-AC58-6424DC286EB2}" type="datetimeFigureOut">
              <a:rPr lang="nb-NO" smtClean="0"/>
              <a:pPr/>
              <a:t>15.04.2012</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83D5B7AF-270F-4285-89EB-BD707D71D82A}" type="slidenum">
              <a:rPr lang="nb-NO" smtClean="0"/>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1503F550-595F-467A-AC58-6424DC286EB2}" type="datetimeFigureOut">
              <a:rPr lang="nb-NO" smtClean="0"/>
              <a:pPr/>
              <a:t>15.04.2012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83D5B7AF-270F-4285-89EB-BD707D71D82A}" type="slidenum">
              <a:rPr lang="nb-NO" smtClean="0"/>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1503F550-595F-467A-AC58-6424DC286EB2}" type="datetimeFigureOut">
              <a:rPr lang="nb-NO" smtClean="0"/>
              <a:pPr/>
              <a:t>15.04.2012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83D5B7AF-270F-4285-89EB-BD707D71D82A}" type="slidenum">
              <a:rPr lang="nb-NO" smtClean="0"/>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5">
                <a:lumMod val="75000"/>
              </a:schemeClr>
            </a:gs>
            <a:gs pos="0">
              <a:schemeClr val="accent1">
                <a:lumMod val="60000"/>
                <a:lumOff val="4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03F550-595F-467A-AC58-6424DC286EB2}" type="datetimeFigureOut">
              <a:rPr lang="nb-NO" smtClean="0"/>
              <a:pPr/>
              <a:t>15.04.2012</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5B7AF-270F-4285-89EB-BD707D71D82A}" type="slidenum">
              <a:rPr lang="nb-NO" smtClean="0"/>
              <a:pPr/>
              <a:t>‹#›</a:t>
            </a:fld>
            <a:endParaRPr lang="nb-NO"/>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sportsgeekery.com/wp-content/uploads/2011/10/asu-ipad-10.jpg"/>
          <p:cNvPicPr>
            <a:picLocks noChangeAspect="1" noChangeArrowheads="1"/>
          </p:cNvPicPr>
          <p:nvPr/>
        </p:nvPicPr>
        <p:blipFill rotWithShape="1">
          <a:blip r:embed="rId2" cstate="print">
            <a:extLst>
              <a:ext uri="{BEBA8EAE-BF5A-486C-A8C5-ECC9F3942E4B}">
                <a14:imgProps xmlns="" xmlns:a14="http://schemas.microsoft.com/office/drawing/2010/main">
                  <a14:imgLayer r:embed="rId3">
                    <a14:imgEffect>
                      <a14:backgroundRemoval t="10000" b="90000" l="10000" r="90000">
                        <a14:foregroundMark x1="50684" y1="54492" x2="50684" y2="54492"/>
                        <a14:foregroundMark x1="58887" y1="56445" x2="58887" y2="56445"/>
                        <a14:foregroundMark x1="48535" y1="42090" x2="48535" y2="42090"/>
                        <a14:foregroundMark x1="43066" y1="48047" x2="43066" y2="48047"/>
                        <a14:foregroundMark x1="54199" y1="52734" x2="53223" y2="55762"/>
                        <a14:foregroundMark x1="55176" y1="60645" x2="50488" y2="60449"/>
                        <a14:foregroundMark x1="43066" y1="61426" x2="43066" y2="61426"/>
                        <a14:foregroundMark x1="42578" y1="42578" x2="42578" y2="42578"/>
                        <a14:foregroundMark x1="42090" y1="44629" x2="42090" y2="44629"/>
                        <a14:foregroundMark x1="46289" y1="37402" x2="46289" y2="37402"/>
                        <a14:foregroundMark x1="46973" y1="59473" x2="46973" y2="59473"/>
                      </a14:backgroundRemoval>
                    </a14:imgEffect>
                  </a14:imgLayer>
                </a14:imgProps>
              </a:ext>
            </a:extLst>
          </a:blip>
          <a:srcRect l="26549" t="22172" r="27438" b="22044"/>
          <a:stretch/>
        </p:blipFill>
        <p:spPr bwMode="auto">
          <a:xfrm>
            <a:off x="131954" y="1863990"/>
            <a:ext cx="2952471" cy="3579522"/>
          </a:xfrm>
          <a:prstGeom prst="rect">
            <a:avLst/>
          </a:prstGeom>
          <a:noFill/>
          <a:ln>
            <a:noFill/>
          </a:ln>
        </p:spPr>
      </p:pic>
      <p:sp>
        <p:nvSpPr>
          <p:cNvPr id="3" name="Undertittel 2"/>
          <p:cNvSpPr>
            <a:spLocks noGrp="1"/>
          </p:cNvSpPr>
          <p:nvPr>
            <p:ph type="subTitle" idx="1"/>
          </p:nvPr>
        </p:nvSpPr>
        <p:spPr>
          <a:xfrm>
            <a:off x="0" y="5357826"/>
            <a:ext cx="9144000" cy="857256"/>
          </a:xfrm>
        </p:spPr>
        <p:txBody>
          <a:bodyPr>
            <a:normAutofit/>
          </a:bodyPr>
          <a:lstStyle/>
          <a:p>
            <a:endParaRPr lang="en-US" sz="2400" dirty="0">
              <a:solidFill>
                <a:srgbClr val="FFDD71"/>
              </a:solidFill>
            </a:endParaRPr>
          </a:p>
        </p:txBody>
      </p:sp>
      <p:sp>
        <p:nvSpPr>
          <p:cNvPr id="7" name="Rektangel 6"/>
          <p:cNvSpPr/>
          <p:nvPr/>
        </p:nvSpPr>
        <p:spPr>
          <a:xfrm>
            <a:off x="2857488" y="1928802"/>
            <a:ext cx="3643337" cy="2585323"/>
          </a:xfrm>
          <a:prstGeom prst="rect">
            <a:avLst/>
          </a:prstGeom>
          <a:noFill/>
        </p:spPr>
        <p:txBody>
          <a:bodyPr wrap="square" lIns="91440" tIns="45720" rIns="91440" bIns="45720">
            <a:spAutoFit/>
          </a:bodyPr>
          <a:lstStyle/>
          <a:p>
            <a:pPr algn="ctr"/>
            <a:r>
              <a:rPr lang="nb-NO"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a:t>
            </a:r>
            <a:r>
              <a:rPr lang="nb-NO"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Arizona State University</a:t>
            </a:r>
            <a:endParaRPr lang="nb-NO"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ktangel 4"/>
          <p:cNvSpPr/>
          <p:nvPr/>
        </p:nvSpPr>
        <p:spPr>
          <a:xfrm>
            <a:off x="0" y="928670"/>
            <a:ext cx="9144000" cy="923330"/>
          </a:xfrm>
          <a:prstGeom prst="rect">
            <a:avLst/>
          </a:prstGeom>
          <a:noFill/>
        </p:spPr>
        <p:txBody>
          <a:bodyPr wrap="square" lIns="91440" tIns="45720" rIns="91440" bIns="45720">
            <a:spAutoFit/>
          </a:bodyPr>
          <a:lstStyle/>
          <a:p>
            <a:pPr algn="ctr"/>
            <a:r>
              <a:rPr lang="en-US" sz="5400"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Language &amp; Cultural Barriers</a:t>
            </a:r>
            <a:endParaRPr lang="en-US" sz="5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0" y="500042"/>
            <a:ext cx="9144000" cy="923330"/>
          </a:xfrm>
          <a:prstGeom prst="rect">
            <a:avLst/>
          </a:prstGeom>
          <a:noFill/>
        </p:spPr>
        <p:txBody>
          <a:bodyPr wrap="square" lIns="91440" tIns="45720" rIns="91440" bIns="45720">
            <a:spAutoFit/>
          </a:bodyPr>
          <a:lstStyle/>
          <a:p>
            <a:pPr algn="ctr"/>
            <a:r>
              <a:rPr lang="en-US" sz="5400" smtClean="0">
                <a:ln w="18415" cmpd="sng">
                  <a:solidFill>
                    <a:srgbClr val="FFFFFF"/>
                  </a:solidFill>
                  <a:prstDash val="solid"/>
                </a:ln>
                <a:solidFill>
                  <a:srgbClr val="FFFFFF"/>
                </a:solidFill>
                <a:effectLst>
                  <a:outerShdw blurRad="63500" dir="3600000" algn="tl" rotWithShape="0">
                    <a:srgbClr val="000000">
                      <a:alpha val="70000"/>
                    </a:srgbClr>
                  </a:outerShdw>
                </a:effectLst>
              </a:rPr>
              <a:t>Refutation</a:t>
            </a:r>
            <a:endParaRPr lang="en-US" sz="5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kstSylinder 2"/>
          <p:cNvSpPr txBox="1"/>
          <p:nvPr/>
        </p:nvSpPr>
        <p:spPr>
          <a:xfrm>
            <a:off x="755576" y="1714488"/>
            <a:ext cx="8388424" cy="4083169"/>
          </a:xfrm>
          <a:prstGeom prst="rect">
            <a:avLst/>
          </a:prstGeom>
          <a:noFill/>
        </p:spPr>
        <p:txBody>
          <a:bodyPr wrap="square" rtlCol="0">
            <a:spAutoFit/>
          </a:bodyPr>
          <a:lstStyle/>
          <a:p>
            <a:pPr marL="514350" indent="-514350">
              <a:lnSpc>
                <a:spcPct val="200000"/>
              </a:lnSpc>
              <a:buFont typeface="+mj-lt"/>
              <a:buAutoNum type="arabicPeriod"/>
            </a:pPr>
            <a:r>
              <a:rPr lang="en-US" sz="2800" dirty="0" smtClean="0">
                <a:solidFill>
                  <a:srgbClr val="FFDD71"/>
                </a:solidFill>
              </a:rPr>
              <a:t>Brother/Sister System:</a:t>
            </a:r>
          </a:p>
          <a:p>
            <a:pPr marL="914400" lvl="1" indent="-457200">
              <a:lnSpc>
                <a:spcPct val="200000"/>
              </a:lnSpc>
              <a:buFont typeface="Arial"/>
              <a:buChar char="•"/>
            </a:pPr>
            <a:r>
              <a:rPr lang="en-US" sz="2400" dirty="0" smtClean="0">
                <a:solidFill>
                  <a:srgbClr val="FFDD71"/>
                </a:solidFill>
              </a:rPr>
              <a:t>Uncontrolled environment</a:t>
            </a:r>
          </a:p>
          <a:p>
            <a:pPr>
              <a:lnSpc>
                <a:spcPct val="200000"/>
              </a:lnSpc>
            </a:pPr>
            <a:r>
              <a:rPr lang="en-US" sz="2800" dirty="0" smtClean="0">
                <a:solidFill>
                  <a:srgbClr val="FFDD71"/>
                </a:solidFill>
              </a:rPr>
              <a:t>2. Family System:</a:t>
            </a:r>
          </a:p>
          <a:p>
            <a:pPr marL="800100" lvl="1" indent="-342900">
              <a:lnSpc>
                <a:spcPct val="200000"/>
              </a:lnSpc>
              <a:buFont typeface="Arial"/>
              <a:buChar char="•"/>
            </a:pPr>
            <a:r>
              <a:rPr lang="en-US" sz="2400" dirty="0" smtClean="0">
                <a:solidFill>
                  <a:srgbClr val="FFDD71"/>
                </a:solidFill>
              </a:rPr>
              <a:t>Not for everyone</a:t>
            </a:r>
          </a:p>
          <a:p>
            <a:pPr marL="800100" lvl="1" indent="-342900">
              <a:lnSpc>
                <a:spcPct val="200000"/>
              </a:lnSpc>
              <a:buFont typeface="Arial"/>
              <a:buChar char="•"/>
            </a:pPr>
            <a:r>
              <a:rPr lang="en-US" sz="2400" dirty="0" smtClean="0">
                <a:solidFill>
                  <a:srgbClr val="FFDD71"/>
                </a:solidFill>
              </a:rPr>
              <a:t>Obligations</a:t>
            </a:r>
            <a:endParaRPr lang="en-US" sz="2800" dirty="0">
              <a:solidFill>
                <a:srgbClr val="FFDD71"/>
              </a:solidFill>
            </a:endParaRPr>
          </a:p>
        </p:txBody>
      </p:sp>
      <p:pic>
        <p:nvPicPr>
          <p:cNvPr id="2" name="Picture 1"/>
          <p:cNvPicPr>
            <a:picLocks noChangeAspect="1"/>
          </p:cNvPicPr>
          <p:nvPr/>
        </p:nvPicPr>
        <p:blipFill>
          <a:blip r:embed="rId3" cstate="print">
            <a:extLst>
              <a:ext uri="{BEBA8EAE-BF5A-486C-A8C5-ECC9F3942E4B}">
                <a14:imgProps xmlns="" xmlns:a14="http://schemas.microsoft.com/office/drawing/2010/main">
                  <a14:imgLayer r:embed="rId4">
                    <a14:imgEffect>
                      <a14:backgroundRemoval t="0" b="100000" l="0" r="100000">
                        <a14:foregroundMark x1="89667" y1="87204" x2="64667" y2="73460"/>
                        <a14:foregroundMark x1="14333" y1="55450" x2="19333" y2="62559"/>
                      </a14:backgroundRemoval>
                    </a14:imgEffect>
                  </a14:imgLayer>
                </a14:imgProps>
              </a:ext>
            </a:extLst>
          </a:blip>
          <a:stretch>
            <a:fillRect/>
          </a:stretch>
        </p:blipFill>
        <p:spPr>
          <a:xfrm>
            <a:off x="5076056" y="1844824"/>
            <a:ext cx="3810000" cy="2679700"/>
          </a:xfrm>
          <a:prstGeom prst="rect">
            <a:avLst/>
          </a:prstGeom>
        </p:spPr>
      </p:pic>
    </p:spTree>
    <p:extLst>
      <p:ext uri="{BB962C8B-B14F-4D97-AF65-F5344CB8AC3E}">
        <p14:creationId xmlns="" xmlns:p14="http://schemas.microsoft.com/office/powerpoint/2010/main" val="1518189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0" y="500042"/>
            <a:ext cx="9144000" cy="923330"/>
          </a:xfrm>
          <a:prstGeom prst="rect">
            <a:avLst/>
          </a:prstGeom>
          <a:noFill/>
        </p:spPr>
        <p:txBody>
          <a:bodyPr wrap="square" lIns="91440" tIns="45720" rIns="91440" bIns="45720">
            <a:spAutoFit/>
          </a:bodyPr>
          <a:lstStyle/>
          <a:p>
            <a:pPr algn="ctr"/>
            <a:r>
              <a:rPr lang="en-US" sz="5400" smtClean="0">
                <a:ln w="18415" cmpd="sng">
                  <a:solidFill>
                    <a:srgbClr val="FFFFFF"/>
                  </a:solidFill>
                  <a:prstDash val="solid"/>
                </a:ln>
                <a:solidFill>
                  <a:srgbClr val="FFFFFF"/>
                </a:solidFill>
                <a:effectLst>
                  <a:outerShdw blurRad="63500" dir="3600000" algn="tl" rotWithShape="0">
                    <a:srgbClr val="000000">
                      <a:alpha val="70000"/>
                    </a:srgbClr>
                  </a:outerShdw>
                </a:effectLst>
              </a:rPr>
              <a:t>Conclusion</a:t>
            </a:r>
            <a:endParaRPr lang="en-US" sz="5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kstSylinder 2"/>
          <p:cNvSpPr txBox="1"/>
          <p:nvPr/>
        </p:nvSpPr>
        <p:spPr>
          <a:xfrm>
            <a:off x="251520" y="1714488"/>
            <a:ext cx="8892480" cy="2605842"/>
          </a:xfrm>
          <a:prstGeom prst="rect">
            <a:avLst/>
          </a:prstGeom>
          <a:noFill/>
        </p:spPr>
        <p:txBody>
          <a:bodyPr wrap="square" rtlCol="0">
            <a:spAutoFit/>
          </a:bodyPr>
          <a:lstStyle/>
          <a:p>
            <a:pPr marL="914400" lvl="1" indent="-457200">
              <a:lnSpc>
                <a:spcPct val="200000"/>
              </a:lnSpc>
              <a:buFont typeface="Arial"/>
              <a:buChar char="•"/>
            </a:pPr>
            <a:r>
              <a:rPr lang="en-US" sz="2800" smtClean="0">
                <a:solidFill>
                  <a:srgbClr val="FFDD71"/>
                </a:solidFill>
              </a:rPr>
              <a:t>Providing a mandatory culture class open for both Internationl and American students.</a:t>
            </a:r>
          </a:p>
          <a:p>
            <a:pPr marL="914400" lvl="1" indent="-457200">
              <a:lnSpc>
                <a:spcPct val="200000"/>
              </a:lnSpc>
              <a:buFont typeface="Arial"/>
              <a:buChar char="•"/>
            </a:pPr>
            <a:endParaRPr lang="en-US" sz="2800">
              <a:solidFill>
                <a:srgbClr val="FFDD7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BEBA8EAE-BF5A-486C-A8C5-ECC9F3942E4B}">
                <a14:imgProps xmlns="" xmlns:a14="http://schemas.microsoft.com/office/drawing/2010/main">
                  <a14:imgLayer r:embed="rId4">
                    <a14:imgEffect>
                      <a14:backgroundRemoval t="0" b="100000" l="0" r="100000">
                        <a14:foregroundMark x1="89686" y1="66770" x2="89686" y2="66770"/>
                        <a14:foregroundMark x1="73585" y1="88665" x2="73585" y2="88665"/>
                        <a14:foregroundMark x1="50189" y1="88665" x2="50189" y2="88665"/>
                        <a14:foregroundMark x1="21132" y1="71273" x2="21132" y2="71273"/>
                        <a14:foregroundMark x1="24906" y1="95186" x2="24906" y2="95186"/>
                      </a14:backgroundRemoval>
                    </a14:imgEffect>
                  </a14:imgLayer>
                </a14:imgProps>
              </a:ext>
            </a:extLst>
          </a:blip>
          <a:stretch>
            <a:fillRect/>
          </a:stretch>
        </p:blipFill>
        <p:spPr>
          <a:xfrm>
            <a:off x="2051720" y="476672"/>
            <a:ext cx="5155728" cy="4176464"/>
          </a:xfrm>
          <a:prstGeom prst="rect">
            <a:avLst/>
          </a:prstGeom>
        </p:spPr>
      </p:pic>
      <p:sp>
        <p:nvSpPr>
          <p:cNvPr id="3" name="TextBox 2"/>
          <p:cNvSpPr txBox="1"/>
          <p:nvPr/>
        </p:nvSpPr>
        <p:spPr>
          <a:xfrm>
            <a:off x="0" y="4941168"/>
            <a:ext cx="9144000" cy="1200329"/>
          </a:xfrm>
          <a:prstGeom prst="rect">
            <a:avLst/>
          </a:prstGeom>
          <a:noFill/>
        </p:spPr>
        <p:txBody>
          <a:bodyPr wrap="square" rtlCol="0">
            <a:spAutoFit/>
          </a:bodyPr>
          <a:lstStyle/>
          <a:p>
            <a:pPr algn="ctr"/>
            <a:r>
              <a:rPr lang="en-US" sz="7200" b="1" smtClean="0"/>
              <a:t>QUESTIONS</a:t>
            </a:r>
            <a:endParaRPr lang="en-US" sz="7200" b="1"/>
          </a:p>
        </p:txBody>
      </p:sp>
    </p:spTree>
    <p:extLst>
      <p:ext uri="{BB962C8B-B14F-4D97-AF65-F5344CB8AC3E}">
        <p14:creationId xmlns="" xmlns:p14="http://schemas.microsoft.com/office/powerpoint/2010/main" val="1498599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6498" y="2708920"/>
            <a:ext cx="9144000" cy="1754327"/>
          </a:xfrm>
          <a:prstGeom prst="rect">
            <a:avLst/>
          </a:prstGeom>
          <a:noFill/>
        </p:spPr>
        <p:txBody>
          <a:bodyPr wrap="square" lIns="91440" tIns="45720" rIns="91440" bIns="45720">
            <a:spAutoFit/>
          </a:bodyPr>
          <a:lstStyle/>
          <a:p>
            <a:pPr algn="ctr"/>
            <a:r>
              <a:rPr lang="en-US" sz="5400" smtClean="0">
                <a:ln w="18415" cmpd="sng">
                  <a:solidFill>
                    <a:srgbClr val="FFFFFF"/>
                  </a:solidFill>
                  <a:prstDash val="solid"/>
                </a:ln>
                <a:solidFill>
                  <a:srgbClr val="FFFFFF"/>
                </a:solidFill>
                <a:effectLst>
                  <a:outerShdw blurRad="63500" dir="3600000" algn="tl" rotWithShape="0">
                    <a:srgbClr val="000000">
                      <a:alpha val="70000"/>
                    </a:srgbClr>
                  </a:outerShdw>
                </a:effectLst>
              </a:rPr>
              <a:t>THANK YOU FOR YOUR ATTENTION</a:t>
            </a:r>
            <a:endParaRPr lang="en-US" sz="5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2063041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ilmkidunya.com/lists/images/language-barrier.jpg"/>
          <p:cNvPicPr>
            <a:picLocks noChangeAspect="1" noChangeArrowheads="1"/>
          </p:cNvPicPr>
          <p:nvPr/>
        </p:nvPicPr>
        <p:blipFill rotWithShape="1">
          <a:blip r:embed="rId3" cstate="print">
            <a:extLst>
              <a:ext uri="{BEBA8EAE-BF5A-486C-A8C5-ECC9F3942E4B}">
                <a14:imgProps xmlns="" xmlns:a14="http://schemas.microsoft.com/office/drawing/2010/main">
                  <a14:imgLayer r:embed="rId4">
                    <a14:imgEffect>
                      <a14:backgroundRemoval t="0" b="100000" l="0" r="95229">
                        <a14:foregroundMark x1="43539" y1="65746" x2="66203" y2="65746"/>
                        <a14:foregroundMark x1="78728" y1="60221" x2="78728" y2="94475"/>
                        <a14:foregroundMark x1="20477" y1="57182" x2="19682" y2="90608"/>
                        <a14:foregroundMark x1="30020" y1="32873" x2="12326" y2="3867"/>
                        <a14:foregroundMark x1="71769" y1="6630" x2="89861" y2="35912"/>
                        <a14:foregroundMark x1="41948" y1="4420" x2="59642" y2="34254"/>
                        <a14:backgroundMark x1="69781" y1="43370" x2="56859" y2="47790"/>
                        <a14:backgroundMark x1="36581" y1="37845" x2="36978" y2="84807"/>
                        <a14:backgroundMark x1="71769" y1="68508" x2="70775" y2="95304"/>
                        <a14:backgroundMark x1="34990" y1="3315" x2="34990" y2="3315"/>
                        <a14:backgroundMark x1="66799" y1="4144" x2="66799" y2="4144"/>
                        <a14:backgroundMark x1="59443" y1="87017" x2="59245" y2="92265"/>
                        <a14:backgroundMark x1="60437" y1="80939" x2="59046" y2="90331"/>
                        <a14:backgroundMark x1="60239" y1="69613" x2="60636" y2="82044"/>
                        <a14:backgroundMark x1="2982" y1="3591" x2="4374" y2="93370"/>
                      </a14:backgroundRemoval>
                    </a14:imgEffect>
                  </a14:imgLayer>
                </a14:imgProps>
              </a:ext>
            </a:extLst>
          </a:blip>
          <a:srcRect t="-420" b="2"/>
          <a:stretch/>
        </p:blipFill>
        <p:spPr bwMode="auto">
          <a:xfrm>
            <a:off x="1691680" y="1386038"/>
            <a:ext cx="5616624" cy="4059186"/>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8" name="Rektangel 7"/>
          <p:cNvSpPr/>
          <p:nvPr/>
        </p:nvSpPr>
        <p:spPr>
          <a:xfrm>
            <a:off x="3357554" y="500042"/>
            <a:ext cx="2558778" cy="923330"/>
          </a:xfrm>
          <a:prstGeom prst="rect">
            <a:avLst/>
          </a:prstGeom>
          <a:noFill/>
        </p:spPr>
        <p:txBody>
          <a:bodyPr wrap="none" lIns="91440" tIns="45720" rIns="91440" bIns="45720">
            <a:spAutoFit/>
          </a:bodyPr>
          <a:lstStyle/>
          <a:p>
            <a:pPr algn="ctr"/>
            <a:r>
              <a:rPr lang="nb-NO"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Problem</a:t>
            </a:r>
            <a:endParaRPr lang="nb-NO"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ekstSylinder 8"/>
          <p:cNvSpPr txBox="1"/>
          <p:nvPr/>
        </p:nvSpPr>
        <p:spPr>
          <a:xfrm>
            <a:off x="0" y="5570076"/>
            <a:ext cx="9144000" cy="523220"/>
          </a:xfrm>
          <a:prstGeom prst="rect">
            <a:avLst/>
          </a:prstGeom>
          <a:noFill/>
        </p:spPr>
        <p:txBody>
          <a:bodyPr wrap="square" rtlCol="0">
            <a:spAutoFit/>
          </a:bodyPr>
          <a:lstStyle/>
          <a:p>
            <a:pPr algn="ctr">
              <a:defRPr/>
            </a:pPr>
            <a:r>
              <a:rPr lang="en-US" sz="2800" dirty="0" smtClean="0">
                <a:solidFill>
                  <a:srgbClr val="FFDD71"/>
                </a:solidFill>
              </a:rPr>
              <a:t>Integrating international students at ASU</a:t>
            </a:r>
            <a:endParaRPr lang="nb-NO" sz="2800" dirty="0">
              <a:solidFill>
                <a:srgbClr val="FFDD7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fused-Sign.jpg"/>
          <p:cNvPicPr>
            <a:picLocks noChangeAspect="1"/>
          </p:cNvPicPr>
          <p:nvPr/>
        </p:nvPicPr>
        <p:blipFill rotWithShape="1">
          <a:blip r:embed="rId3" cstate="print">
            <a:extLst>
              <a:ext uri="{BEBA8EAE-BF5A-486C-A8C5-ECC9F3942E4B}">
                <a14:imgProps xmlns="" xmlns:a14="http://schemas.microsoft.com/office/drawing/2010/main">
                  <a14:imgLayer r:embed="rId4">
                    <a14:imgEffect>
                      <a14:backgroundRemoval t="4990" b="100000" l="10237" r="86988">
                        <a14:backgroundMark x1="52593" y1="29733" x2="58007" y2="29733"/>
                        <a14:backgroundMark x1="41993" y1="39440" x2="30573" y2="34450"/>
                        <a14:backgroundMark x1="47043" y1="46685" x2="43904" y2="39645"/>
                        <a14:backgroundMark x1="52275" y1="56869" x2="59736" y2="46206"/>
                      </a14:backgroundRemoval>
                    </a14:imgEffect>
                  </a14:imgLayer>
                </a14:imgProps>
              </a:ext>
              <a:ext uri="{28A0092B-C50C-407E-A947-70E740481C1C}">
                <a14:useLocalDpi xmlns="" xmlns:a14="http://schemas.microsoft.com/office/drawing/2010/main" val="0"/>
              </a:ext>
            </a:extLst>
          </a:blip>
          <a:srcRect l="10416" r="11807"/>
          <a:stretch/>
        </p:blipFill>
        <p:spPr>
          <a:xfrm>
            <a:off x="645650" y="458040"/>
            <a:ext cx="7598758" cy="6499352"/>
          </a:xfrm>
          <a:prstGeom prst="rect">
            <a:avLst/>
          </a:prstGeom>
        </p:spPr>
      </p:pic>
      <p:sp>
        <p:nvSpPr>
          <p:cNvPr id="8" name="Rektangel 7"/>
          <p:cNvSpPr/>
          <p:nvPr/>
        </p:nvSpPr>
        <p:spPr>
          <a:xfrm>
            <a:off x="0" y="116632"/>
            <a:ext cx="9144000" cy="1107996"/>
          </a:xfrm>
          <a:prstGeom prst="rect">
            <a:avLst/>
          </a:prstGeom>
          <a:noFill/>
        </p:spPr>
        <p:txBody>
          <a:bodyPr wrap="square" lIns="91440" tIns="45720" rIns="91440" bIns="45720">
            <a:spAutoFit/>
          </a:bodyPr>
          <a:lstStyle/>
          <a:p>
            <a:pPr algn="ctr"/>
            <a:r>
              <a:rPr lang="en-US"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Causes</a:t>
            </a:r>
            <a:endParaRPr lang="en-US" sz="6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0" y="285728"/>
            <a:ext cx="9144000" cy="923330"/>
          </a:xfrm>
          <a:prstGeom prst="rect">
            <a:avLst/>
          </a:prstGeom>
          <a:noFill/>
        </p:spPr>
        <p:txBody>
          <a:bodyPr wrap="square" lIns="91440" tIns="45720" rIns="91440" bIns="45720">
            <a:spAutoFit/>
          </a:bodyPr>
          <a:lstStyle/>
          <a:p>
            <a:pPr algn="ctr"/>
            <a:r>
              <a:rPr lang="en-US" sz="5400" smtClean="0">
                <a:ln w="18415" cmpd="sng">
                  <a:solidFill>
                    <a:srgbClr val="FFFFFF"/>
                  </a:solidFill>
                  <a:prstDash val="solid"/>
                </a:ln>
                <a:solidFill>
                  <a:srgbClr val="FFFFFF"/>
                </a:solidFill>
                <a:effectLst>
                  <a:outerShdw blurRad="63500" dir="3600000" algn="tl" rotWithShape="0">
                    <a:srgbClr val="000000">
                      <a:alpha val="70000"/>
                    </a:srgbClr>
                  </a:outerShdw>
                </a:effectLst>
              </a:rPr>
              <a:t>Cross-cultural Communication</a:t>
            </a:r>
            <a:endParaRPr lang="en-US" sz="5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4578" name="Picture 2" descr="http://www.houseofshine.com/Portals/0/March19bag/ok_sign.jpg"/>
          <p:cNvPicPr>
            <a:picLocks noChangeAspect="1" noChangeArrowheads="1"/>
          </p:cNvPicPr>
          <p:nvPr/>
        </p:nvPicPr>
        <p:blipFill>
          <a:blip r:embed="rId3" cstate="print">
            <a:clrChange>
              <a:clrFrom>
                <a:srgbClr val="FFFFFF"/>
              </a:clrFrom>
              <a:clrTo>
                <a:srgbClr val="FFFFFF">
                  <a:alpha val="0"/>
                </a:srgbClr>
              </a:clrTo>
            </a:clrChange>
            <a:lum bright="20000" contrast="20000"/>
          </a:blip>
          <a:srcRect l="18852" r="24594"/>
          <a:stretch>
            <a:fillRect/>
          </a:stretch>
        </p:blipFill>
        <p:spPr bwMode="auto">
          <a:xfrm>
            <a:off x="2786050" y="2000240"/>
            <a:ext cx="3643338" cy="4857760"/>
          </a:xfrm>
          <a:prstGeom prst="rect">
            <a:avLst/>
          </a:prstGeom>
          <a:ln>
            <a:noFill/>
          </a:ln>
          <a:effectLst>
            <a:outerShdw blurRad="292100" dist="139700" dir="2700000" algn="tl" rotWithShape="0">
              <a:srgbClr val="333333">
                <a:alpha val="65000"/>
              </a:srgbClr>
            </a:outerShdw>
          </a:effectLst>
        </p:spPr>
      </p:pic>
      <p:sp>
        <p:nvSpPr>
          <p:cNvPr id="5" name="TekstSylinder 4"/>
          <p:cNvSpPr txBox="1"/>
          <p:nvPr/>
        </p:nvSpPr>
        <p:spPr>
          <a:xfrm>
            <a:off x="285720" y="1324261"/>
            <a:ext cx="8858280" cy="523220"/>
          </a:xfrm>
          <a:prstGeom prst="rect">
            <a:avLst/>
          </a:prstGeom>
          <a:noFill/>
        </p:spPr>
        <p:txBody>
          <a:bodyPr wrap="square" rtlCol="0">
            <a:spAutoFit/>
          </a:bodyPr>
          <a:lstStyle/>
          <a:p>
            <a:pPr algn="ctr"/>
            <a:r>
              <a:rPr lang="en-US" sz="2800" b="1" smtClean="0">
                <a:solidFill>
                  <a:schemeClr val="accent3">
                    <a:lumMod val="60000"/>
                    <a:lumOff val="40000"/>
                  </a:schemeClr>
                </a:solidFill>
              </a:rPr>
              <a:t>Same Gesture - Different Meanings</a:t>
            </a:r>
            <a:endParaRPr lang="en-US" sz="2800" b="1">
              <a:solidFill>
                <a:schemeClr val="accent3">
                  <a:lumMod val="60000"/>
                  <a:lumOff val="40000"/>
                </a:schemeClr>
              </a:solidFill>
            </a:endParaRPr>
          </a:p>
        </p:txBody>
      </p:sp>
      <p:sp>
        <p:nvSpPr>
          <p:cNvPr id="6" name="TekstSylinder 5"/>
          <p:cNvSpPr txBox="1"/>
          <p:nvPr/>
        </p:nvSpPr>
        <p:spPr>
          <a:xfrm>
            <a:off x="6215074" y="2714620"/>
            <a:ext cx="2357454" cy="523220"/>
          </a:xfrm>
          <a:prstGeom prst="rect">
            <a:avLst/>
          </a:prstGeom>
          <a:noFill/>
        </p:spPr>
        <p:txBody>
          <a:bodyPr wrap="square" rtlCol="0">
            <a:spAutoFit/>
          </a:bodyPr>
          <a:lstStyle/>
          <a:p>
            <a:r>
              <a:rPr lang="en-US" sz="2800" b="1" smtClean="0">
                <a:solidFill>
                  <a:srgbClr val="FFDD71"/>
                </a:solidFill>
              </a:rPr>
              <a:t>UK &amp; USA</a:t>
            </a:r>
            <a:endParaRPr lang="en-US" sz="2800" b="1">
              <a:solidFill>
                <a:srgbClr val="FFDD71"/>
              </a:solidFill>
            </a:endParaRPr>
          </a:p>
        </p:txBody>
      </p:sp>
      <p:sp>
        <p:nvSpPr>
          <p:cNvPr id="7" name="TekstSylinder 6"/>
          <p:cNvSpPr txBox="1"/>
          <p:nvPr/>
        </p:nvSpPr>
        <p:spPr>
          <a:xfrm>
            <a:off x="7429520" y="5000636"/>
            <a:ext cx="1214446" cy="523220"/>
          </a:xfrm>
          <a:prstGeom prst="rect">
            <a:avLst/>
          </a:prstGeom>
          <a:noFill/>
        </p:spPr>
        <p:txBody>
          <a:bodyPr wrap="square" rtlCol="0">
            <a:spAutoFit/>
          </a:bodyPr>
          <a:lstStyle/>
          <a:p>
            <a:r>
              <a:rPr lang="en-US" sz="2800" b="1" smtClean="0">
                <a:solidFill>
                  <a:srgbClr val="FFDD71"/>
                </a:solidFill>
              </a:rPr>
              <a:t>Russia</a:t>
            </a:r>
            <a:endParaRPr lang="en-US" sz="2800" b="1">
              <a:solidFill>
                <a:srgbClr val="FFDD71"/>
              </a:solidFill>
            </a:endParaRPr>
          </a:p>
        </p:txBody>
      </p:sp>
      <p:sp>
        <p:nvSpPr>
          <p:cNvPr id="9" name="TekstSylinder 8"/>
          <p:cNvSpPr txBox="1"/>
          <p:nvPr/>
        </p:nvSpPr>
        <p:spPr>
          <a:xfrm>
            <a:off x="571472" y="4857760"/>
            <a:ext cx="1214446" cy="523220"/>
          </a:xfrm>
          <a:prstGeom prst="rect">
            <a:avLst/>
          </a:prstGeom>
          <a:noFill/>
        </p:spPr>
        <p:txBody>
          <a:bodyPr wrap="square" rtlCol="0">
            <a:spAutoFit/>
          </a:bodyPr>
          <a:lstStyle/>
          <a:p>
            <a:r>
              <a:rPr lang="en-US" sz="2800" b="1" smtClean="0">
                <a:solidFill>
                  <a:srgbClr val="FFDD71"/>
                </a:solidFill>
              </a:rPr>
              <a:t>Japan</a:t>
            </a:r>
            <a:endParaRPr lang="en-US" sz="2800" b="1">
              <a:solidFill>
                <a:srgbClr val="FFDD71"/>
              </a:solidFill>
            </a:endParaRPr>
          </a:p>
        </p:txBody>
      </p:sp>
      <p:sp>
        <p:nvSpPr>
          <p:cNvPr id="10" name="TekstSylinder 9"/>
          <p:cNvSpPr txBox="1"/>
          <p:nvPr/>
        </p:nvSpPr>
        <p:spPr>
          <a:xfrm>
            <a:off x="1285852" y="2571744"/>
            <a:ext cx="1285884" cy="523220"/>
          </a:xfrm>
          <a:prstGeom prst="rect">
            <a:avLst/>
          </a:prstGeom>
          <a:noFill/>
        </p:spPr>
        <p:txBody>
          <a:bodyPr wrap="square" rtlCol="0">
            <a:spAutoFit/>
          </a:bodyPr>
          <a:lstStyle/>
          <a:p>
            <a:r>
              <a:rPr lang="en-US" sz="2800" b="1" smtClean="0">
                <a:solidFill>
                  <a:srgbClr val="FFDD71"/>
                </a:solidFill>
              </a:rPr>
              <a:t>Brazil</a:t>
            </a:r>
            <a:endParaRPr lang="en-US" sz="2800" b="1">
              <a:solidFill>
                <a:srgbClr val="FFDD71"/>
              </a:solidFill>
            </a:endParaRPr>
          </a:p>
        </p:txBody>
      </p:sp>
      <p:sp>
        <p:nvSpPr>
          <p:cNvPr id="11" name="TekstSylinder 10"/>
          <p:cNvSpPr txBox="1"/>
          <p:nvPr/>
        </p:nvSpPr>
        <p:spPr>
          <a:xfrm>
            <a:off x="1142976" y="3071810"/>
            <a:ext cx="1772840" cy="584775"/>
          </a:xfrm>
          <a:prstGeom prst="rect">
            <a:avLst/>
          </a:prstGeom>
          <a:noFill/>
        </p:spPr>
        <p:txBody>
          <a:bodyPr wrap="square" rtlCol="0">
            <a:spAutoFit/>
          </a:bodyPr>
          <a:lstStyle/>
          <a:p>
            <a:r>
              <a:rPr lang="en-US" sz="3200" smtClean="0">
                <a:solidFill>
                  <a:schemeClr val="bg1"/>
                </a:solidFill>
              </a:rPr>
              <a:t>INSULT</a:t>
            </a:r>
            <a:endParaRPr lang="en-US" sz="3200">
              <a:solidFill>
                <a:schemeClr val="bg1"/>
              </a:solidFill>
            </a:endParaRPr>
          </a:p>
        </p:txBody>
      </p:sp>
      <p:sp>
        <p:nvSpPr>
          <p:cNvPr id="12" name="TekstSylinder 11"/>
          <p:cNvSpPr txBox="1"/>
          <p:nvPr/>
        </p:nvSpPr>
        <p:spPr>
          <a:xfrm>
            <a:off x="428596" y="5286388"/>
            <a:ext cx="1571636" cy="584775"/>
          </a:xfrm>
          <a:prstGeom prst="rect">
            <a:avLst/>
          </a:prstGeom>
          <a:noFill/>
        </p:spPr>
        <p:txBody>
          <a:bodyPr wrap="square" rtlCol="0">
            <a:spAutoFit/>
          </a:bodyPr>
          <a:lstStyle/>
          <a:p>
            <a:r>
              <a:rPr lang="en-US" sz="3200" smtClean="0">
                <a:solidFill>
                  <a:schemeClr val="bg1"/>
                </a:solidFill>
              </a:rPr>
              <a:t>MONEY</a:t>
            </a:r>
            <a:endParaRPr lang="en-US" sz="3200">
              <a:solidFill>
                <a:schemeClr val="bg1"/>
              </a:solidFill>
            </a:endParaRPr>
          </a:p>
        </p:txBody>
      </p:sp>
      <p:sp>
        <p:nvSpPr>
          <p:cNvPr id="13" name="TekstSylinder 12"/>
          <p:cNvSpPr txBox="1"/>
          <p:nvPr/>
        </p:nvSpPr>
        <p:spPr>
          <a:xfrm>
            <a:off x="6643702" y="3071810"/>
            <a:ext cx="1428760" cy="584775"/>
          </a:xfrm>
          <a:prstGeom prst="rect">
            <a:avLst/>
          </a:prstGeom>
          <a:noFill/>
        </p:spPr>
        <p:txBody>
          <a:bodyPr wrap="square" rtlCol="0">
            <a:spAutoFit/>
          </a:bodyPr>
          <a:lstStyle/>
          <a:p>
            <a:r>
              <a:rPr lang="en-US" sz="3200" smtClean="0">
                <a:solidFill>
                  <a:schemeClr val="bg1"/>
                </a:solidFill>
              </a:rPr>
              <a:t>O.K.</a:t>
            </a:r>
            <a:endParaRPr lang="en-US" sz="3200">
              <a:solidFill>
                <a:schemeClr val="bg1"/>
              </a:solidFill>
            </a:endParaRPr>
          </a:p>
        </p:txBody>
      </p:sp>
      <p:sp>
        <p:nvSpPr>
          <p:cNvPr id="14" name="TekstSylinder 13"/>
          <p:cNvSpPr txBox="1"/>
          <p:nvPr/>
        </p:nvSpPr>
        <p:spPr>
          <a:xfrm>
            <a:off x="7429520" y="5429264"/>
            <a:ext cx="1357322" cy="584775"/>
          </a:xfrm>
          <a:prstGeom prst="rect">
            <a:avLst/>
          </a:prstGeom>
          <a:noFill/>
        </p:spPr>
        <p:txBody>
          <a:bodyPr wrap="square" rtlCol="0">
            <a:spAutoFit/>
          </a:bodyPr>
          <a:lstStyle/>
          <a:p>
            <a:r>
              <a:rPr lang="en-US" sz="3200" smtClean="0">
                <a:solidFill>
                  <a:schemeClr val="bg1"/>
                </a:solidFill>
              </a:rPr>
              <a:t>ZERO</a:t>
            </a:r>
            <a:endParaRPr lang="en-US" sz="320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0" y="500042"/>
            <a:ext cx="9144000" cy="923330"/>
          </a:xfrm>
          <a:prstGeom prst="rect">
            <a:avLst/>
          </a:prstGeom>
          <a:noFill/>
        </p:spPr>
        <p:txBody>
          <a:bodyPr wrap="square" lIns="91440" tIns="45720" rIns="91440" bIns="45720">
            <a:spAutoFit/>
          </a:bodyPr>
          <a:lstStyle/>
          <a:p>
            <a:pPr algn="ctr"/>
            <a:r>
              <a:rPr lang="en-US" sz="5400" smtClean="0">
                <a:ln w="18415" cmpd="sng">
                  <a:solidFill>
                    <a:srgbClr val="FFFFFF"/>
                  </a:solidFill>
                  <a:prstDash val="solid"/>
                </a:ln>
                <a:solidFill>
                  <a:srgbClr val="FFFFFF"/>
                </a:solidFill>
                <a:effectLst>
                  <a:outerShdw blurRad="63500" dir="3600000" algn="tl" rotWithShape="0">
                    <a:srgbClr val="000000">
                      <a:alpha val="70000"/>
                    </a:srgbClr>
                  </a:outerShdw>
                </a:effectLst>
              </a:rPr>
              <a:t>Thesis</a:t>
            </a:r>
            <a:endParaRPr lang="en-US" sz="5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kstSylinder 2"/>
          <p:cNvSpPr txBox="1"/>
          <p:nvPr/>
        </p:nvSpPr>
        <p:spPr>
          <a:xfrm>
            <a:off x="1142976" y="1928802"/>
            <a:ext cx="7786742" cy="1569660"/>
          </a:xfrm>
          <a:prstGeom prst="rect">
            <a:avLst/>
          </a:prstGeom>
          <a:noFill/>
        </p:spPr>
        <p:txBody>
          <a:bodyPr wrap="square" rtlCol="0">
            <a:spAutoFit/>
          </a:bodyPr>
          <a:lstStyle/>
          <a:p>
            <a:r>
              <a:rPr lang="en-US" sz="3200" smtClean="0">
                <a:solidFill>
                  <a:srgbClr val="FFDD71"/>
                </a:solidFill>
              </a:rPr>
              <a:t>Arizona State University should offer international students an American culture class to promote better understanding</a:t>
            </a:r>
            <a:endParaRPr lang="en-US" sz="3200">
              <a:solidFill>
                <a:srgbClr val="FFDD7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alphaModFix amt="64000"/>
            <a:extLst>
              <a:ext uri="{BEBA8EAE-BF5A-486C-A8C5-ECC9F3942E4B}">
                <a14:imgProps xmlns="" xmlns:a14="http://schemas.microsoft.com/office/drawing/2010/main">
                  <a14:imgLayer r:embed="rId4">
                    <a14:imgEffect>
                      <a14:backgroundRemoval t="3991" b="100000" l="6406" r="100000"/>
                    </a14:imgEffect>
                  </a14:imgLayer>
                </a14:imgProps>
              </a:ext>
            </a:extLst>
          </a:blip>
          <a:stretch>
            <a:fillRect/>
          </a:stretch>
        </p:blipFill>
        <p:spPr>
          <a:xfrm>
            <a:off x="-3944" y="766548"/>
            <a:ext cx="9144000" cy="6086475"/>
          </a:xfrm>
          <a:prstGeom prst="rect">
            <a:avLst/>
          </a:prstGeom>
        </p:spPr>
      </p:pic>
      <p:sp>
        <p:nvSpPr>
          <p:cNvPr id="3" name="TekstSylinder 2"/>
          <p:cNvSpPr txBox="1"/>
          <p:nvPr/>
        </p:nvSpPr>
        <p:spPr>
          <a:xfrm>
            <a:off x="928662" y="1628800"/>
            <a:ext cx="7143800" cy="2554545"/>
          </a:xfrm>
          <a:prstGeom prst="rect">
            <a:avLst/>
          </a:prstGeom>
          <a:noFill/>
        </p:spPr>
        <p:txBody>
          <a:bodyPr wrap="square" rtlCol="0">
            <a:spAutoFit/>
          </a:bodyPr>
          <a:lstStyle/>
          <a:p>
            <a:pPr>
              <a:buFont typeface="Wingdings" pitchFamily="2" charset="2"/>
              <a:buChar char="§"/>
            </a:pPr>
            <a:r>
              <a:rPr lang="en-US" sz="3200" smtClean="0">
                <a:solidFill>
                  <a:srgbClr val="FFDD71"/>
                </a:solidFill>
              </a:rPr>
              <a:t>Offering Cultural Class</a:t>
            </a:r>
          </a:p>
          <a:p>
            <a:endParaRPr lang="en-US" sz="3200" smtClean="0">
              <a:solidFill>
                <a:srgbClr val="FFDD71"/>
              </a:solidFill>
            </a:endParaRPr>
          </a:p>
          <a:p>
            <a:pPr lvl="1">
              <a:buFont typeface="Wingdings" pitchFamily="2" charset="2"/>
              <a:buChar char="ü"/>
            </a:pPr>
            <a:r>
              <a:rPr lang="en-US" sz="3200" smtClean="0">
                <a:solidFill>
                  <a:srgbClr val="FFDD71"/>
                </a:solidFill>
              </a:rPr>
              <a:t>Learn more</a:t>
            </a:r>
          </a:p>
          <a:p>
            <a:pPr lvl="1">
              <a:buFont typeface="Wingdings" pitchFamily="2" charset="2"/>
              <a:buChar char="ü"/>
            </a:pPr>
            <a:r>
              <a:rPr lang="en-US" sz="3200" smtClean="0">
                <a:solidFill>
                  <a:srgbClr val="FFDD71"/>
                </a:solidFill>
              </a:rPr>
              <a:t>Decrease tension</a:t>
            </a:r>
          </a:p>
          <a:p>
            <a:pPr lvl="1">
              <a:buFont typeface="Wingdings" pitchFamily="2" charset="2"/>
              <a:buChar char="ü"/>
            </a:pPr>
            <a:r>
              <a:rPr lang="en-US" sz="3200" smtClean="0">
                <a:solidFill>
                  <a:srgbClr val="FFDD71"/>
                </a:solidFill>
              </a:rPr>
              <a:t>Solve misunderstandings</a:t>
            </a:r>
          </a:p>
        </p:txBody>
      </p:sp>
      <p:sp>
        <p:nvSpPr>
          <p:cNvPr id="8" name="Rektangel 7"/>
          <p:cNvSpPr/>
          <p:nvPr/>
        </p:nvSpPr>
        <p:spPr>
          <a:xfrm>
            <a:off x="0" y="404664"/>
            <a:ext cx="9144000" cy="923330"/>
          </a:xfrm>
          <a:prstGeom prst="rect">
            <a:avLst/>
          </a:prstGeom>
          <a:noFill/>
        </p:spPr>
        <p:txBody>
          <a:bodyPr wrap="square" lIns="91440" tIns="45720" rIns="91440" bIns="45720">
            <a:spAutoFit/>
          </a:bodyPr>
          <a:lstStyle/>
          <a:p>
            <a:pPr algn="ctr"/>
            <a:r>
              <a:rPr lang="en-US" sz="5400" smtClean="0">
                <a:ln w="18415" cmpd="sng">
                  <a:solidFill>
                    <a:srgbClr val="FFFFFF"/>
                  </a:solidFill>
                  <a:prstDash val="solid"/>
                </a:ln>
                <a:solidFill>
                  <a:srgbClr val="FFFFFF"/>
                </a:solidFill>
                <a:effectLst>
                  <a:outerShdw blurRad="63500" dir="3600000" algn="tl" rotWithShape="0">
                    <a:srgbClr val="000000">
                      <a:alpha val="70000"/>
                    </a:srgbClr>
                  </a:outerShdw>
                </a:effectLst>
              </a:rPr>
              <a:t>Solution/ Proposal</a:t>
            </a:r>
            <a:endParaRPr lang="en-US" sz="5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0" y="505406"/>
            <a:ext cx="9144000" cy="923330"/>
          </a:xfrm>
          <a:prstGeom prst="rect">
            <a:avLst/>
          </a:prstGeom>
          <a:noFill/>
        </p:spPr>
        <p:txBody>
          <a:bodyPr wrap="square" lIns="91440" tIns="45720" rIns="91440" bIns="45720">
            <a:spAutoFit/>
          </a:bodyPr>
          <a:lstStyle/>
          <a:p>
            <a:pPr algn="ctr"/>
            <a:r>
              <a:rPr lang="en-US" sz="5400" smtClean="0">
                <a:ln w="18415" cmpd="sng">
                  <a:solidFill>
                    <a:srgbClr val="FFFFFF"/>
                  </a:solidFill>
                  <a:prstDash val="solid"/>
                </a:ln>
                <a:solidFill>
                  <a:srgbClr val="FFFFFF"/>
                </a:solidFill>
                <a:effectLst>
                  <a:outerShdw blurRad="63500" dir="3600000" algn="tl" rotWithShape="0">
                    <a:srgbClr val="000000">
                      <a:alpha val="70000"/>
                    </a:srgbClr>
                  </a:outerShdw>
                </a:effectLst>
              </a:rPr>
              <a:t>Problems we might encounter</a:t>
            </a:r>
            <a:endParaRPr lang="en-US" sz="5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kstSylinder 2"/>
          <p:cNvSpPr txBox="1"/>
          <p:nvPr/>
        </p:nvSpPr>
        <p:spPr>
          <a:xfrm>
            <a:off x="928662" y="1714488"/>
            <a:ext cx="7143800" cy="2677656"/>
          </a:xfrm>
          <a:prstGeom prst="rect">
            <a:avLst/>
          </a:prstGeom>
          <a:noFill/>
        </p:spPr>
        <p:txBody>
          <a:bodyPr wrap="square" rtlCol="0">
            <a:spAutoFit/>
          </a:bodyPr>
          <a:lstStyle/>
          <a:p>
            <a:pPr marL="514350" indent="-514350">
              <a:buFont typeface="+mj-lt"/>
              <a:buAutoNum type="arabicPeriod"/>
            </a:pPr>
            <a:r>
              <a:rPr lang="en-US" sz="2800" dirty="0" smtClean="0">
                <a:solidFill>
                  <a:srgbClr val="FFDD71"/>
                </a:solidFill>
              </a:rPr>
              <a:t>Budget</a:t>
            </a:r>
          </a:p>
          <a:p>
            <a:endParaRPr lang="en-US" sz="2800" dirty="0" smtClean="0">
              <a:solidFill>
                <a:srgbClr val="FFDD71"/>
              </a:solidFill>
            </a:endParaRPr>
          </a:p>
          <a:p>
            <a:pPr lvl="1">
              <a:buFont typeface="Wingdings" pitchFamily="2" charset="2"/>
              <a:buChar char="ü"/>
            </a:pPr>
            <a:r>
              <a:rPr lang="en-US" sz="2800" dirty="0" smtClean="0">
                <a:solidFill>
                  <a:srgbClr val="FFDD71"/>
                </a:solidFill>
              </a:rPr>
              <a:t>Solution applied -&gt; more </a:t>
            </a:r>
            <a:r>
              <a:rPr lang="en-US" sz="2800" dirty="0" smtClean="0">
                <a:solidFill>
                  <a:srgbClr val="FFDD71"/>
                </a:solidFill>
              </a:rPr>
              <a:t>income</a:t>
            </a:r>
          </a:p>
          <a:p>
            <a:pPr lvl="1">
              <a:buFont typeface="Wingdings" pitchFamily="2" charset="2"/>
              <a:buChar char="ü"/>
            </a:pPr>
            <a:endParaRPr lang="en-US" sz="2800" dirty="0" smtClean="0">
              <a:solidFill>
                <a:srgbClr val="FFDD71"/>
              </a:solidFill>
            </a:endParaRPr>
          </a:p>
          <a:p>
            <a:r>
              <a:rPr lang="en-US" sz="2800" dirty="0" smtClean="0">
                <a:solidFill>
                  <a:srgbClr val="FFDD71"/>
                </a:solidFill>
              </a:rPr>
              <a:t>2.   Procrastination</a:t>
            </a:r>
            <a:endParaRPr lang="en-US" sz="2800" dirty="0" smtClean="0">
              <a:solidFill>
                <a:srgbClr val="FFDD71"/>
              </a:solidFill>
            </a:endParaRPr>
          </a:p>
          <a:p>
            <a:pPr marL="971550" lvl="1" indent="-514350">
              <a:buFont typeface="Arial"/>
              <a:buChar char="•"/>
            </a:pPr>
            <a:endParaRPr lang="en-US" sz="2800" dirty="0" smtClean="0">
              <a:solidFill>
                <a:srgbClr val="FFDD71"/>
              </a:solidFill>
            </a:endParaRPr>
          </a:p>
        </p:txBody>
      </p:sp>
      <p:pic>
        <p:nvPicPr>
          <p:cNvPr id="2" name="Picture 1"/>
          <p:cNvPicPr>
            <a:picLocks noChangeAspect="1"/>
          </p:cNvPicPr>
          <p:nvPr/>
        </p:nvPicPr>
        <p:blipFill>
          <a:blip r:embed="rId3" cstate="print"/>
          <a:stretch>
            <a:fillRect/>
          </a:stretch>
        </p:blipFill>
        <p:spPr>
          <a:xfrm rot="19498215">
            <a:off x="5961155" y="1482642"/>
            <a:ext cx="3271541" cy="2611016"/>
          </a:xfrm>
          <a:prstGeom prst="rect">
            <a:avLst/>
          </a:prstGeom>
        </p:spPr>
      </p:pic>
      <p:pic>
        <p:nvPicPr>
          <p:cNvPr id="4" name="Picture 3"/>
          <p:cNvPicPr>
            <a:picLocks noChangeAspect="1"/>
          </p:cNvPicPr>
          <p:nvPr/>
        </p:nvPicPr>
        <p:blipFill>
          <a:blip r:embed="rId4" cstate="print">
            <a:extLst>
              <a:ext uri="{BEBA8EAE-BF5A-486C-A8C5-ECC9F3942E4B}">
                <a14:imgProps xmlns="" xmlns:a14="http://schemas.microsoft.com/office/drawing/2010/main">
                  <a14:imgLayer r:embed="rId5">
                    <a14:imgEffect>
                      <a14:backgroundRemoval t="0" b="100000" l="0" r="100000">
                        <a14:foregroundMark x1="23067" y1="16460" x2="23067" y2="16460"/>
                        <a14:foregroundMark x1="38400" y1="20031" x2="38400" y2="20031"/>
                        <a14:foregroundMark x1="38933" y1="21894" x2="38933" y2="21894"/>
                        <a14:foregroundMark x1="29867" y1="22826" x2="29867" y2="22826"/>
                        <a14:foregroundMark x1="83067" y1="11025" x2="83067" y2="11025"/>
                        <a14:foregroundMark x1="78800" y1="18012" x2="78800" y2="18012"/>
                        <a14:foregroundMark x1="79333" y1="28727" x2="79333" y2="28727"/>
                        <a14:foregroundMark x1="87467" y1="42391" x2="87467" y2="42391"/>
                        <a14:foregroundMark x1="85200" y1="36801" x2="85200" y2="36801"/>
                        <a14:foregroundMark x1="84133" y1="43634" x2="84133" y2="43634"/>
                        <a14:foregroundMark x1="88000" y1="14441" x2="88000" y2="14441"/>
                        <a14:foregroundMark x1="86933" y1="69410" x2="86933" y2="69410"/>
                        <a14:foregroundMark x1="84400" y1="15839" x2="84400" y2="15839"/>
                        <a14:foregroundMark x1="69867" y1="88509" x2="69867" y2="88509"/>
                        <a14:foregroundMark x1="84800" y1="90062" x2="84800" y2="90062"/>
                        <a14:foregroundMark x1="89200" y1="88354" x2="89200" y2="88354"/>
                        <a14:foregroundMark x1="87467" y1="88354" x2="87467" y2="88354"/>
                        <a14:foregroundMark x1="87467" y1="82609" x2="87467" y2="82609"/>
                        <a14:foregroundMark x1="82267" y1="84472" x2="82267" y2="84472"/>
                        <a14:foregroundMark x1="18133" y1="41149" x2="18133" y2="41149"/>
                        <a14:foregroundMark x1="9867" y1="59317" x2="6400" y2="40373"/>
                        <a14:foregroundMark x1="5067" y1="46584" x2="5067" y2="46584"/>
                        <a14:foregroundMark x1="5200" y1="53727" x2="5200" y2="53727"/>
                        <a14:foregroundMark x1="4800" y1="50621" x2="4800" y2="50621"/>
                        <a14:foregroundMark x1="4133" y1="48447" x2="4133" y2="48447"/>
                        <a14:foregroundMark x1="27200" y1="22050" x2="27200" y2="22050"/>
                        <a14:foregroundMark x1="28667" y1="21273" x2="28667" y2="21273"/>
                        <a14:foregroundMark x1="31600" y1="23913" x2="31600" y2="23913"/>
                        <a14:foregroundMark x1="36133" y1="52640" x2="40800" y2="56056"/>
                        <a14:foregroundMark x1="41600" y1="40994" x2="41600" y2="40994"/>
                        <a14:foregroundMark x1="76000" y1="18323" x2="76000" y2="18323"/>
                        <a14:foregroundMark x1="81200" y1="32298" x2="81200" y2="32298"/>
                        <a14:foregroundMark x1="78000" y1="60248" x2="78000" y2="60248"/>
                        <a14:foregroundMark x1="74667" y1="57919" x2="74667" y2="57919"/>
                        <a14:foregroundMark x1="74800" y1="60870" x2="77600" y2="59161"/>
                        <a14:foregroundMark x1="82000" y1="79503" x2="84400" y2="8385"/>
                        <a14:foregroundMark x1="77867" y1="77950" x2="80000" y2="73447"/>
                        <a14:foregroundMark x1="57067" y1="93944" x2="75333" y2="92857"/>
                        <a14:foregroundMark x1="16533" y1="36491" x2="11200" y2="37422"/>
                        <a14:foregroundMark x1="17067" y1="36491" x2="20267" y2="37112"/>
                        <a14:foregroundMark x1="21067" y1="38043" x2="23467" y2="51398"/>
                        <a14:foregroundMark x1="7200" y1="39130" x2="10800" y2="37422"/>
                        <a14:foregroundMark x1="52400" y1="23137" x2="60533" y2="24379"/>
                        <a14:foregroundMark x1="74933" y1="49379" x2="79467" y2="46273"/>
                        <a14:foregroundMark x1="89600" y1="54503" x2="86800" y2="51087"/>
                        <a14:foregroundMark x1="52400" y1="24534" x2="56000" y2="29658"/>
                        <a14:foregroundMark x1="53200" y1="30901" x2="56800" y2="41304"/>
                        <a14:foregroundMark x1="54933" y1="40994" x2="59733" y2="41460"/>
                        <a14:foregroundMark x1="68133" y1="31056" x2="68000" y2="59627"/>
                        <a14:foregroundMark x1="68000" y1="28882" x2="69867" y2="38043"/>
                        <a14:foregroundMark x1="70533" y1="25776" x2="61333" y2="22981"/>
                        <a14:foregroundMark x1="69867" y1="61801" x2="63200" y2="64907"/>
                        <a14:foregroundMark x1="67600" y1="71273" x2="65867" y2="61801"/>
                        <a14:foregroundMark x1="71200" y1="83696" x2="66267" y2="86646"/>
                        <a14:foregroundMark x1="64400" y1="89130" x2="68667" y2="92081"/>
                        <a14:foregroundMark x1="63067" y1="90373" x2="59467" y2="93323"/>
                        <a14:foregroundMark x1="70400" y1="93944" x2="65333" y2="98137"/>
                        <a14:foregroundMark x1="76533" y1="6677" x2="91733" y2="22050"/>
                        <a14:foregroundMark x1="79333" y1="84938" x2="84400" y2="89752"/>
                        <a14:foregroundMark x1="76933" y1="88665" x2="83200" y2="84317"/>
                        <a14:foregroundMark x1="69333" y1="46739" x2="71200" y2="49845"/>
                        <a14:foregroundMark x1="69200" y1="59783" x2="68933" y2="55280"/>
                        <a14:foregroundMark x1="67867" y1="60248" x2="66267" y2="61025"/>
                        <a14:foregroundMark x1="65600" y1="22516" x2="67733" y2="24379"/>
                        <a14:foregroundMark x1="64667" y1="22516" x2="55067" y2="23137"/>
                        <a14:foregroundMark x1="76267" y1="22981" x2="74133" y2="21118"/>
                        <a14:foregroundMark x1="72000" y1="84472" x2="73733" y2="90528"/>
                        <a14:foregroundMark x1="64533" y1="98292" x2="66133" y2="99845"/>
                        <a14:foregroundMark x1="71067" y1="93634" x2="74533" y2="93478"/>
                        <a14:foregroundMark x1="63733" y1="97516" x2="59333" y2="93944"/>
                        <a14:backgroundMark x1="80533" y1="81211" x2="75200" y2="81211"/>
                        <a14:backgroundMark x1="90667" y1="47516" x2="90667" y2="47516"/>
                        <a14:backgroundMark x1="78933" y1="49224" x2="78933" y2="49224"/>
                        <a14:backgroundMark x1="85200" y1="82609" x2="85200" y2="82609"/>
                      </a14:backgroundRemoval>
                    </a14:imgEffect>
                  </a14:imgLayer>
                </a14:imgProps>
              </a:ext>
            </a:extLst>
          </a:blip>
          <a:stretch>
            <a:fillRect/>
          </a:stretch>
        </p:blipFill>
        <p:spPr>
          <a:xfrm>
            <a:off x="2123728" y="3134056"/>
            <a:ext cx="4536504" cy="389534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0" y="571480"/>
            <a:ext cx="9144000" cy="923330"/>
          </a:xfrm>
          <a:prstGeom prst="rect">
            <a:avLst/>
          </a:prstGeom>
          <a:noFill/>
        </p:spPr>
        <p:txBody>
          <a:bodyPr wrap="square" lIns="91440" tIns="45720" rIns="91440" bIns="45720">
            <a:spAutoFit/>
          </a:bodyPr>
          <a:lstStyle/>
          <a:p>
            <a:pPr algn="ctr"/>
            <a:r>
              <a:rPr lang="en-US" sz="5400" smtClean="0">
                <a:ln w="18415" cmpd="sng">
                  <a:solidFill>
                    <a:srgbClr val="FFFFFF"/>
                  </a:solidFill>
                  <a:prstDash val="solid"/>
                </a:ln>
                <a:solidFill>
                  <a:srgbClr val="FFFFFF"/>
                </a:solidFill>
                <a:effectLst>
                  <a:outerShdw blurRad="63500" dir="3600000" algn="tl" rotWithShape="0">
                    <a:srgbClr val="000000">
                      <a:alpha val="70000"/>
                    </a:srgbClr>
                  </a:outerShdw>
                </a:effectLst>
              </a:rPr>
              <a:t>Alternative Solutions</a:t>
            </a:r>
            <a:endParaRPr lang="en-US" sz="5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kstSylinder 2"/>
          <p:cNvSpPr txBox="1"/>
          <p:nvPr/>
        </p:nvSpPr>
        <p:spPr>
          <a:xfrm>
            <a:off x="928662" y="1714488"/>
            <a:ext cx="7143800" cy="3108544"/>
          </a:xfrm>
          <a:prstGeom prst="rect">
            <a:avLst/>
          </a:prstGeom>
          <a:noFill/>
        </p:spPr>
        <p:txBody>
          <a:bodyPr wrap="square" rtlCol="0">
            <a:spAutoFit/>
          </a:bodyPr>
          <a:lstStyle/>
          <a:p>
            <a:pPr marL="514350" indent="-514350">
              <a:buFont typeface="+mj-lt"/>
              <a:buAutoNum type="arabicPeriod"/>
            </a:pPr>
            <a:r>
              <a:rPr lang="en-US" sz="2800" dirty="0" smtClean="0">
                <a:solidFill>
                  <a:srgbClr val="FFDD71"/>
                </a:solidFill>
              </a:rPr>
              <a:t> Brother/Sister Program</a:t>
            </a:r>
          </a:p>
          <a:p>
            <a:pPr marL="514350" indent="-514350">
              <a:buFont typeface="+mj-lt"/>
              <a:buAutoNum type="arabicPeriod"/>
            </a:pPr>
            <a:endParaRPr lang="en-US" sz="2800" dirty="0" smtClean="0">
              <a:solidFill>
                <a:srgbClr val="FFDD71"/>
              </a:solidFill>
            </a:endParaRPr>
          </a:p>
          <a:p>
            <a:pPr marL="514350" indent="-514350">
              <a:buFont typeface="+mj-lt"/>
              <a:buAutoNum type="arabicPeriod"/>
            </a:pPr>
            <a:endParaRPr lang="en-US" sz="2800" dirty="0">
              <a:solidFill>
                <a:srgbClr val="FFDD71"/>
              </a:solidFill>
            </a:endParaRPr>
          </a:p>
          <a:p>
            <a:pPr marL="514350" indent="-514350">
              <a:buFont typeface="+mj-lt"/>
              <a:buAutoNum type="arabicPeriod"/>
            </a:pPr>
            <a:endParaRPr lang="en-US" sz="2800" dirty="0" smtClean="0">
              <a:solidFill>
                <a:srgbClr val="FFDD71"/>
              </a:solidFill>
            </a:endParaRPr>
          </a:p>
          <a:p>
            <a:pPr marL="514350" indent="-514350">
              <a:buFont typeface="+mj-lt"/>
              <a:buAutoNum type="arabicPeriod"/>
            </a:pPr>
            <a:endParaRPr lang="en-US" sz="2800" dirty="0" smtClean="0">
              <a:solidFill>
                <a:srgbClr val="FFDD71"/>
              </a:solidFill>
            </a:endParaRPr>
          </a:p>
          <a:p>
            <a:pPr marL="514350" indent="-514350">
              <a:buFont typeface="+mj-lt"/>
              <a:buAutoNum type="arabicPeriod"/>
            </a:pPr>
            <a:r>
              <a:rPr lang="en-US" sz="2800" dirty="0" smtClean="0">
                <a:solidFill>
                  <a:srgbClr val="FFDD71"/>
                </a:solidFill>
              </a:rPr>
              <a:t>Family System</a:t>
            </a:r>
          </a:p>
          <a:p>
            <a:pPr lvl="1">
              <a:buFont typeface="Wingdings" pitchFamily="2" charset="2"/>
              <a:buChar char="ü"/>
            </a:pPr>
            <a:endParaRPr lang="en-US" sz="2800" dirty="0" smtClean="0">
              <a:solidFill>
                <a:srgbClr val="FFDD71"/>
              </a:solidFill>
            </a:endParaRPr>
          </a:p>
        </p:txBody>
      </p:sp>
      <p:pic>
        <p:nvPicPr>
          <p:cNvPr id="2" name="Picture 1"/>
          <p:cNvPicPr>
            <a:picLocks noChangeAspect="1"/>
          </p:cNvPicPr>
          <p:nvPr/>
        </p:nvPicPr>
        <p:blipFill>
          <a:blip r:embed="rId3" cstate="print"/>
          <a:stretch>
            <a:fillRect/>
          </a:stretch>
        </p:blipFill>
        <p:spPr>
          <a:xfrm>
            <a:off x="3815132" y="3188451"/>
            <a:ext cx="5005340" cy="333689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0" y="500042"/>
            <a:ext cx="9144000" cy="923330"/>
          </a:xfrm>
          <a:prstGeom prst="rect">
            <a:avLst/>
          </a:prstGeom>
          <a:noFill/>
        </p:spPr>
        <p:txBody>
          <a:bodyPr wrap="square" lIns="91440" tIns="45720" rIns="91440" bIns="45720">
            <a:spAutoFit/>
          </a:bodyPr>
          <a:lstStyle/>
          <a:p>
            <a:pPr algn="ctr"/>
            <a:r>
              <a:rPr lang="en-US" sz="5400" smtClean="0">
                <a:ln w="18415" cmpd="sng">
                  <a:solidFill>
                    <a:srgbClr val="FFFFFF"/>
                  </a:solidFill>
                  <a:prstDash val="solid"/>
                </a:ln>
                <a:solidFill>
                  <a:srgbClr val="FFFFFF"/>
                </a:solidFill>
                <a:effectLst>
                  <a:outerShdw blurRad="63500" dir="3600000" algn="tl" rotWithShape="0">
                    <a:srgbClr val="000000">
                      <a:alpha val="70000"/>
                    </a:srgbClr>
                  </a:outerShdw>
                </a:effectLst>
              </a:rPr>
              <a:t>Concession</a:t>
            </a:r>
            <a:endParaRPr lang="en-US" sz="5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kstSylinder 2"/>
          <p:cNvSpPr txBox="1"/>
          <p:nvPr/>
        </p:nvSpPr>
        <p:spPr>
          <a:xfrm>
            <a:off x="251520" y="1484784"/>
            <a:ext cx="8892480" cy="4832092"/>
          </a:xfrm>
          <a:prstGeom prst="rect">
            <a:avLst/>
          </a:prstGeom>
          <a:noFill/>
        </p:spPr>
        <p:txBody>
          <a:bodyPr wrap="square" rtlCol="0">
            <a:spAutoFit/>
          </a:bodyPr>
          <a:lstStyle/>
          <a:p>
            <a:pPr marL="514350" indent="-514350">
              <a:lnSpc>
                <a:spcPct val="200000"/>
              </a:lnSpc>
              <a:buFont typeface="+mj-lt"/>
              <a:buAutoNum type="arabicPeriod"/>
            </a:pPr>
            <a:r>
              <a:rPr lang="en-US" sz="2800" smtClean="0">
                <a:solidFill>
                  <a:srgbClr val="FFDD71"/>
                </a:solidFill>
              </a:rPr>
              <a:t>Brother/Sister System:</a:t>
            </a:r>
          </a:p>
          <a:p>
            <a:pPr marL="914400" lvl="1" indent="-457200">
              <a:lnSpc>
                <a:spcPct val="200000"/>
              </a:lnSpc>
              <a:buFont typeface="Arial"/>
              <a:buChar char="•"/>
            </a:pPr>
            <a:r>
              <a:rPr lang="en-US" sz="2800" smtClean="0">
                <a:solidFill>
                  <a:srgbClr val="FFDD71"/>
                </a:solidFill>
              </a:rPr>
              <a:t> </a:t>
            </a:r>
            <a:r>
              <a:rPr lang="en-US" sz="2400" smtClean="0">
                <a:solidFill>
                  <a:srgbClr val="FFDD71"/>
                </a:solidFill>
              </a:rPr>
              <a:t>International students would learn more about the American culture through  American students.</a:t>
            </a:r>
          </a:p>
          <a:p>
            <a:pPr marL="514350" indent="-514350">
              <a:lnSpc>
                <a:spcPct val="200000"/>
              </a:lnSpc>
              <a:buFont typeface="+mj-lt"/>
              <a:buAutoNum type="arabicPeriod"/>
            </a:pPr>
            <a:r>
              <a:rPr lang="en-US" sz="2800" smtClean="0">
                <a:solidFill>
                  <a:srgbClr val="FFDD71"/>
                </a:solidFill>
              </a:rPr>
              <a:t>Family System:</a:t>
            </a:r>
          </a:p>
          <a:p>
            <a:pPr marL="914400" lvl="1" indent="-457200">
              <a:lnSpc>
                <a:spcPct val="200000"/>
              </a:lnSpc>
              <a:buFont typeface="Arial"/>
              <a:buChar char="•"/>
            </a:pPr>
            <a:r>
              <a:rPr lang="en-US" sz="2400" smtClean="0">
                <a:solidFill>
                  <a:srgbClr val="FFDD71"/>
                </a:solidFill>
              </a:rPr>
              <a:t>Living with an American family would teach students more about the American life system.</a:t>
            </a:r>
            <a:endParaRPr lang="en-US" sz="2400">
              <a:solidFill>
                <a:srgbClr val="FFDD7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3022</TotalTime>
  <Words>1442</Words>
  <Application>Microsoft Office PowerPoint</Application>
  <PresentationFormat>On-screen Show (4:3)</PresentationFormat>
  <Paragraphs>82</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Office-tema</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Ane Konstanse Johannessen</dc:creator>
  <cp:lastModifiedBy>FMC</cp:lastModifiedBy>
  <cp:revision>53</cp:revision>
  <dcterms:created xsi:type="dcterms:W3CDTF">2012-04-03T17:56:08Z</dcterms:created>
  <dcterms:modified xsi:type="dcterms:W3CDTF">2012-04-16T02:00:04Z</dcterms:modified>
</cp:coreProperties>
</file>