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1772AA4-1F9F-4F3E-8EDF-CC049989848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5C89ED1-5FB4-4878-BF40-E2232BED6D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Literacy leadership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Aberdeen School District, Washington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9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District-Wide Reading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8324"/>
            <a:ext cx="7391400" cy="4257718"/>
          </a:xfrm>
        </p:spPr>
      </p:pic>
    </p:spTree>
    <p:extLst>
      <p:ext uri="{BB962C8B-B14F-4D97-AF65-F5344CB8AC3E}">
        <p14:creationId xmlns:p14="http://schemas.microsoft.com/office/powerpoint/2010/main" val="27610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District-Wide Math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20" y="1676400"/>
            <a:ext cx="7148779" cy="4117960"/>
          </a:xfrm>
        </p:spPr>
      </p:pic>
    </p:spTree>
    <p:extLst>
      <p:ext uri="{BB962C8B-B14F-4D97-AF65-F5344CB8AC3E}">
        <p14:creationId xmlns:p14="http://schemas.microsoft.com/office/powerpoint/2010/main" val="3285027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District-Wide Writing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20" y="1676400"/>
            <a:ext cx="7301179" cy="4205748"/>
          </a:xfrm>
        </p:spPr>
      </p:pic>
    </p:spTree>
    <p:extLst>
      <p:ext uri="{BB962C8B-B14F-4D97-AF65-F5344CB8AC3E}">
        <p14:creationId xmlns:p14="http://schemas.microsoft.com/office/powerpoint/2010/main" val="389277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District-Wide Science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20" y="1676400"/>
            <a:ext cx="7377379" cy="4249642"/>
          </a:xfrm>
        </p:spPr>
      </p:pic>
    </p:spTree>
    <p:extLst>
      <p:ext uri="{BB962C8B-B14F-4D97-AF65-F5344CB8AC3E}">
        <p14:creationId xmlns:p14="http://schemas.microsoft.com/office/powerpoint/2010/main" val="2063465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Aberdeen District 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Aberdeen </a:t>
            </a:r>
            <a:r>
              <a:rPr lang="en-US" dirty="0"/>
              <a:t>School District is performing well below state standards.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evidence will help educators to implement curricula that will strengthen the areas that show the most weaknesses, such as science and math.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29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Leadership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areas of concern are reading and math for seventh-graders</a:t>
            </a:r>
          </a:p>
          <a:p>
            <a:r>
              <a:rPr lang="en-US" dirty="0" smtClean="0"/>
              <a:t>Transition </a:t>
            </a:r>
            <a:r>
              <a:rPr lang="en-US" dirty="0"/>
              <a:t>from primary school to middle school </a:t>
            </a:r>
            <a:r>
              <a:rPr lang="en-US" dirty="0" smtClean="0"/>
              <a:t>is difficult</a:t>
            </a:r>
          </a:p>
          <a:p>
            <a:r>
              <a:rPr lang="en-US" dirty="0" smtClean="0"/>
              <a:t>Since </a:t>
            </a:r>
            <a:r>
              <a:rPr lang="en-US" dirty="0"/>
              <a:t>the district only has one middle school, class sizes are larger than what students are accustomed </a:t>
            </a:r>
            <a:r>
              <a:rPr lang="en-US" dirty="0" smtClean="0"/>
              <a:t>to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13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Small Learning Communities</a:t>
            </a:r>
          </a:p>
          <a:p>
            <a:r>
              <a:rPr lang="en-US" dirty="0" smtClean="0"/>
              <a:t>Use Team Approach</a:t>
            </a:r>
          </a:p>
          <a:p>
            <a:pPr lvl="1"/>
            <a:r>
              <a:rPr lang="en-US" dirty="0"/>
              <a:t>Co-enrolling students in two or more courses will result in regular peer-to-peer interaction, while they are engaged in shared scholarly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improve learning outcomes for students, while teachers can design lesson plans to incorporate different courses.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result is that students have a more comprehensive idea of course material.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2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82880" lvl="1"/>
            <a:r>
              <a:rPr lang="en-US" sz="2400" dirty="0" smtClean="0"/>
              <a:t>Propagates </a:t>
            </a:r>
            <a:r>
              <a:rPr lang="en-US" sz="2400" dirty="0"/>
              <a:t>the implementation of small learning communities within large schools to transform the lives of teachers and students </a:t>
            </a:r>
            <a:r>
              <a:rPr lang="en-US" sz="2400" dirty="0" smtClean="0"/>
              <a:t>alike</a:t>
            </a:r>
          </a:p>
          <a:p>
            <a:pPr marL="182880" lvl="1"/>
            <a:r>
              <a:rPr lang="en-US" sz="2400" dirty="0" smtClean="0"/>
              <a:t>In </a:t>
            </a:r>
            <a:r>
              <a:rPr lang="en-US" sz="2400" dirty="0"/>
              <a:t>addition to teaching civility and equality, the implementation of small learning communities is the most viable means to design a responsive and integrated </a:t>
            </a:r>
            <a:r>
              <a:rPr lang="en-US" sz="2400" dirty="0" smtClean="0"/>
              <a:t>curriculum</a:t>
            </a:r>
          </a:p>
          <a:p>
            <a:pPr marL="182880" lvl="1"/>
            <a:endParaRPr lang="en-US" dirty="0"/>
          </a:p>
          <a:p>
            <a:pPr marL="182880" lvl="1"/>
            <a:endParaRPr lang="en-US" dirty="0" smtClean="0"/>
          </a:p>
          <a:p>
            <a:pPr marL="182880" lvl="1"/>
            <a:endParaRPr lang="en-US" dirty="0"/>
          </a:p>
          <a:p>
            <a:pPr marL="182880" lvl="1"/>
            <a:endParaRPr lang="en-US" dirty="0" smtClean="0"/>
          </a:p>
          <a:p>
            <a:pPr marL="182880" lvl="1"/>
            <a:endParaRPr lang="en-US" dirty="0"/>
          </a:p>
          <a:p>
            <a:pPr marL="182880" lvl="1"/>
            <a:endParaRPr lang="en-US" dirty="0" smtClean="0"/>
          </a:p>
          <a:p>
            <a:pPr marL="182880" lvl="1"/>
            <a:endParaRPr lang="en-US" dirty="0"/>
          </a:p>
          <a:p>
            <a:pPr marL="0" lvl="1" indent="0" algn="r">
              <a:buNone/>
            </a:pPr>
            <a:r>
              <a:rPr lang="en-US" sz="1400" dirty="0" smtClean="0"/>
              <a:t>Source: Dickinson </a:t>
            </a:r>
            <a:r>
              <a:rPr lang="en-US" sz="1400" dirty="0"/>
              <a:t>&amp; </a:t>
            </a:r>
            <a:r>
              <a:rPr lang="en-US" sz="1400" dirty="0" err="1"/>
              <a:t>Erb</a:t>
            </a:r>
            <a:r>
              <a:rPr lang="en-US" sz="1400" dirty="0"/>
              <a:t>, 1997, p. </a:t>
            </a:r>
            <a:r>
              <a:rPr lang="en-US" sz="1400" dirty="0" smtClean="0"/>
              <a:t>55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3494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Curriculum within middle schools that use the team approach is based on nationally recognized </a:t>
            </a:r>
            <a:r>
              <a:rPr lang="en-US" dirty="0" smtClean="0"/>
              <a:t>standards</a:t>
            </a:r>
          </a:p>
          <a:p>
            <a:r>
              <a:rPr lang="en-US" dirty="0" smtClean="0"/>
              <a:t>Offers </a:t>
            </a:r>
            <a:r>
              <a:rPr lang="en-US" dirty="0"/>
              <a:t>extra help to students who struggle in math or </a:t>
            </a:r>
            <a:r>
              <a:rPr lang="en-US" dirty="0" smtClean="0"/>
              <a:t>reading</a:t>
            </a:r>
          </a:p>
          <a:p>
            <a:r>
              <a:rPr lang="en-US" dirty="0" smtClean="0"/>
              <a:t>With </a:t>
            </a:r>
            <a:r>
              <a:rPr lang="en-US" dirty="0"/>
              <a:t>the team approach model, teachers group between 80 and 100 students into teams and instruct that group of students as a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Teachers </a:t>
            </a:r>
            <a:r>
              <a:rPr lang="en-US" dirty="0"/>
              <a:t>are responsible for class scheduling and for the implementation of universal lessons into each class. </a:t>
            </a:r>
            <a:endParaRPr lang="en-US" dirty="0" smtClean="0"/>
          </a:p>
          <a:p>
            <a:r>
              <a:rPr lang="en-US" dirty="0" smtClean="0"/>
              <a:t>Teachers </a:t>
            </a:r>
            <a:r>
              <a:rPr lang="en-US" dirty="0"/>
              <a:t>also integrate subjects and material to determine the best method to teach a certain lesson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result of the team model is a comprehensive approach to education, which results in more attention to students’ needs and abilities. </a:t>
            </a:r>
            <a:endParaRPr lang="en-US" dirty="0" smtClean="0"/>
          </a:p>
          <a:p>
            <a:r>
              <a:rPr lang="en-US" dirty="0" smtClean="0"/>
              <a:t>Promotes </a:t>
            </a:r>
            <a:r>
              <a:rPr lang="en-US" dirty="0"/>
              <a:t>educational continuation and flexibility. </a:t>
            </a:r>
            <a:endParaRPr lang="en-US" dirty="0" smtClean="0"/>
          </a:p>
          <a:p>
            <a:endParaRPr lang="en-US" dirty="0"/>
          </a:p>
          <a:p>
            <a:pPr marL="0" indent="0" algn="r">
              <a:buNone/>
            </a:pPr>
            <a:r>
              <a:rPr lang="en-US" sz="1300" dirty="0" smtClean="0"/>
              <a:t>Source: </a:t>
            </a:r>
            <a:r>
              <a:rPr lang="en-US" sz="1300" dirty="0" err="1" smtClean="0"/>
              <a:t>Herlihy</a:t>
            </a:r>
            <a:r>
              <a:rPr lang="en-US" sz="1300" dirty="0" smtClean="0"/>
              <a:t> </a:t>
            </a:r>
            <a:r>
              <a:rPr lang="en-US" sz="1300" dirty="0"/>
              <a:t>&amp; </a:t>
            </a:r>
            <a:r>
              <a:rPr lang="en-US" sz="1300" dirty="0" err="1"/>
              <a:t>Kemple</a:t>
            </a:r>
            <a:r>
              <a:rPr lang="en-US" sz="1300" dirty="0"/>
              <a:t>, </a:t>
            </a:r>
            <a:r>
              <a:rPr lang="en-US" sz="1300" dirty="0" smtClean="0"/>
              <a:t>2004; Dickinson </a:t>
            </a:r>
            <a:r>
              <a:rPr lang="en-US" sz="1300" dirty="0"/>
              <a:t>&amp; </a:t>
            </a:r>
            <a:r>
              <a:rPr lang="en-US" sz="1300" dirty="0" err="1"/>
              <a:t>Erb</a:t>
            </a:r>
            <a:r>
              <a:rPr lang="en-US" sz="1300" dirty="0"/>
              <a:t>, 1997, p. </a:t>
            </a:r>
            <a:r>
              <a:rPr lang="en-US" sz="1300" dirty="0" smtClean="0"/>
              <a:t>26. 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50074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Educational leaders will identify and implement guiding principles for all funds allocated to support the aforementioned recommendations. </a:t>
            </a:r>
            <a:endParaRPr lang="en-US" dirty="0" smtClean="0"/>
          </a:p>
          <a:p>
            <a:r>
              <a:rPr lang="en-US" dirty="0" smtClean="0"/>
              <a:t>Through </a:t>
            </a:r>
            <a:r>
              <a:rPr lang="en-US" dirty="0"/>
              <a:t>the appropriate allocation of resources, the leadership team will develop a statewide capacity in student literacy, as well as design district-wide literacy self-assessments.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8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Aberdeen School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Located </a:t>
            </a:r>
            <a:r>
              <a:rPr lang="en-US" dirty="0"/>
              <a:t>in Washington State </a:t>
            </a:r>
            <a:endParaRPr lang="en-US" dirty="0" smtClean="0"/>
          </a:p>
          <a:p>
            <a:r>
              <a:rPr lang="en-US" dirty="0" smtClean="0"/>
              <a:t>Student </a:t>
            </a:r>
            <a:r>
              <a:rPr lang="en-US" dirty="0"/>
              <a:t>population of roughly 3,400 from pre-school to </a:t>
            </a:r>
            <a:r>
              <a:rPr lang="en-US" dirty="0" smtClean="0"/>
              <a:t>12th</a:t>
            </a:r>
          </a:p>
          <a:p>
            <a:r>
              <a:rPr lang="en-US" dirty="0" smtClean="0"/>
              <a:t>450 </a:t>
            </a:r>
            <a:r>
              <a:rPr lang="en-US" dirty="0"/>
              <a:t>certified staff members </a:t>
            </a:r>
            <a:endParaRPr lang="en-US" dirty="0" smtClean="0"/>
          </a:p>
          <a:p>
            <a:r>
              <a:rPr lang="en-US" dirty="0" smtClean="0"/>
              <a:t>Five </a:t>
            </a:r>
            <a:r>
              <a:rPr lang="en-US" dirty="0"/>
              <a:t>elementary schools, one junior high, one traditional high school, and one alternative high school. </a:t>
            </a:r>
            <a:endParaRPr lang="en-US" dirty="0" smtClean="0"/>
          </a:p>
          <a:p>
            <a:r>
              <a:rPr lang="en-US" dirty="0" smtClean="0"/>
              <a:t>Aberdeen has a population of approximately </a:t>
            </a:r>
            <a:r>
              <a:rPr lang="en-US" dirty="0"/>
              <a:t>16,500 residents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r">
              <a:buNone/>
            </a:pPr>
            <a:r>
              <a:rPr lang="en-US" sz="1400" dirty="0" smtClean="0"/>
              <a:t>Source: Aberdeen School District, 2012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0314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Roles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Director</a:t>
            </a:r>
            <a:r>
              <a:rPr lang="en-US" dirty="0" smtClean="0"/>
              <a:t>: Will collaborate </a:t>
            </a:r>
            <a:r>
              <a:rPr lang="en-US" dirty="0"/>
              <a:t>with the Superintend to gain approval for establishing literacy as a primary goal for the </a:t>
            </a:r>
            <a:r>
              <a:rPr lang="en-US" dirty="0" smtClean="0"/>
              <a:t>district; </a:t>
            </a:r>
          </a:p>
          <a:p>
            <a:endParaRPr lang="en-US" dirty="0"/>
          </a:p>
          <a:p>
            <a:r>
              <a:rPr lang="en-US" i="1" dirty="0"/>
              <a:t>Principals</a:t>
            </a:r>
            <a:r>
              <a:rPr lang="en-US" dirty="0"/>
              <a:t>: All eight school principals in the district will work with the director to implement an effective and feasible vision to improve district-wide </a:t>
            </a:r>
            <a:r>
              <a:rPr lang="en-US" dirty="0" smtClean="0"/>
              <a:t>literacy;</a:t>
            </a:r>
          </a:p>
          <a:p>
            <a:endParaRPr lang="en-US" dirty="0" smtClean="0"/>
          </a:p>
          <a:p>
            <a:r>
              <a:rPr lang="en-US" i="1" dirty="0"/>
              <a:t>Literacy Leadership Team</a:t>
            </a:r>
            <a:r>
              <a:rPr lang="en-US" dirty="0"/>
              <a:t>: </a:t>
            </a:r>
            <a:r>
              <a:rPr lang="en-US" dirty="0" smtClean="0"/>
              <a:t>Will </a:t>
            </a:r>
            <a:r>
              <a:rPr lang="en-US" dirty="0"/>
              <a:t>collaborate to refine the District-wide literacy </a:t>
            </a:r>
            <a:r>
              <a:rPr lang="en-US" dirty="0" smtClean="0"/>
              <a:t>plan;</a:t>
            </a:r>
          </a:p>
          <a:p>
            <a:endParaRPr lang="en-US" dirty="0"/>
          </a:p>
          <a:p>
            <a:r>
              <a:rPr lang="en-US" i="1" dirty="0"/>
              <a:t>Literacy Leaders</a:t>
            </a:r>
            <a:r>
              <a:rPr lang="en-US" dirty="0"/>
              <a:t>: </a:t>
            </a:r>
            <a:r>
              <a:rPr lang="en-US" dirty="0" smtClean="0"/>
              <a:t>Will </a:t>
            </a:r>
            <a:r>
              <a:rPr lang="en-US" dirty="0"/>
              <a:t>be responsible for conducting ongoing assessments to determine the effectiveness of the program and to recommended changes in the areas that prove ineffective.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96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method of instruction promotes interdisciplinary collaborations between teachers with regards to instructional leadership and program coordination </a:t>
            </a:r>
            <a:endParaRPr lang="en-US" dirty="0" smtClean="0"/>
          </a:p>
          <a:p>
            <a:r>
              <a:rPr lang="en-US" dirty="0" smtClean="0"/>
              <a:t>Research </a:t>
            </a:r>
            <a:r>
              <a:rPr lang="en-US" dirty="0"/>
              <a:t>has indicated that smaller schools are associated with increased academic achievement, despite having a more restricted curriculum.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result, the achievement gap usually found in larger schools is minimized in a smaller school setting because different ethnicities are reduced in smaller schools </a:t>
            </a:r>
            <a:r>
              <a:rPr lang="en-US" dirty="0" smtClean="0"/>
              <a:t>(</a:t>
            </a:r>
            <a:r>
              <a:rPr lang="en-US" dirty="0"/>
              <a:t>Oxley, 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 algn="r">
              <a:buNone/>
            </a:pPr>
            <a:r>
              <a:rPr lang="en-US" sz="1200" dirty="0" smtClean="0"/>
              <a:t>Source: Small Learning Communities: Implementing and Deepening Practice, 2007, p. 22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303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Data Analysis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Statewide Report Cards measure the passing percentages of students in grades three to eight.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also measures student success based on Measurements of Student Progress and High Proficiency </a:t>
            </a:r>
            <a:r>
              <a:rPr lang="en-US" dirty="0" err="1"/>
              <a:t>Eaxam</a:t>
            </a:r>
            <a:r>
              <a:rPr lang="en-US" dirty="0"/>
              <a:t> (MSP/HSPE) in the areas of math, reading, science, and writing.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r">
              <a:buNone/>
            </a:pPr>
            <a:endParaRPr lang="en-US" sz="1400" dirty="0" smtClean="0"/>
          </a:p>
          <a:p>
            <a:pPr marL="0" indent="0" algn="r">
              <a:buNone/>
            </a:pPr>
            <a:endParaRPr lang="en-US" sz="1400" dirty="0"/>
          </a:p>
          <a:p>
            <a:pPr marL="0" indent="0" algn="r">
              <a:buNone/>
            </a:pPr>
            <a:endParaRPr lang="en-US" sz="1400" dirty="0" smtClean="0"/>
          </a:p>
          <a:p>
            <a:pPr marL="0" indent="0" algn="r">
              <a:buNone/>
            </a:pPr>
            <a:endParaRPr lang="en-US" sz="1400" dirty="0"/>
          </a:p>
          <a:p>
            <a:pPr marL="0" indent="0" algn="r">
              <a:buNone/>
            </a:pPr>
            <a:endParaRPr lang="en-US" sz="1400" dirty="0" smtClean="0"/>
          </a:p>
          <a:p>
            <a:pPr marL="0" indent="0" algn="r">
              <a:buNone/>
            </a:pPr>
            <a:r>
              <a:rPr lang="en-US" sz="1400" dirty="0" smtClean="0"/>
              <a:t>Source: Aberdeen School District, 2012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4163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State Report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Statewide </a:t>
            </a:r>
            <a:r>
              <a:rPr lang="en-US" dirty="0"/>
              <a:t>reading test results for the 2010-2011 school year shows scores within a six point range from 67 percent to </a:t>
            </a:r>
            <a:r>
              <a:rPr lang="en-US" dirty="0" smtClean="0"/>
              <a:t>73 </a:t>
            </a:r>
            <a:r>
              <a:rPr lang="en-US" dirty="0"/>
              <a:t>percent for grades three through six, but indicates a significant decline in seventh grade test scores to 56.5 </a:t>
            </a:r>
            <a:r>
              <a:rPr lang="en-US" dirty="0" smtClean="0"/>
              <a:t>percent. </a:t>
            </a:r>
          </a:p>
          <a:p>
            <a:r>
              <a:rPr lang="en-US" dirty="0" smtClean="0"/>
              <a:t>Incremental </a:t>
            </a:r>
            <a:r>
              <a:rPr lang="en-US" dirty="0"/>
              <a:t>increase from 68.7 percent for eighth grade to 82.6 percent for 10th grade students </a:t>
            </a:r>
            <a:endParaRPr lang="en-US" dirty="0" smtClean="0"/>
          </a:p>
          <a:p>
            <a:r>
              <a:rPr lang="en-US" dirty="0" smtClean="0"/>
              <a:t>MSP/HSPE </a:t>
            </a:r>
            <a:r>
              <a:rPr lang="en-US" dirty="0"/>
              <a:t>math test scores were significantly lower than reading scores and ranged between 50 percent and 64.3 percent for all grades. </a:t>
            </a:r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the MSP/HSPE assessments, eighth grade scored the lowest at 50.4 percent and 10</a:t>
            </a:r>
            <a:r>
              <a:rPr lang="en-US" baseline="30000" dirty="0"/>
              <a:t>th</a:t>
            </a:r>
            <a:r>
              <a:rPr lang="en-US" dirty="0"/>
              <a:t> grade scored the highest at 64.3 </a:t>
            </a:r>
            <a:r>
              <a:rPr lang="en-US" dirty="0" smtClean="0"/>
              <a:t>percent</a:t>
            </a:r>
          </a:p>
          <a:p>
            <a:pPr marL="0" indent="0" algn="r">
              <a:buNone/>
            </a:pPr>
            <a:r>
              <a:rPr lang="en-US" sz="1200" dirty="0" smtClean="0"/>
              <a:t>Source: (OSPI</a:t>
            </a:r>
            <a:r>
              <a:rPr lang="en-US" sz="1200" dirty="0"/>
              <a:t>, 2012)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91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Reading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87794"/>
            <a:ext cx="7239000" cy="4169930"/>
          </a:xfrm>
        </p:spPr>
      </p:pic>
    </p:spTree>
    <p:extLst>
      <p:ext uri="{BB962C8B-B14F-4D97-AF65-F5344CB8AC3E}">
        <p14:creationId xmlns:p14="http://schemas.microsoft.com/office/powerpoint/2010/main" val="106217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Math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86" y="1828799"/>
            <a:ext cx="6960414" cy="4009455"/>
          </a:xfrm>
        </p:spPr>
      </p:pic>
    </p:spTree>
    <p:extLst>
      <p:ext uri="{BB962C8B-B14F-4D97-AF65-F5344CB8AC3E}">
        <p14:creationId xmlns:p14="http://schemas.microsoft.com/office/powerpoint/2010/main" val="291701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Writing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5" y="1752599"/>
            <a:ext cx="7321296" cy="4217337"/>
          </a:xfrm>
        </p:spPr>
      </p:pic>
    </p:spTree>
    <p:extLst>
      <p:ext uri="{BB962C8B-B14F-4D97-AF65-F5344CB8AC3E}">
        <p14:creationId xmlns:p14="http://schemas.microsoft.com/office/powerpoint/2010/main" val="2453502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Science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20" y="1676400"/>
            <a:ext cx="7529779" cy="4337430"/>
          </a:xfrm>
        </p:spPr>
      </p:pic>
    </p:spTree>
    <p:extLst>
      <p:ext uri="{BB962C8B-B14F-4D97-AF65-F5344CB8AC3E}">
        <p14:creationId xmlns:p14="http://schemas.microsoft.com/office/powerpoint/2010/main" val="197340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District-Wide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Third-graders </a:t>
            </a:r>
            <a:r>
              <a:rPr lang="en-US" dirty="0"/>
              <a:t>read at a 59.1 percent proficiency level and delivered math scores at a 55.6 percent proficiency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Fourth-graders </a:t>
            </a:r>
            <a:r>
              <a:rPr lang="en-US" dirty="0"/>
              <a:t>scored 65.7 </a:t>
            </a:r>
            <a:r>
              <a:rPr lang="en-US" dirty="0" smtClean="0"/>
              <a:t>percent in reading, </a:t>
            </a:r>
            <a:r>
              <a:rPr lang="en-US" dirty="0"/>
              <a:t>51 </a:t>
            </a:r>
            <a:r>
              <a:rPr lang="en-US" dirty="0" smtClean="0"/>
              <a:t>percent in math, </a:t>
            </a:r>
            <a:r>
              <a:rPr lang="en-US" dirty="0"/>
              <a:t>and 49 </a:t>
            </a:r>
            <a:r>
              <a:rPr lang="en-US" dirty="0" smtClean="0"/>
              <a:t>percent in writing </a:t>
            </a:r>
          </a:p>
          <a:p>
            <a:r>
              <a:rPr lang="en-US" dirty="0" smtClean="0"/>
              <a:t>Fifth-graders </a:t>
            </a:r>
            <a:r>
              <a:rPr lang="en-US" dirty="0"/>
              <a:t>scored 68.1 percent in reading, 48.5 in math, and 17.3 in </a:t>
            </a:r>
            <a:r>
              <a:rPr lang="en-US" dirty="0" smtClean="0"/>
              <a:t>science</a:t>
            </a:r>
          </a:p>
          <a:p>
            <a:r>
              <a:rPr lang="en-US" dirty="0" smtClean="0"/>
              <a:t>Sixth-graders </a:t>
            </a:r>
            <a:r>
              <a:rPr lang="en-US" dirty="0"/>
              <a:t>scored 62.8 percent in reading, and 41.2 percent in </a:t>
            </a:r>
            <a:r>
              <a:rPr lang="en-US" dirty="0" smtClean="0"/>
              <a:t>reading</a:t>
            </a:r>
          </a:p>
          <a:p>
            <a:r>
              <a:rPr lang="en-US" dirty="0" smtClean="0"/>
              <a:t>Seventh-graders </a:t>
            </a:r>
            <a:r>
              <a:rPr lang="en-US" dirty="0"/>
              <a:t>scored 47.7 percent in reading, 47.1 percent in math, and 55 percent in </a:t>
            </a:r>
            <a:r>
              <a:rPr lang="en-US" dirty="0" smtClean="0"/>
              <a:t>writing</a:t>
            </a:r>
          </a:p>
          <a:p>
            <a:r>
              <a:rPr lang="en-US" dirty="0" smtClean="0"/>
              <a:t>Eighth-graders </a:t>
            </a:r>
            <a:r>
              <a:rPr lang="en-US" dirty="0"/>
              <a:t>scored 53.2 percent in reading, 40.3 percent in math, and 34.1 percent in </a:t>
            </a:r>
            <a:r>
              <a:rPr lang="en-US" dirty="0" smtClean="0"/>
              <a:t>science</a:t>
            </a:r>
          </a:p>
          <a:p>
            <a:r>
              <a:rPr lang="en-US" dirty="0" smtClean="0"/>
              <a:t>Tenth-graders </a:t>
            </a:r>
            <a:r>
              <a:rPr lang="en-US" dirty="0"/>
              <a:t>scored 66.7 percent in reading, 25.9 percent in math, 64.3 percent in writing, and 18.1 percent in </a:t>
            </a:r>
            <a:r>
              <a:rPr lang="en-US" dirty="0" smtClean="0"/>
              <a:t>science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1400" dirty="0" smtClean="0"/>
              <a:t>Source: OSPI</a:t>
            </a:r>
            <a:r>
              <a:rPr lang="en-US" sz="1400" dirty="0"/>
              <a:t>, </a:t>
            </a:r>
            <a:r>
              <a:rPr lang="en-US" sz="1400" dirty="0" smtClean="0"/>
              <a:t>2012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79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930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Literacy leadership plan</vt:lpstr>
      <vt:lpstr>Aberdeen School District</vt:lpstr>
      <vt:lpstr>Statewide Data Analysis</vt:lpstr>
      <vt:lpstr>Washington State Report Card</vt:lpstr>
      <vt:lpstr>Statewide Reading</vt:lpstr>
      <vt:lpstr>Statewide Math</vt:lpstr>
      <vt:lpstr>Statewide Writing</vt:lpstr>
      <vt:lpstr>Statewide Science</vt:lpstr>
      <vt:lpstr>District-Wide Data Analysis</vt:lpstr>
      <vt:lpstr>District-Wide Reading</vt:lpstr>
      <vt:lpstr>District-Wide Math</vt:lpstr>
      <vt:lpstr>District-Wide Writing</vt:lpstr>
      <vt:lpstr>District-Wide Science</vt:lpstr>
      <vt:lpstr>Aberdeen District Deficiencies</vt:lpstr>
      <vt:lpstr>Literacy Leadership Plan</vt:lpstr>
      <vt:lpstr>Recommendations</vt:lpstr>
      <vt:lpstr>Team Approach</vt:lpstr>
      <vt:lpstr>Team Approach</vt:lpstr>
      <vt:lpstr>Leadership Roles</vt:lpstr>
      <vt:lpstr>Leadership Roles continued…</vt:lpstr>
      <vt:lpstr>Conclusion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2012-05-15T01:50:46Z</dcterms:created>
  <dcterms:modified xsi:type="dcterms:W3CDTF">2012-05-15T01:50:50Z</dcterms:modified>
</cp:coreProperties>
</file>