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67" r:id="rId2"/>
    <p:sldId id="265" r:id="rId3"/>
    <p:sldId id="262" r:id="rId4"/>
    <p:sldId id="264" r:id="rId5"/>
    <p:sldId id="256" r:id="rId6"/>
    <p:sldId id="257" r:id="rId7"/>
    <p:sldId id="263" r:id="rId8"/>
    <p:sldId id="258" r:id="rId9"/>
    <p:sldId id="259" r:id="rId10"/>
    <p:sldId id="261" r:id="rId11"/>
    <p:sldId id="260"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2" autoAdjust="0"/>
    <p:restoredTop sz="86383" autoAdjust="0"/>
  </p:normalViewPr>
  <p:slideViewPr>
    <p:cSldViewPr>
      <p:cViewPr varScale="1">
        <p:scale>
          <a:sx n="50" d="100"/>
          <a:sy n="50" d="100"/>
        </p:scale>
        <p:origin x="-117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9" d="100"/>
          <a:sy n="69" d="100"/>
        </p:scale>
        <p:origin x="-1914"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1E46CB-141A-446B-BAA5-BA77F0BFC0EF}" type="datetimeFigureOut">
              <a:rPr lang="en-US" smtClean="0"/>
              <a:t>5/3/2012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D0485-0052-4FE4-BA43-8CCF89EE182F}" type="slidenum">
              <a:rPr lang="en-US" smtClean="0"/>
              <a:t>‹#›</a:t>
            </a:fld>
            <a:endParaRPr lang="en-US"/>
          </a:p>
        </p:txBody>
      </p:sp>
    </p:spTree>
    <p:extLst>
      <p:ext uri="{BB962C8B-B14F-4D97-AF65-F5344CB8AC3E}">
        <p14:creationId xmlns:p14="http://schemas.microsoft.com/office/powerpoint/2010/main" val="60180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Slide:	What is Dopamine</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Problem: Dopamine is an organic chemical that functions as a neurotransmitter, carrying messages within the brain.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Incidence: When methamphetamine is introduced it causes mass release of dopamine and thereby changes the structure and functioning of the brain.</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Prevalence: There are about 30 million users in the United States.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Mortality: 16, 184 deaths due to meth in the United States that was documented in 1996, however it is estimated that the numbers have increased greatly.</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2</a:t>
            </a:fld>
            <a:endParaRPr lang="en-US"/>
          </a:p>
        </p:txBody>
      </p:sp>
    </p:spTree>
    <p:extLst>
      <p:ext uri="{BB962C8B-B14F-4D97-AF65-F5344CB8AC3E}">
        <p14:creationId xmlns:p14="http://schemas.microsoft.com/office/powerpoint/2010/main" val="3007705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200" dirty="0" smtClean="0">
                <a:effectLst/>
                <a:latin typeface="Times New Roman"/>
                <a:ea typeface="Calibri"/>
                <a:cs typeface="Times New Roman"/>
              </a:rPr>
              <a:t>Slide:	Reward Center of the Brain</a:t>
            </a:r>
            <a:endParaRPr lang="en-US" sz="1100" dirty="0" smtClean="0">
              <a:effectLst/>
              <a:latin typeface="+mn-lt"/>
              <a:ea typeface="Calibri"/>
              <a:cs typeface="Times New Roman"/>
            </a:endParaRPr>
          </a:p>
          <a:p>
            <a:pPr marL="342900" marR="0" lvl="0" indent="-342900">
              <a:lnSpc>
                <a:spcPct val="115000"/>
              </a:lnSpc>
              <a:spcBef>
                <a:spcPts val="0"/>
              </a:spcBef>
              <a:spcAft>
                <a:spcPts val="1000"/>
              </a:spcAft>
              <a:buFont typeface="Symbol"/>
              <a:buChar char=""/>
            </a:pPr>
            <a:r>
              <a:rPr lang="en-US" sz="1200" dirty="0" smtClean="0">
                <a:effectLst/>
                <a:latin typeface="Times New Roman"/>
                <a:ea typeface="Calibri"/>
                <a:cs typeface="Times New Roman"/>
              </a:rPr>
              <a:t>Because Cytokine chemicals are increased and create the new pathways, thereby destroying the old ones, treating the cytokine levels may assist in improved</a:t>
            </a:r>
            <a:r>
              <a:rPr lang="en-US" sz="1200" baseline="0" dirty="0" smtClean="0">
                <a:effectLst/>
                <a:latin typeface="Times New Roman"/>
                <a:ea typeface="Calibri"/>
                <a:cs typeface="Times New Roman"/>
              </a:rPr>
              <a:t> outlook for meth abusers.</a:t>
            </a:r>
            <a:endParaRPr lang="en-US" sz="1100" dirty="0" smtClean="0">
              <a:effectLst/>
              <a:latin typeface="+mn-lt"/>
              <a:ea typeface="Calibri"/>
              <a:cs typeface="Times New Roman"/>
            </a:endParaRPr>
          </a:p>
          <a:p>
            <a:pPr marL="342900" marR="0" lvl="0" indent="-342900">
              <a:lnSpc>
                <a:spcPct val="115000"/>
              </a:lnSpc>
              <a:spcBef>
                <a:spcPts val="0"/>
              </a:spcBef>
              <a:spcAft>
                <a:spcPts val="1000"/>
              </a:spcAft>
              <a:buFont typeface="Symbol"/>
              <a:buChar char=""/>
            </a:pPr>
            <a:r>
              <a:rPr lang="en-US" sz="1200" dirty="0" smtClean="0">
                <a:effectLst/>
                <a:latin typeface="Times New Roman"/>
                <a:ea typeface="Calibri"/>
                <a:cs typeface="Times New Roman"/>
              </a:rPr>
              <a:t>Research</a:t>
            </a:r>
            <a:r>
              <a:rPr lang="en-US" sz="1200" baseline="0" dirty="0" smtClean="0">
                <a:effectLst/>
                <a:latin typeface="Times New Roman"/>
                <a:ea typeface="Calibri"/>
                <a:cs typeface="Times New Roman"/>
              </a:rPr>
              <a:t> and implement how new pathways can created and reducing the damage from destroyed pathways, can facilitate treatment for therapy. </a:t>
            </a:r>
            <a:endParaRPr lang="en-US" sz="1100" dirty="0" smtClean="0">
              <a:effectLst/>
              <a:latin typeface="+mn-lt"/>
              <a:ea typeface="Calibri"/>
              <a:cs typeface="Times New Roman"/>
            </a:endParaRPr>
          </a:p>
          <a:p>
            <a:pPr marL="742950" marR="0" lvl="1" indent="-285750">
              <a:lnSpc>
                <a:spcPct val="115000"/>
              </a:lnSpc>
              <a:spcBef>
                <a:spcPts val="0"/>
              </a:spcBef>
              <a:spcAft>
                <a:spcPts val="1000"/>
              </a:spcAft>
              <a:buFont typeface="Courier New"/>
              <a:buChar char="o"/>
            </a:pPr>
            <a:r>
              <a:rPr lang="en-US" sz="1200" dirty="0" smtClean="0">
                <a:effectLst/>
                <a:latin typeface="Times New Roman"/>
                <a:ea typeface="Calibri"/>
                <a:cs typeface="Times New Roman"/>
              </a:rPr>
              <a:t>Ex: new pathways are created as new expressways replace old highways</a:t>
            </a:r>
            <a:endParaRPr lang="en-US" sz="1100" dirty="0" smtClean="0">
              <a:effectLst/>
              <a:latin typeface="+mn-lt"/>
              <a:ea typeface="Calibri"/>
              <a:cs typeface="Times New Roman"/>
            </a:endParaRPr>
          </a:p>
          <a:p>
            <a:pPr marL="0" marR="0" lvl="0" indent="0">
              <a:lnSpc>
                <a:spcPct val="115000"/>
              </a:lnSpc>
              <a:spcBef>
                <a:spcPts val="0"/>
              </a:spcBef>
              <a:spcAft>
                <a:spcPts val="1000"/>
              </a:spcAft>
              <a:buFont typeface="Symbol"/>
              <a:buNone/>
            </a:pPr>
            <a:r>
              <a:rPr lang="en-US" sz="1200" dirty="0" smtClean="0">
                <a:effectLst/>
                <a:latin typeface="Times New Roman"/>
                <a:ea typeface="Calibri"/>
                <a:cs typeface="Times New Roman"/>
              </a:rPr>
              <a:t>These </a:t>
            </a:r>
            <a:r>
              <a:rPr lang="en-US" sz="1200" dirty="0" smtClean="0">
                <a:effectLst/>
                <a:latin typeface="Times New Roman"/>
                <a:ea typeface="Calibri"/>
                <a:cs typeface="Times New Roman"/>
              </a:rPr>
              <a:t>changes tell the person’s body and brain that they need the meth to survive and function normally, which sets them up for further relapse</a:t>
            </a:r>
            <a:r>
              <a:rPr lang="en-US" sz="1200" dirty="0" smtClean="0">
                <a:effectLst/>
                <a:latin typeface="Times New Roman"/>
                <a:ea typeface="Calibri"/>
                <a:cs typeface="Times New Roman"/>
              </a:rPr>
              <a:t>.</a:t>
            </a:r>
          </a:p>
          <a:p>
            <a:pPr marL="0" marR="0" lvl="0" indent="0">
              <a:lnSpc>
                <a:spcPct val="115000"/>
              </a:lnSpc>
              <a:spcBef>
                <a:spcPts val="0"/>
              </a:spcBef>
              <a:spcAft>
                <a:spcPts val="1000"/>
              </a:spcAft>
              <a:buFont typeface="Symbol"/>
              <a:buNone/>
            </a:pPr>
            <a:endParaRPr lang="en-US" sz="1200" dirty="0" smtClean="0">
              <a:effectLst/>
              <a:latin typeface="Times New Roman"/>
              <a:ea typeface="Calibri"/>
              <a:cs typeface="Times New Roman"/>
            </a:endParaRPr>
          </a:p>
          <a:p>
            <a:pPr marL="0" marR="0" lvl="0" indent="0">
              <a:lnSpc>
                <a:spcPct val="115000"/>
              </a:lnSpc>
              <a:spcBef>
                <a:spcPts val="0"/>
              </a:spcBef>
              <a:spcAft>
                <a:spcPts val="1000"/>
              </a:spcAft>
              <a:buFont typeface="Symbol"/>
              <a:buNone/>
            </a:pPr>
            <a:r>
              <a:rPr lang="en-US" sz="1200" dirty="0" smtClean="0">
                <a:effectLst/>
                <a:latin typeface="Times New Roman"/>
                <a:ea typeface="Calibri"/>
                <a:cs typeface="Times New Roman"/>
              </a:rPr>
              <a:t>Counseling and treatment can assist</a:t>
            </a:r>
            <a:r>
              <a:rPr lang="en-US" sz="1200" baseline="0" dirty="0" smtClean="0">
                <a:effectLst/>
                <a:latin typeface="Times New Roman"/>
                <a:ea typeface="Calibri"/>
                <a:cs typeface="Times New Roman"/>
              </a:rPr>
              <a:t> in recovering from addiction and stopping the relapse cycle that facilitates damage to the brain and overall health.</a:t>
            </a:r>
            <a:endParaRPr lang="en-US" sz="11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11</a:t>
            </a:fld>
            <a:endParaRPr lang="en-US"/>
          </a:p>
        </p:txBody>
      </p:sp>
    </p:spTree>
    <p:extLst>
      <p:ext uri="{BB962C8B-B14F-4D97-AF65-F5344CB8AC3E}">
        <p14:creationId xmlns:p14="http://schemas.microsoft.com/office/powerpoint/2010/main" val="1686565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Effects: Dopamine controls body movements, information flow, feelings of enjoyment, motivation and much more. When meth is introduced for long periods of time it interferes with all of these bodily functions. Individuals may experience the same symptoms of Parkinson’s disease or other movement related disorders as well as psychiatric disorders such as Schizophrenia.</a:t>
            </a:r>
          </a:p>
          <a:p>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Teratogenic</a:t>
            </a:r>
            <a:r>
              <a:rPr lang="en-US" sz="1200" kern="1200" dirty="0" smtClean="0">
                <a:solidFill>
                  <a:schemeClr val="tx1"/>
                </a:solidFill>
                <a:effectLst/>
                <a:latin typeface="+mn-lt"/>
                <a:ea typeface="+mn-ea"/>
                <a:cs typeface="+mn-cs"/>
              </a:rPr>
              <a:t>: Meth has a poison effect that actually destroys dopamine receptors, which creates an inability to produce dopamine over time. The individual may have a flat affect and have an inability to feel euphoria other than when they are using meth.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Recreational Use: Meth is used to fill quick levels of euphoria, which occurs when the rush of dopamine is released into the brain. While the “high” is short lived, individuals suggest that they feel extreme happiness, pleasure and over all euphoria.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Ignorance of Effects: Most users do not realize the meth is depleting their brains ability to function normally. While they may know it is harmful, they do not fully understand the scientific phenomenon that neurotransmitters are being destroyed and pathways are being destroyed and rebuilt that is dependent on meth. </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3</a:t>
            </a:fld>
            <a:endParaRPr lang="en-US"/>
          </a:p>
        </p:txBody>
      </p:sp>
    </p:spTree>
    <p:extLst>
      <p:ext uri="{BB962C8B-B14F-4D97-AF65-F5344CB8AC3E}">
        <p14:creationId xmlns:p14="http://schemas.microsoft.com/office/powerpoint/2010/main" val="2203974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Schedule II Classification – Which is defined as substances in this schedule have a high potential for abuse which may lead to severe psychological or physical dependence.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Barriers – with the low cost of use and quick reward to the user, it is commonly used. The high prevalence it is difficult to find and prosecute users. Another problem is the fact that the effect of meth happens so quickly, that by the time the law becomes involved the negative effects have already begun.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Laws In Place – each and every state has laws regarding Schedule II drugs. While the laws are sufficient, the punishment and enforcement phase is often too lax. Because there is such crowding in jails, offenders are often given second, third and fourth chances before they are required to seek substance abuse treatment. </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4</a:t>
            </a:fld>
            <a:endParaRPr lang="en-US"/>
          </a:p>
        </p:txBody>
      </p:sp>
    </p:spTree>
    <p:extLst>
      <p:ext uri="{BB962C8B-B14F-4D97-AF65-F5344CB8AC3E}">
        <p14:creationId xmlns:p14="http://schemas.microsoft.com/office/powerpoint/2010/main" val="1868684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200" dirty="0" smtClean="0">
                <a:effectLst/>
                <a:latin typeface="Times New Roman"/>
                <a:ea typeface="Calibri"/>
                <a:cs typeface="Times New Roman"/>
              </a:rPr>
              <a:t>Slide:	Alteration of Dopamine</a:t>
            </a:r>
            <a:endParaRPr lang="en-US" sz="12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Times New Roman"/>
                <a:ea typeface="Calibri"/>
                <a:cs typeface="Times New Roman"/>
              </a:rPr>
              <a:t>Issues that define– </a:t>
            </a:r>
            <a:r>
              <a:rPr lang="en-US" sz="1200" dirty="0" smtClean="0">
                <a:effectLst/>
                <a:latin typeface="Times New Roman"/>
                <a:ea typeface="Calibri"/>
                <a:cs typeface="Times New Roman"/>
              </a:rPr>
              <a:t>methamphetamine can enter the axon and actually causes the release of dopamine from vesicles. It then causes the vesicles to release dopamine in larger quantities.</a:t>
            </a:r>
            <a:endParaRPr lang="en-US" sz="1200" dirty="0" smtClean="0">
              <a:effectLst/>
              <a:latin typeface="+mn-lt"/>
              <a:ea typeface="Calibri"/>
              <a:cs typeface="Times New Roman"/>
            </a:endParaRPr>
          </a:p>
          <a:p>
            <a:pPr marL="342900" marR="0" lvl="0" indent="-342900">
              <a:lnSpc>
                <a:spcPct val="115000"/>
              </a:lnSpc>
              <a:spcBef>
                <a:spcPts val="0"/>
              </a:spcBef>
              <a:spcAft>
                <a:spcPts val="1000"/>
              </a:spcAft>
              <a:buFont typeface="Symbol"/>
              <a:buChar char=""/>
            </a:pPr>
            <a:r>
              <a:rPr lang="en-US" sz="1200" dirty="0" smtClean="0">
                <a:effectLst/>
                <a:latin typeface="Times New Roman"/>
                <a:ea typeface="Calibri"/>
                <a:cs typeface="Times New Roman"/>
              </a:rPr>
              <a:t>Blocks pumping back to neuron – because the dopamine transporters are blocked it inhibits the ability to remove excess from the synapse and return to a normal state.</a:t>
            </a:r>
            <a:endParaRPr lang="en-US" sz="12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5</a:t>
            </a:fld>
            <a:endParaRPr lang="en-US"/>
          </a:p>
        </p:txBody>
      </p:sp>
    </p:spTree>
    <p:extLst>
      <p:ext uri="{BB962C8B-B14F-4D97-AF65-F5344CB8AC3E}">
        <p14:creationId xmlns:p14="http://schemas.microsoft.com/office/powerpoint/2010/main" val="2664024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Slide:	Meth Effect</a:t>
            </a:r>
          </a:p>
          <a:p>
            <a:pPr lvl="0"/>
            <a:r>
              <a:rPr lang="en-US" sz="1200" kern="1200" dirty="0" smtClean="0">
                <a:solidFill>
                  <a:schemeClr val="tx1"/>
                </a:solidFill>
                <a:effectLst/>
                <a:latin typeface="+mn-lt"/>
                <a:ea typeface="+mn-ea"/>
                <a:cs typeface="+mn-cs"/>
              </a:rPr>
              <a:t>Meth has similar properties to the neurotransmitter dopamine and is the reason that the difficulty arises.</a:t>
            </a:r>
          </a:p>
          <a:p>
            <a:pPr lvl="0"/>
            <a:r>
              <a:rPr lang="en-US" sz="1200" kern="1200" dirty="0" smtClean="0">
                <a:solidFill>
                  <a:schemeClr val="tx1"/>
                </a:solidFill>
                <a:effectLst/>
                <a:latin typeface="+mn-lt"/>
                <a:ea typeface="+mn-ea"/>
                <a:cs typeface="+mn-cs"/>
              </a:rPr>
              <a:t>Because it has similar properties it causes an increased in dopamine, which leads to serious concerns for the user’s health.</a:t>
            </a:r>
          </a:p>
          <a:p>
            <a:pPr lvl="0"/>
            <a:r>
              <a:rPr lang="en-US" sz="1200" kern="1200" dirty="0" smtClean="0">
                <a:solidFill>
                  <a:schemeClr val="tx1"/>
                </a:solidFill>
                <a:effectLst/>
                <a:latin typeface="+mn-lt"/>
                <a:ea typeface="+mn-ea"/>
                <a:cs typeface="+mn-cs"/>
              </a:rPr>
              <a:t>These dopamine float in the synapse and essential have nowhere to go because there are only so many dopamine receptors, which are already full with all other dopamine.</a:t>
            </a:r>
          </a:p>
          <a:p>
            <a:pPr lvl="0"/>
            <a:r>
              <a:rPr lang="en-US" sz="1200" kern="1200" dirty="0" smtClean="0">
                <a:solidFill>
                  <a:schemeClr val="tx1"/>
                </a:solidFill>
                <a:effectLst/>
                <a:latin typeface="+mn-lt"/>
                <a:ea typeface="+mn-ea"/>
                <a:cs typeface="+mn-cs"/>
              </a:rPr>
              <a:t>Meth also blocks the reuptake pumps and therefore is not able to get rid of or recycle the extra dopamine.</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6</a:t>
            </a:fld>
            <a:endParaRPr lang="en-US"/>
          </a:p>
        </p:txBody>
      </p:sp>
    </p:spTree>
    <p:extLst>
      <p:ext uri="{BB962C8B-B14F-4D97-AF65-F5344CB8AC3E}">
        <p14:creationId xmlns:p14="http://schemas.microsoft.com/office/powerpoint/2010/main" val="3561353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Issues - Meth Destroys 50% Of Dopamine, because of the depletion of dopamine receptors.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Neurons are permanently damaged because of changes in chemical structures.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Permanently Changes Occur To Brain  Pathways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Research Suggest Brain Changes Occur That Are Not Likely Repairable</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 Conclude That Long Term Meth Use Decreases Health, Deteriorates Brain Functions, Structure &amp; Depletes The Ability To Properly Operate. </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7</a:t>
            </a:fld>
            <a:endParaRPr lang="en-US"/>
          </a:p>
        </p:txBody>
      </p:sp>
    </p:spTree>
    <p:extLst>
      <p:ext uri="{BB962C8B-B14F-4D97-AF65-F5344CB8AC3E}">
        <p14:creationId xmlns:p14="http://schemas.microsoft.com/office/powerpoint/2010/main" val="3685490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Increased Public Awareness – public entities, governmental agencies and schools should strive to inform the public about the dangers and prevalence of meth use and potential deathly affects.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Impose Harsher Sentences – for those that are caught with drugs.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Mandatory education and treatment imposed in those that have drug charges.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Prevention – Increased literature, media and articles that inform the public about the dangers and also harmful effects. </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8</a:t>
            </a:fld>
            <a:endParaRPr lang="en-US"/>
          </a:p>
        </p:txBody>
      </p:sp>
    </p:spTree>
    <p:extLst>
      <p:ext uri="{BB962C8B-B14F-4D97-AF65-F5344CB8AC3E}">
        <p14:creationId xmlns:p14="http://schemas.microsoft.com/office/powerpoint/2010/main" val="395426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Increased Public Funding For Research – additional State and Federal funding would assist in finding improved ways of treating methamphetamine addiction and how to improve outcomes for users.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Easier Admission – in many cases addicts have difficulty getting into treatment, which further facilitates the addictive cycle. Increasing funding and additional treatment facilities would assist the addict, as well as create a safer society.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Educate against stigma – there is a definite stigma associated with addiction. This oftentimes hinders users from getting help because families have difficulty admitting that their family member is an addict. This can be done through education. </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9</a:t>
            </a:fld>
            <a:endParaRPr lang="en-US"/>
          </a:p>
        </p:txBody>
      </p:sp>
    </p:spTree>
    <p:extLst>
      <p:ext uri="{BB962C8B-B14F-4D97-AF65-F5344CB8AC3E}">
        <p14:creationId xmlns:p14="http://schemas.microsoft.com/office/powerpoint/2010/main" val="1793378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Research</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Develop an improve understanding of dopamine through laboratory studies and use that information to assist with medical intervention.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Developing new technology and an understanding of how dopamine receptors can be stimulated after damage from meth usage.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Continue research into medications and medical interventions can repair dopamine receptors and restore brain functions. </a:t>
            </a:r>
          </a:p>
          <a:p>
            <a:endParaRPr lang="en-US" dirty="0"/>
          </a:p>
        </p:txBody>
      </p:sp>
      <p:sp>
        <p:nvSpPr>
          <p:cNvPr id="4" name="Slide Number Placeholder 3"/>
          <p:cNvSpPr>
            <a:spLocks noGrp="1"/>
          </p:cNvSpPr>
          <p:nvPr>
            <p:ph type="sldNum" sz="quarter" idx="10"/>
          </p:nvPr>
        </p:nvSpPr>
        <p:spPr/>
        <p:txBody>
          <a:bodyPr/>
          <a:lstStyle/>
          <a:p>
            <a:fld id="{227D0485-0052-4FE4-BA43-8CCF89EE182F}" type="slidenum">
              <a:rPr lang="en-US" smtClean="0"/>
              <a:t>10</a:t>
            </a:fld>
            <a:endParaRPr lang="en-US"/>
          </a:p>
        </p:txBody>
      </p:sp>
    </p:spTree>
    <p:extLst>
      <p:ext uri="{BB962C8B-B14F-4D97-AF65-F5344CB8AC3E}">
        <p14:creationId xmlns:p14="http://schemas.microsoft.com/office/powerpoint/2010/main" val="330812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E10B3697-76F3-4AFA-A465-4F3278F11410}"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10B3697-76F3-4AFA-A465-4F3278F11410}"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10B3697-76F3-4AFA-A465-4F3278F11410}"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CAFB38-4E60-4131-AA2F-682CF0610563}" type="datetimeFigureOut">
              <a:rPr lang="en-US" smtClean="0"/>
              <a:t>5/3/2012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10B3697-76F3-4AFA-A465-4F3278F114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30CAFB38-4E60-4131-AA2F-682CF0610563}" type="datetimeFigureOut">
              <a:rPr lang="en-US" smtClean="0"/>
              <a:t>5/3/2012</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E10B3697-76F3-4AFA-A465-4F3278F114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0CAFB38-4E60-4131-AA2F-682CF0610563}" type="datetimeFigureOut">
              <a:rPr lang="en-US" smtClean="0"/>
              <a:t>5/3/2012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10B3697-76F3-4AFA-A465-4F3278F1141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5000" dirty="0" smtClean="0">
                <a:solidFill>
                  <a:schemeClr val="tx1"/>
                </a:solidFill>
              </a:rPr>
              <a:t>Methamphetamine Effects On Dopamine</a:t>
            </a:r>
            <a:endParaRPr lang="en-US" sz="5000" dirty="0">
              <a:solidFill>
                <a:schemeClr val="tx1"/>
              </a:solidFill>
            </a:endParaRPr>
          </a:p>
        </p:txBody>
      </p:sp>
      <p:sp>
        <p:nvSpPr>
          <p:cNvPr id="2" name="Subtitle 1"/>
          <p:cNvSpPr>
            <a:spLocks noGrp="1"/>
          </p:cNvSpPr>
          <p:nvPr>
            <p:ph type="body" idx="1"/>
          </p:nvPr>
        </p:nvSpPr>
        <p:spPr>
          <a:xfrm>
            <a:off x="10160" y="6019800"/>
            <a:ext cx="4040188" cy="639762"/>
          </a:xfrm>
        </p:spPr>
        <p:txBody>
          <a:bodyPr>
            <a:normAutofit fontScale="70000" lnSpcReduction="20000"/>
          </a:bodyPr>
          <a:lstStyle/>
          <a:p>
            <a:r>
              <a:rPr lang="en-US" dirty="0" smtClean="0">
                <a:solidFill>
                  <a:schemeClr val="tx1"/>
                </a:solidFill>
              </a:rPr>
              <a:t>April 30, 2012</a:t>
            </a:r>
          </a:p>
          <a:p>
            <a:r>
              <a:rPr lang="en-US" dirty="0" smtClean="0">
                <a:solidFill>
                  <a:schemeClr val="tx1"/>
                </a:solidFill>
              </a:rPr>
              <a:t>Presented by:</a:t>
            </a:r>
            <a:endParaRPr lang="en-US"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2286000"/>
            <a:ext cx="5410200" cy="2697918"/>
          </a:xfrm>
          <a:prstGeom prst="ellipse">
            <a:avLst/>
          </a:prstGeom>
          <a:ln>
            <a:noFill/>
          </a:ln>
          <a:effectLst>
            <a:softEdge rad="112500"/>
          </a:effectLst>
        </p:spPr>
      </p:pic>
    </p:spTree>
    <p:extLst>
      <p:ext uri="{BB962C8B-B14F-4D97-AF65-F5344CB8AC3E}">
        <p14:creationId xmlns:p14="http://schemas.microsoft.com/office/powerpoint/2010/main" val="401893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tx1"/>
                </a:solidFill>
              </a:rPr>
              <a:t>Research</a:t>
            </a:r>
            <a:endParaRPr lang="en-US" dirty="0">
              <a:solidFill>
                <a:schemeClr val="tx1"/>
              </a:solidFill>
            </a:endParaRPr>
          </a:p>
        </p:txBody>
      </p:sp>
      <p:sp>
        <p:nvSpPr>
          <p:cNvPr id="5" name="Content Placeholder 4"/>
          <p:cNvSpPr>
            <a:spLocks noGrp="1"/>
          </p:cNvSpPr>
          <p:nvPr>
            <p:ph sz="quarter" idx="2"/>
          </p:nvPr>
        </p:nvSpPr>
        <p:spPr>
          <a:xfrm>
            <a:off x="1257300" y="1355598"/>
            <a:ext cx="6477000" cy="3997452"/>
          </a:xfrm>
        </p:spPr>
        <p:txBody>
          <a:bodyPr>
            <a:normAutofit/>
          </a:bodyPr>
          <a:lstStyle/>
          <a:p>
            <a:pPr marL="342900" indent="-342900">
              <a:lnSpc>
                <a:spcPct val="200000"/>
              </a:lnSpc>
              <a:spcBef>
                <a:spcPts val="0"/>
              </a:spcBef>
              <a:buFont typeface="Wingdings" pitchFamily="2" charset="2"/>
              <a:buChar char="v"/>
            </a:pPr>
            <a:r>
              <a:rPr lang="en-US" sz="2200" dirty="0" smtClean="0"/>
              <a:t>Improved Understanding Of Dopamine</a:t>
            </a:r>
          </a:p>
          <a:p>
            <a:pPr marL="342900" indent="-342900">
              <a:lnSpc>
                <a:spcPct val="200000"/>
              </a:lnSpc>
              <a:spcBef>
                <a:spcPts val="0"/>
              </a:spcBef>
              <a:buFont typeface="Wingdings" pitchFamily="2" charset="2"/>
              <a:buChar char="v"/>
            </a:pPr>
            <a:r>
              <a:rPr lang="en-US" sz="2200" dirty="0" smtClean="0"/>
              <a:t>Increased Implementation In Technology</a:t>
            </a:r>
          </a:p>
          <a:p>
            <a:pPr marL="342900" indent="-342900">
              <a:lnSpc>
                <a:spcPct val="200000"/>
              </a:lnSpc>
              <a:spcBef>
                <a:spcPts val="0"/>
              </a:spcBef>
              <a:buFont typeface="Wingdings" pitchFamily="2" charset="2"/>
              <a:buChar char="v"/>
            </a:pPr>
            <a:r>
              <a:rPr lang="en-US" sz="2200" dirty="0" smtClean="0"/>
              <a:t>How Can Dopamine Receptors  Be Repaired</a:t>
            </a:r>
          </a:p>
          <a:p>
            <a:pPr marL="0" indent="0">
              <a:buNone/>
            </a:pPr>
            <a:endParaRPr lang="en-US" sz="2200" dirty="0" smtClean="0"/>
          </a:p>
        </p:txBody>
      </p:sp>
      <p:pic>
        <p:nvPicPr>
          <p:cNvPr id="5122" name="Picture 2" descr="C:\Users\Mom\AppData\Local\Microsoft\Windows\Temporary Internet Files\Content.IE5\PCTMF7ZO\MC9004387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3771900"/>
            <a:ext cx="4114800" cy="30861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2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solidFill>
                  <a:schemeClr val="tx1"/>
                </a:solidFill>
              </a:rPr>
              <a:t>Treatment</a:t>
            </a:r>
            <a:endParaRPr lang="en-US" dirty="0">
              <a:solidFill>
                <a:schemeClr val="tx1"/>
              </a:solidFill>
            </a:endParaRPr>
          </a:p>
        </p:txBody>
      </p:sp>
      <p:sp>
        <p:nvSpPr>
          <p:cNvPr id="3" name="Text Placeholder 2"/>
          <p:cNvSpPr>
            <a:spLocks noGrp="1"/>
          </p:cNvSpPr>
          <p:nvPr>
            <p:ph type="body" idx="1"/>
          </p:nvPr>
        </p:nvSpPr>
        <p:spPr>
          <a:xfrm>
            <a:off x="457200" y="1809750"/>
            <a:ext cx="5791200" cy="3752850"/>
          </a:xfrm>
        </p:spPr>
        <p:txBody>
          <a:bodyPr>
            <a:normAutofit/>
          </a:bodyPr>
          <a:lstStyle/>
          <a:p>
            <a:pPr marL="342900" indent="-342900">
              <a:lnSpc>
                <a:spcPct val="200000"/>
              </a:lnSpc>
              <a:buFont typeface="Wingdings" pitchFamily="2" charset="2"/>
              <a:buChar char="v"/>
            </a:pPr>
            <a:r>
              <a:rPr lang="en-US" sz="2200" dirty="0" smtClean="0">
                <a:solidFill>
                  <a:schemeClr val="tx1"/>
                </a:solidFill>
              </a:rPr>
              <a:t>Decrease Cytokine </a:t>
            </a:r>
            <a:r>
              <a:rPr lang="en-US" sz="2200" dirty="0" smtClean="0">
                <a:solidFill>
                  <a:schemeClr val="tx1"/>
                </a:solidFill>
              </a:rPr>
              <a:t>Chemicals</a:t>
            </a:r>
          </a:p>
          <a:p>
            <a:pPr marL="342900" indent="-342900">
              <a:lnSpc>
                <a:spcPct val="200000"/>
              </a:lnSpc>
              <a:buFont typeface="Wingdings" pitchFamily="2" charset="2"/>
              <a:buChar char="v"/>
            </a:pPr>
            <a:r>
              <a:rPr lang="en-US" sz="2200" dirty="0" smtClean="0">
                <a:solidFill>
                  <a:schemeClr val="tx1"/>
                </a:solidFill>
              </a:rPr>
              <a:t>Stimulate  New Pathways Within The Brain</a:t>
            </a:r>
            <a:endParaRPr lang="en-US" sz="2200" dirty="0" smtClean="0">
              <a:solidFill>
                <a:schemeClr val="tx1"/>
              </a:solidFill>
            </a:endParaRPr>
          </a:p>
          <a:p>
            <a:pPr marL="342900" indent="-342900">
              <a:lnSpc>
                <a:spcPct val="200000"/>
              </a:lnSpc>
              <a:buFont typeface="Wingdings" pitchFamily="2" charset="2"/>
              <a:buChar char="v"/>
            </a:pPr>
            <a:r>
              <a:rPr lang="en-US" sz="2200" dirty="0" smtClean="0">
                <a:solidFill>
                  <a:schemeClr val="tx1"/>
                </a:solidFill>
              </a:rPr>
              <a:t>Address Changed  Brain Structure </a:t>
            </a:r>
            <a:endParaRPr lang="en-US" sz="2200" dirty="0" smtClean="0">
              <a:solidFill>
                <a:schemeClr val="tx1"/>
              </a:solidFill>
            </a:endParaRPr>
          </a:p>
          <a:p>
            <a:pPr marL="342900" indent="-342900">
              <a:lnSpc>
                <a:spcPct val="200000"/>
              </a:lnSpc>
              <a:buFont typeface="Wingdings" pitchFamily="2" charset="2"/>
              <a:buChar char="v"/>
            </a:pPr>
            <a:r>
              <a:rPr lang="en-US" sz="2200" dirty="0" smtClean="0">
                <a:solidFill>
                  <a:schemeClr val="tx1"/>
                </a:solidFill>
              </a:rPr>
              <a:t>Treat Addiction Through Counseling</a:t>
            </a:r>
            <a:endParaRPr lang="en-US" sz="2200" dirty="0">
              <a:solidFill>
                <a:schemeClr val="tx1"/>
              </a:solidFill>
            </a:endParaRPr>
          </a:p>
        </p:txBody>
      </p:sp>
      <p:pic>
        <p:nvPicPr>
          <p:cNvPr id="6146" name="Picture 2" descr="C:\Users\Mom\AppData\Local\Microsoft\Windows\Temporary Internet Files\Content.IE5\SHMLC70V\MC90029919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3118095"/>
            <a:ext cx="3048000" cy="303579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574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609600"/>
            <a:ext cx="8839200" cy="5715000"/>
          </a:xfrm>
        </p:spPr>
        <p:txBody>
          <a:bodyPr>
            <a:noAutofit/>
          </a:bodyPr>
          <a:lstStyle/>
          <a:p>
            <a:r>
              <a:rPr lang="en-US" sz="1200" b="1" dirty="0" smtClean="0"/>
              <a:t>                                                                                                        </a:t>
            </a:r>
            <a:r>
              <a:rPr lang="en-US" sz="1200" dirty="0" smtClean="0"/>
              <a:t/>
            </a:r>
            <a:br>
              <a:rPr lang="en-US" sz="1200" dirty="0" smtClean="0"/>
            </a:br>
            <a:r>
              <a:rPr lang="en-US" sz="1300" dirty="0" smtClean="0"/>
              <a:t>Cheng</a:t>
            </a:r>
            <a:r>
              <a:rPr lang="en-US" sz="1300" dirty="0"/>
              <a:t>, J., &amp; </a:t>
            </a:r>
            <a:r>
              <a:rPr lang="en-US" sz="1300" dirty="0" err="1"/>
              <a:t>Feenstra</a:t>
            </a:r>
            <a:r>
              <a:rPr lang="en-US" sz="1300" dirty="0"/>
              <a:t>, M. P. (2006). Individual Differences in Dopamine Efflux in Nucleus </a:t>
            </a:r>
            <a:r>
              <a:rPr lang="en-US" sz="1300" dirty="0" err="1"/>
              <a:t>Accumbens</a:t>
            </a:r>
            <a:r>
              <a:rPr lang="en-US" sz="1300" dirty="0"/>
              <a:t> </a:t>
            </a:r>
            <a:r>
              <a:rPr lang="en-US" sz="1300" dirty="0" smtClean="0"/>
              <a:t>Shell </a:t>
            </a:r>
            <a:r>
              <a:rPr lang="en-US" sz="1300" dirty="0"/>
              <a:t>and </a:t>
            </a:r>
            <a:r>
              <a:rPr lang="en-US" sz="1300" dirty="0" smtClean="0"/>
              <a:t/>
            </a:r>
            <a:br>
              <a:rPr lang="en-US" sz="1300" dirty="0" smtClean="0"/>
            </a:br>
            <a:r>
              <a:rPr lang="en-US" sz="1300" dirty="0"/>
              <a:t>	</a:t>
            </a:r>
            <a:r>
              <a:rPr lang="en-US" sz="1300" dirty="0" smtClean="0"/>
              <a:t>Core during </a:t>
            </a:r>
            <a:r>
              <a:rPr lang="en-US" sz="1300" dirty="0"/>
              <a:t>Instrumental Learning. </a:t>
            </a:r>
            <a:r>
              <a:rPr lang="en-US" sz="1300" i="1" dirty="0"/>
              <a:t>Learning &amp; Memory</a:t>
            </a:r>
            <a:r>
              <a:rPr lang="en-US" sz="1300" dirty="0"/>
              <a:t>, </a:t>
            </a:r>
            <a:r>
              <a:rPr lang="en-US" sz="1300" i="1" dirty="0"/>
              <a:t>13</a:t>
            </a:r>
            <a:r>
              <a:rPr lang="en-US" sz="1300" dirty="0"/>
              <a:t>(2), 168-177.</a:t>
            </a:r>
            <a:br>
              <a:rPr lang="en-US" sz="1300" dirty="0"/>
            </a:br>
            <a:r>
              <a:rPr lang="en-US" sz="1300" dirty="0"/>
              <a:t>"Dopamine." </a:t>
            </a:r>
            <a:r>
              <a:rPr lang="en-US" sz="1300" i="1" dirty="0"/>
              <a:t>Biochemistry</a:t>
            </a:r>
            <a:r>
              <a:rPr lang="en-US" sz="1300" dirty="0"/>
              <a:t>. (2008). Web. 29 Apr. 2012. </a:t>
            </a:r>
            <a:br>
              <a:rPr lang="en-US" sz="1300" dirty="0"/>
            </a:br>
            <a:r>
              <a:rPr lang="en-US" sz="1300" dirty="0"/>
              <a:t>	&lt;http://www.macalester.edu/psychology/whathap/UBNRP/meth08/biochemistry/dopamine.</a:t>
            </a:r>
            <a:br>
              <a:rPr lang="en-US" sz="1300" dirty="0"/>
            </a:br>
            <a:r>
              <a:rPr lang="en-US" sz="1300" dirty="0"/>
              <a:t>	</a:t>
            </a:r>
            <a:r>
              <a:rPr lang="en-US" sz="1300" dirty="0" err="1"/>
              <a:t>htm</a:t>
            </a:r>
            <a:r>
              <a:rPr lang="en-US" sz="1300" dirty="0" smtClean="0"/>
              <a:t>&gt;.</a:t>
            </a:r>
            <a:br>
              <a:rPr lang="en-US" sz="1300" dirty="0" smtClean="0"/>
            </a:br>
            <a:r>
              <a:rPr lang="en-US" sz="1300" dirty="0" smtClean="0"/>
              <a:t>Fleckenstein</a:t>
            </a:r>
            <a:r>
              <a:rPr lang="en-US" sz="1300" dirty="0"/>
              <a:t>, A.E., Metzger, R.R., Wilkins, D.G., Gibb, J.W., Hanson, G.R. (1997). Rapid and </a:t>
            </a:r>
            <a:r>
              <a:rPr lang="en-US" sz="1300" dirty="0" smtClean="0"/>
              <a:t>Reversible</a:t>
            </a:r>
            <a:r>
              <a:rPr lang="en-US" sz="1300" dirty="0"/>
              <a:t/>
            </a:r>
            <a:br>
              <a:rPr lang="en-US" sz="1300" dirty="0"/>
            </a:br>
            <a:r>
              <a:rPr lang="en-US" sz="1300" dirty="0"/>
              <a:t>	 Effects of Methamphetamine on Dopamine Transporters. Journal of Pharmacology and </a:t>
            </a:r>
            <a:br>
              <a:rPr lang="en-US" sz="1300" dirty="0"/>
            </a:br>
            <a:r>
              <a:rPr lang="en-US" sz="1300" dirty="0"/>
              <a:t>	Experimental Therapeutics, 282(2). 834-838</a:t>
            </a:r>
            <a:r>
              <a:rPr lang="en-US" sz="1300" dirty="0" smtClean="0"/>
              <a:t>.</a:t>
            </a:r>
            <a:br>
              <a:rPr lang="en-US" sz="1300" dirty="0" smtClean="0"/>
            </a:br>
            <a:r>
              <a:rPr lang="en-US" sz="1300" dirty="0"/>
              <a:t>Goldman-</a:t>
            </a:r>
            <a:r>
              <a:rPr lang="en-US" sz="1300" dirty="0" err="1"/>
              <a:t>Rakic</a:t>
            </a:r>
            <a:r>
              <a:rPr lang="en-US" sz="1300" dirty="0"/>
              <a:t>, P.S,. </a:t>
            </a:r>
            <a:r>
              <a:rPr lang="en-US" sz="1300" dirty="0" err="1"/>
              <a:t>Castner</a:t>
            </a:r>
            <a:r>
              <a:rPr lang="en-US" sz="1300" dirty="0"/>
              <a:t>, S.A., </a:t>
            </a:r>
            <a:r>
              <a:rPr lang="en-US" sz="1300" dirty="0" err="1"/>
              <a:t>Svensson</a:t>
            </a:r>
            <a:r>
              <a:rPr lang="en-US" sz="1300" dirty="0"/>
              <a:t>, T.H., </a:t>
            </a:r>
            <a:r>
              <a:rPr lang="en-US" sz="1300" dirty="0" err="1"/>
              <a:t>Siever</a:t>
            </a:r>
            <a:r>
              <a:rPr lang="en-US" sz="1300" dirty="0"/>
              <a:t>, L.J., Williams, G.V., (2004). Targeting the </a:t>
            </a:r>
            <a:r>
              <a:rPr lang="en-US" sz="1300" dirty="0" smtClean="0"/>
              <a:t/>
            </a:r>
            <a:br>
              <a:rPr lang="en-US" sz="1300" dirty="0" smtClean="0"/>
            </a:br>
            <a:r>
              <a:rPr lang="en-US" sz="1300" dirty="0"/>
              <a:t>	</a:t>
            </a:r>
            <a:r>
              <a:rPr lang="en-US" sz="1300" dirty="0" smtClean="0"/>
              <a:t>dopamine </a:t>
            </a:r>
            <a:r>
              <a:rPr lang="en-US" sz="1300" dirty="0"/>
              <a:t>D1 receptor in schizophrenia: insights for cognitive dysfunction. </a:t>
            </a:r>
            <a:r>
              <a:rPr lang="en-US" sz="1300" dirty="0" smtClean="0"/>
              <a:t/>
            </a:r>
            <a:br>
              <a:rPr lang="en-US" sz="1300" dirty="0" smtClean="0"/>
            </a:br>
            <a:r>
              <a:rPr lang="en-US" sz="1300" dirty="0"/>
              <a:t>	</a:t>
            </a:r>
            <a:r>
              <a:rPr lang="en-US" sz="1300" dirty="0" smtClean="0"/>
              <a:t>Psychopharmacology,174</a:t>
            </a:r>
            <a:r>
              <a:rPr lang="en-US" sz="1300" dirty="0"/>
              <a:t>: 3–16</a:t>
            </a:r>
            <a:br>
              <a:rPr lang="en-US" sz="1300" dirty="0"/>
            </a:br>
            <a:r>
              <a:rPr lang="en-US" sz="1300" dirty="0"/>
              <a:t>"Methamphetamines:." </a:t>
            </a:r>
            <a:r>
              <a:rPr lang="en-US" sz="1300" i="1" dirty="0"/>
              <a:t>Montana State University</a:t>
            </a:r>
            <a:r>
              <a:rPr lang="en-US" sz="1300" dirty="0"/>
              <a:t>. Winter 2008. Web. 29 Apr. 2012. </a:t>
            </a:r>
            <a:br>
              <a:rPr lang="en-US" sz="1300" dirty="0"/>
            </a:br>
            <a:r>
              <a:rPr lang="en-US" sz="1300" dirty="0"/>
              <a:t>	&lt;http://www.montana.edu/wwwai/imsd/rezmeth/transmit.htm&gt;.</a:t>
            </a:r>
            <a:br>
              <a:rPr lang="en-US" sz="1300" dirty="0"/>
            </a:br>
            <a:r>
              <a:rPr lang="en-US" sz="1300" dirty="0" err="1" smtClean="0"/>
              <a:t>Moszczynska</a:t>
            </a:r>
            <a:r>
              <a:rPr lang="en-US" sz="1300" dirty="0"/>
              <a:t>, A., Fitzmaurice, P., </a:t>
            </a:r>
            <a:r>
              <a:rPr lang="en-US" sz="1300" dirty="0" err="1"/>
              <a:t>Ang</a:t>
            </a:r>
            <a:r>
              <a:rPr lang="en-US" sz="1300" dirty="0"/>
              <a:t>, L., </a:t>
            </a:r>
            <a:r>
              <a:rPr lang="en-US" sz="1300" dirty="0" err="1"/>
              <a:t>Kalasinsky</a:t>
            </a:r>
            <a:r>
              <a:rPr lang="en-US" sz="1300" dirty="0"/>
              <a:t>, K. S., </a:t>
            </a:r>
            <a:r>
              <a:rPr lang="en-US" sz="1300" dirty="0" err="1"/>
              <a:t>Schmunk</a:t>
            </a:r>
            <a:r>
              <a:rPr lang="en-US" sz="1300" dirty="0"/>
              <a:t>, G. A., </a:t>
            </a:r>
            <a:r>
              <a:rPr lang="en-US" sz="1300" dirty="0" err="1"/>
              <a:t>Peretti</a:t>
            </a:r>
            <a:r>
              <a:rPr lang="en-US" sz="1300" dirty="0"/>
              <a:t>, F. J., &amp; ... Kish, S. J. </a:t>
            </a:r>
            <a:r>
              <a:rPr lang="en-US" sz="1300" dirty="0" smtClean="0"/>
              <a:t/>
            </a:r>
            <a:br>
              <a:rPr lang="en-US" sz="1300" dirty="0" smtClean="0"/>
            </a:br>
            <a:r>
              <a:rPr lang="en-US" sz="1300" dirty="0"/>
              <a:t>	</a:t>
            </a:r>
            <a:r>
              <a:rPr lang="en-US" sz="1300" dirty="0" smtClean="0"/>
              <a:t>(</a:t>
            </a:r>
            <a:r>
              <a:rPr lang="en-US" sz="1300" dirty="0"/>
              <a:t>2004). Why Is Parkinsonism Not a Feature of Human Methamphetamine Users?. </a:t>
            </a:r>
            <a:r>
              <a:rPr lang="en-US" sz="1300" i="1" dirty="0"/>
              <a:t>Brain</a:t>
            </a:r>
            <a:r>
              <a:rPr lang="en-US" sz="1300" dirty="0"/>
              <a:t>, </a:t>
            </a:r>
            <a:r>
              <a:rPr lang="en-US" sz="1300" dirty="0" smtClean="0"/>
              <a:t/>
            </a:r>
            <a:br>
              <a:rPr lang="en-US" sz="1300" dirty="0" smtClean="0"/>
            </a:br>
            <a:r>
              <a:rPr lang="en-US" sz="1300" dirty="0"/>
              <a:t>	</a:t>
            </a:r>
            <a:r>
              <a:rPr lang="en-US" sz="1300" i="1" dirty="0" smtClean="0"/>
              <a:t>127</a:t>
            </a:r>
            <a:r>
              <a:rPr lang="en-US" sz="1300" dirty="0" smtClean="0"/>
              <a:t>(2</a:t>
            </a:r>
            <a:r>
              <a:rPr lang="en-US" sz="1300" dirty="0"/>
              <a:t>), 363-370.  </a:t>
            </a:r>
            <a:r>
              <a:rPr lang="en-US" sz="1300" dirty="0" smtClean="0"/>
              <a:t/>
            </a:r>
            <a:br>
              <a:rPr lang="en-US" sz="1300" dirty="0" smtClean="0"/>
            </a:br>
            <a:r>
              <a:rPr lang="en-US" sz="1300" dirty="0" smtClean="0"/>
              <a:t>Newbury</a:t>
            </a:r>
            <a:r>
              <a:rPr lang="en-US" sz="1300" dirty="0"/>
              <a:t>, J., &amp; Hoskins, M. L. (2008). A Meaningful Method: Research with Adolescent Girls Who Use </a:t>
            </a:r>
            <a:r>
              <a:rPr lang="en-US" sz="1300" dirty="0" smtClean="0"/>
              <a:t/>
            </a:r>
            <a:br>
              <a:rPr lang="en-US" sz="1300" dirty="0" smtClean="0"/>
            </a:br>
            <a:r>
              <a:rPr lang="en-US" sz="1300" dirty="0"/>
              <a:t>	</a:t>
            </a:r>
            <a:r>
              <a:rPr lang="en-US" sz="1300" dirty="0" smtClean="0"/>
              <a:t>Crystal </a:t>
            </a:r>
            <a:r>
              <a:rPr lang="en-US" sz="1300" dirty="0"/>
              <a:t>Methamphetamine. </a:t>
            </a:r>
            <a:r>
              <a:rPr lang="en-US" sz="1300" i="1" dirty="0"/>
              <a:t>Child &amp; Youth Care Forum</a:t>
            </a:r>
            <a:r>
              <a:rPr lang="en-US" sz="1300" dirty="0"/>
              <a:t>, </a:t>
            </a:r>
            <a:r>
              <a:rPr lang="en-US" sz="1300" i="1" dirty="0"/>
              <a:t>37</a:t>
            </a:r>
            <a:r>
              <a:rPr lang="en-US" sz="1300" dirty="0"/>
              <a:t>(5-6), 227-240. </a:t>
            </a:r>
            <a:br>
              <a:rPr lang="en-US" sz="1300" dirty="0"/>
            </a:br>
            <a:r>
              <a:rPr lang="en-US" sz="1300" dirty="0" smtClean="0"/>
              <a:t>Qi</a:t>
            </a:r>
            <a:r>
              <a:rPr lang="en-US" sz="1300" dirty="0"/>
              <a:t>, Z., &amp; Gold, P. E. (2009). </a:t>
            </a:r>
            <a:r>
              <a:rPr lang="en-US" sz="1300" dirty="0" err="1"/>
              <a:t>Intrahippocampal</a:t>
            </a:r>
            <a:r>
              <a:rPr lang="en-US" sz="1300" dirty="0"/>
              <a:t> Infusions of </a:t>
            </a:r>
            <a:r>
              <a:rPr lang="en-US" sz="1300" dirty="0" err="1"/>
              <a:t>Anisomycin</a:t>
            </a:r>
            <a:r>
              <a:rPr lang="en-US" sz="1300" dirty="0"/>
              <a:t> Produce Amnesia: Contribution of </a:t>
            </a:r>
            <a:r>
              <a:rPr lang="en-US" sz="1300" dirty="0" smtClean="0"/>
              <a:t/>
            </a:r>
            <a:br>
              <a:rPr lang="en-US" sz="1300" dirty="0" smtClean="0"/>
            </a:br>
            <a:r>
              <a:rPr lang="en-US" sz="1300" dirty="0"/>
              <a:t>	</a:t>
            </a:r>
            <a:r>
              <a:rPr lang="en-US" sz="1300" dirty="0" smtClean="0"/>
              <a:t>Increased </a:t>
            </a:r>
            <a:r>
              <a:rPr lang="en-US" sz="1300" dirty="0"/>
              <a:t>Release of Norepinephrine, Dopamine, and Acetylcholine. </a:t>
            </a:r>
            <a:r>
              <a:rPr lang="en-US" sz="1300" i="1" dirty="0"/>
              <a:t>Learning &amp; Memory</a:t>
            </a:r>
            <a:r>
              <a:rPr lang="en-US" sz="1300" dirty="0"/>
              <a:t>, </a:t>
            </a:r>
            <a:r>
              <a:rPr lang="en-US" sz="1300" dirty="0" smtClean="0"/>
              <a:t/>
            </a:r>
            <a:br>
              <a:rPr lang="en-US" sz="1300" dirty="0" smtClean="0"/>
            </a:br>
            <a:r>
              <a:rPr lang="en-US" sz="1300" dirty="0"/>
              <a:t>	</a:t>
            </a:r>
            <a:r>
              <a:rPr lang="en-US" sz="1300" i="1" dirty="0" smtClean="0"/>
              <a:t>16</a:t>
            </a:r>
            <a:r>
              <a:rPr lang="en-US" sz="1300" dirty="0" smtClean="0"/>
              <a:t>(5</a:t>
            </a:r>
            <a:r>
              <a:rPr lang="en-US" sz="1300" dirty="0"/>
              <a:t>), 308-314. </a:t>
            </a:r>
            <a:r>
              <a:rPr lang="en-US" sz="1300" dirty="0" smtClean="0"/>
              <a:t/>
            </a:r>
            <a:br>
              <a:rPr lang="en-US" sz="1300" dirty="0" smtClean="0"/>
            </a:br>
            <a:r>
              <a:rPr lang="en-US" sz="1300" dirty="0" err="1"/>
              <a:t>Sarkar</a:t>
            </a:r>
            <a:r>
              <a:rPr lang="en-US" sz="1300" dirty="0"/>
              <a:t>, C; </a:t>
            </a:r>
            <a:r>
              <a:rPr lang="en-US" sz="1300" dirty="0" err="1"/>
              <a:t>Basu</a:t>
            </a:r>
            <a:r>
              <a:rPr lang="en-US" sz="1300" dirty="0"/>
              <a:t>, B; </a:t>
            </a:r>
            <a:r>
              <a:rPr lang="en-US" sz="1300" dirty="0" err="1"/>
              <a:t>Chakroborty</a:t>
            </a:r>
            <a:r>
              <a:rPr lang="en-US" sz="1300" dirty="0"/>
              <a:t>, D; </a:t>
            </a:r>
            <a:r>
              <a:rPr lang="en-US" sz="1300" dirty="0" err="1"/>
              <a:t>Dasgupta</a:t>
            </a:r>
            <a:r>
              <a:rPr lang="en-US" sz="1300" dirty="0"/>
              <a:t>, PS; </a:t>
            </a:r>
            <a:r>
              <a:rPr lang="en-US" sz="1300" dirty="0" err="1"/>
              <a:t>Basu</a:t>
            </a:r>
            <a:r>
              <a:rPr lang="en-US" sz="1300" dirty="0"/>
              <a:t>, S (2010). "The </a:t>
            </a:r>
            <a:r>
              <a:rPr lang="en-US" sz="1300" dirty="0" err="1"/>
              <a:t>immunoregulatory</a:t>
            </a:r>
            <a:r>
              <a:rPr lang="en-US" sz="1300" dirty="0"/>
              <a:t> role of </a:t>
            </a:r>
            <a:r>
              <a:rPr lang="en-US" sz="1300" dirty="0" smtClean="0"/>
              <a:t/>
            </a:r>
            <a:br>
              <a:rPr lang="en-US" sz="1300" dirty="0" smtClean="0"/>
            </a:br>
            <a:r>
              <a:rPr lang="en-US" sz="1300" dirty="0"/>
              <a:t>	</a:t>
            </a:r>
            <a:r>
              <a:rPr lang="en-US" sz="1300" dirty="0" smtClean="0"/>
              <a:t>dopamine</a:t>
            </a:r>
            <a:r>
              <a:rPr lang="en-US" sz="1300" dirty="0"/>
              <a:t>: an update". </a:t>
            </a:r>
            <a:r>
              <a:rPr lang="en-US" sz="1300" i="1" dirty="0"/>
              <a:t>Brain, behavior, and immunity</a:t>
            </a:r>
            <a:r>
              <a:rPr lang="en-US" sz="1300" dirty="0"/>
              <a:t> </a:t>
            </a:r>
            <a:r>
              <a:rPr lang="en-US" sz="1300" b="1" dirty="0"/>
              <a:t>24</a:t>
            </a:r>
            <a:r>
              <a:rPr lang="en-US" sz="1300" dirty="0"/>
              <a:t> (4): 525–8.</a:t>
            </a:r>
            <a:br>
              <a:rPr lang="en-US" sz="1300" dirty="0"/>
            </a:br>
            <a:r>
              <a:rPr lang="en-US" sz="1300" dirty="0" smtClean="0"/>
              <a:t/>
            </a:r>
            <a:br>
              <a:rPr lang="en-US" sz="1300" dirty="0" smtClean="0"/>
            </a:br>
            <a:r>
              <a:rPr lang="en-US" sz="1300" dirty="0" smtClean="0"/>
              <a:t>Schmidt</a:t>
            </a:r>
            <a:r>
              <a:rPr lang="en-US" sz="1300" dirty="0"/>
              <a:t>, C.J., Ritter, J.K., </a:t>
            </a:r>
            <a:r>
              <a:rPr lang="en-US" sz="1300" dirty="0" err="1"/>
              <a:t>Sonsalla</a:t>
            </a:r>
            <a:r>
              <a:rPr lang="en-US" sz="1300" dirty="0"/>
              <a:t>, P.K., Hanson, G.R. &amp; Gibb, J.W. (June 1985). Journal of </a:t>
            </a:r>
            <a:r>
              <a:rPr lang="en-US" sz="1300" dirty="0" smtClean="0"/>
              <a:t/>
            </a:r>
            <a:br>
              <a:rPr lang="en-US" sz="1300" dirty="0" smtClean="0"/>
            </a:br>
            <a:r>
              <a:rPr lang="en-US" sz="1300" dirty="0"/>
              <a:t>	</a:t>
            </a:r>
            <a:r>
              <a:rPr lang="en-US" sz="1300" dirty="0" smtClean="0"/>
              <a:t>Pharmacology </a:t>
            </a:r>
            <a:r>
              <a:rPr lang="en-US" sz="1300" dirty="0"/>
              <a:t>and Experimental Therapeutics. 233(3). 539-544.</a:t>
            </a:r>
            <a:br>
              <a:rPr lang="en-US" sz="1300" dirty="0"/>
            </a:br>
            <a:r>
              <a:rPr lang="en-US" sz="1300" dirty="0"/>
              <a:t/>
            </a:r>
            <a:br>
              <a:rPr lang="en-US" sz="1300" dirty="0"/>
            </a:br>
            <a:r>
              <a:rPr lang="en-US" sz="1300" dirty="0"/>
              <a:t/>
            </a:r>
            <a:br>
              <a:rPr lang="en-US" sz="1300" dirty="0"/>
            </a:br>
            <a:endParaRPr lang="en-US" sz="1300" dirty="0"/>
          </a:p>
        </p:txBody>
      </p:sp>
      <p:sp>
        <p:nvSpPr>
          <p:cNvPr id="3" name="TextBox 2"/>
          <p:cNvSpPr txBox="1"/>
          <p:nvPr/>
        </p:nvSpPr>
        <p:spPr>
          <a:xfrm>
            <a:off x="3657600" y="228600"/>
            <a:ext cx="1945276" cy="553998"/>
          </a:xfrm>
          <a:prstGeom prst="rect">
            <a:avLst/>
          </a:prstGeom>
          <a:noFill/>
        </p:spPr>
        <p:txBody>
          <a:bodyPr wrap="none" rtlCol="0">
            <a:spAutoFit/>
          </a:bodyPr>
          <a:lstStyle/>
          <a:p>
            <a:r>
              <a:rPr lang="en-US" sz="3000" dirty="0" smtClean="0"/>
              <a:t>References</a:t>
            </a:r>
            <a:endParaRPr lang="en-US" sz="3000" dirty="0"/>
          </a:p>
        </p:txBody>
      </p:sp>
    </p:spTree>
    <p:extLst>
      <p:ext uri="{BB962C8B-B14F-4D97-AF65-F5344CB8AC3E}">
        <p14:creationId xmlns:p14="http://schemas.microsoft.com/office/powerpoint/2010/main" val="552221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81000"/>
            <a:ext cx="7772400" cy="914400"/>
          </a:xfrm>
        </p:spPr>
        <p:txBody>
          <a:bodyPr/>
          <a:lstStyle/>
          <a:p>
            <a:r>
              <a:rPr lang="en-US" dirty="0" smtClean="0">
                <a:solidFill>
                  <a:schemeClr val="tx1"/>
                </a:solidFill>
              </a:rPr>
              <a:t>The Epidemic Of Meth</a:t>
            </a:r>
            <a:endParaRPr lang="en-US" sz="4000" dirty="0">
              <a:solidFill>
                <a:schemeClr val="tx1"/>
              </a:solidFill>
            </a:endParaRPr>
          </a:p>
        </p:txBody>
      </p:sp>
      <p:sp>
        <p:nvSpPr>
          <p:cNvPr id="3" name="Text Placeholder 2"/>
          <p:cNvSpPr>
            <a:spLocks noGrp="1"/>
          </p:cNvSpPr>
          <p:nvPr>
            <p:ph type="body" idx="1"/>
          </p:nvPr>
        </p:nvSpPr>
        <p:spPr>
          <a:xfrm>
            <a:off x="209550" y="1371600"/>
            <a:ext cx="5257800" cy="5067300"/>
          </a:xfrm>
        </p:spPr>
        <p:txBody>
          <a:bodyPr>
            <a:normAutofit fontScale="92500"/>
          </a:bodyPr>
          <a:lstStyle/>
          <a:p>
            <a:pPr marL="285750" indent="-285750">
              <a:lnSpc>
                <a:spcPct val="200000"/>
              </a:lnSpc>
              <a:buFont typeface="Wingdings" pitchFamily="2" charset="2"/>
              <a:buChar char="v"/>
            </a:pPr>
            <a:r>
              <a:rPr lang="en-US" sz="2200" dirty="0" smtClean="0">
                <a:solidFill>
                  <a:schemeClr val="tx1"/>
                </a:solidFill>
              </a:rPr>
              <a:t>Methamphetamine  Changes The Brains Structure</a:t>
            </a:r>
            <a:endParaRPr lang="en-US" sz="2200" dirty="0" smtClean="0">
              <a:solidFill>
                <a:schemeClr val="tx1"/>
              </a:solidFill>
            </a:endParaRPr>
          </a:p>
          <a:p>
            <a:pPr marL="285750" indent="-285750">
              <a:lnSpc>
                <a:spcPct val="200000"/>
              </a:lnSpc>
              <a:buFont typeface="Wingdings" pitchFamily="2" charset="2"/>
              <a:buChar char="v"/>
            </a:pPr>
            <a:r>
              <a:rPr lang="en-US" sz="2200" dirty="0" smtClean="0">
                <a:solidFill>
                  <a:schemeClr val="tx1"/>
                </a:solidFill>
              </a:rPr>
              <a:t>Dopamine is a  </a:t>
            </a:r>
            <a:r>
              <a:rPr lang="en-US" sz="2200" dirty="0" smtClean="0">
                <a:solidFill>
                  <a:schemeClr val="tx1"/>
                </a:solidFill>
              </a:rPr>
              <a:t>Neurotransmitter</a:t>
            </a:r>
          </a:p>
          <a:p>
            <a:pPr marL="285750" indent="-285750">
              <a:lnSpc>
                <a:spcPct val="200000"/>
              </a:lnSpc>
              <a:buFont typeface="Wingdings" pitchFamily="2" charset="2"/>
              <a:buChar char="v"/>
            </a:pPr>
            <a:r>
              <a:rPr lang="en-US" sz="2200" dirty="0" smtClean="0">
                <a:solidFill>
                  <a:schemeClr val="tx1"/>
                </a:solidFill>
              </a:rPr>
              <a:t>Meth </a:t>
            </a:r>
            <a:r>
              <a:rPr lang="en-US" sz="2200" dirty="0" smtClean="0">
                <a:solidFill>
                  <a:schemeClr val="tx1"/>
                </a:solidFill>
              </a:rPr>
              <a:t>Increases Production Of Dopamine</a:t>
            </a:r>
            <a:endParaRPr lang="en-US" sz="2200" dirty="0" smtClean="0">
              <a:solidFill>
                <a:schemeClr val="tx1"/>
              </a:solidFill>
            </a:endParaRPr>
          </a:p>
          <a:p>
            <a:pPr marL="285750" indent="-285750">
              <a:lnSpc>
                <a:spcPct val="200000"/>
              </a:lnSpc>
              <a:buFont typeface="Wingdings" pitchFamily="2" charset="2"/>
              <a:buChar char="v"/>
            </a:pPr>
            <a:r>
              <a:rPr lang="en-US" sz="2200" dirty="0" smtClean="0">
                <a:solidFill>
                  <a:schemeClr val="tx1"/>
                </a:solidFill>
              </a:rPr>
              <a:t>30 Million Use Yearly</a:t>
            </a:r>
          </a:p>
          <a:p>
            <a:pPr marL="285750" indent="-285750">
              <a:lnSpc>
                <a:spcPct val="200000"/>
              </a:lnSpc>
              <a:buFont typeface="Wingdings" pitchFamily="2" charset="2"/>
              <a:buChar char="v"/>
            </a:pPr>
            <a:r>
              <a:rPr lang="en-US" sz="2200" dirty="0" smtClean="0">
                <a:solidFill>
                  <a:schemeClr val="tx1"/>
                </a:solidFill>
              </a:rPr>
              <a:t>16,184 Deaths 1995 In The United States</a:t>
            </a:r>
            <a:endParaRPr lang="en-US" sz="2200" dirty="0">
              <a:solidFill>
                <a:schemeClr val="tx1"/>
              </a:solidFill>
            </a:endParaRPr>
          </a:p>
        </p:txBody>
      </p:sp>
      <p:pic>
        <p:nvPicPr>
          <p:cNvPr id="1026" name="Picture 2" descr="C:\Users\Mom\AppData\Local\Microsoft\Windows\Temporary Internet Files\Content.IE5\GIOHAUKZ\MP90038580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1752600"/>
            <a:ext cx="3657600" cy="3048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p:spPr>
      </p:pic>
      <p:sp>
        <p:nvSpPr>
          <p:cNvPr id="5" name="TextBox 4"/>
          <p:cNvSpPr txBox="1"/>
          <p:nvPr/>
        </p:nvSpPr>
        <p:spPr>
          <a:xfrm>
            <a:off x="6527965" y="4953000"/>
            <a:ext cx="1574470" cy="369332"/>
          </a:xfrm>
          <a:prstGeom prst="rect">
            <a:avLst/>
          </a:prstGeom>
          <a:noFill/>
        </p:spPr>
        <p:txBody>
          <a:bodyPr wrap="none" rtlCol="0">
            <a:spAutoFit/>
          </a:bodyPr>
          <a:lstStyle/>
          <a:p>
            <a:r>
              <a:rPr lang="en-US" dirty="0" smtClean="0"/>
              <a:t>Image of Brain</a:t>
            </a:r>
            <a:endParaRPr lang="en-US" dirty="0"/>
          </a:p>
        </p:txBody>
      </p:sp>
    </p:spTree>
    <p:extLst>
      <p:ext uri="{BB962C8B-B14F-4D97-AF65-F5344CB8AC3E}">
        <p14:creationId xmlns:p14="http://schemas.microsoft.com/office/powerpoint/2010/main" val="102099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solidFill>
                  <a:schemeClr val="tx1"/>
                </a:solidFill>
              </a:rPr>
              <a:t>Long Term Effects</a:t>
            </a:r>
            <a:endParaRPr lang="en-US" sz="4000" dirty="0">
              <a:solidFill>
                <a:schemeClr val="tx1"/>
              </a:solidFill>
            </a:endParaRPr>
          </a:p>
        </p:txBody>
      </p:sp>
      <p:sp>
        <p:nvSpPr>
          <p:cNvPr id="3" name="Text Placeholder 2"/>
          <p:cNvSpPr>
            <a:spLocks noGrp="1"/>
          </p:cNvSpPr>
          <p:nvPr>
            <p:ph type="body" idx="1"/>
          </p:nvPr>
        </p:nvSpPr>
        <p:spPr>
          <a:xfrm>
            <a:off x="457200" y="1600200"/>
            <a:ext cx="5029200" cy="4057650"/>
          </a:xfrm>
        </p:spPr>
        <p:txBody>
          <a:bodyPr>
            <a:normAutofit/>
          </a:bodyPr>
          <a:lstStyle/>
          <a:p>
            <a:pPr marL="342900" indent="-342900">
              <a:lnSpc>
                <a:spcPct val="200000"/>
              </a:lnSpc>
              <a:buFont typeface="Wingdings" pitchFamily="2" charset="2"/>
              <a:buChar char="v"/>
            </a:pPr>
            <a:r>
              <a:rPr lang="en-US" sz="2200" dirty="0" smtClean="0">
                <a:solidFill>
                  <a:schemeClr val="tx1"/>
                </a:solidFill>
              </a:rPr>
              <a:t>Dopamine Controls  Movement</a:t>
            </a:r>
            <a:endParaRPr lang="en-US" sz="2200" dirty="0" smtClean="0">
              <a:solidFill>
                <a:schemeClr val="tx1"/>
              </a:solidFill>
            </a:endParaRPr>
          </a:p>
          <a:p>
            <a:pPr marL="342900" indent="-342900">
              <a:lnSpc>
                <a:spcPct val="200000"/>
              </a:lnSpc>
              <a:buFont typeface="Wingdings" pitchFamily="2" charset="2"/>
              <a:buChar char="v"/>
            </a:pPr>
            <a:r>
              <a:rPr lang="en-US" sz="2200" dirty="0" smtClean="0">
                <a:solidFill>
                  <a:schemeClr val="tx1"/>
                </a:solidFill>
              </a:rPr>
              <a:t>Destroys Dopamine Receptors</a:t>
            </a:r>
            <a:endParaRPr lang="en-US" sz="2200" dirty="0" smtClean="0">
              <a:solidFill>
                <a:schemeClr val="tx1"/>
              </a:solidFill>
            </a:endParaRPr>
          </a:p>
          <a:p>
            <a:pPr marL="342900" indent="-342900">
              <a:lnSpc>
                <a:spcPct val="200000"/>
              </a:lnSpc>
              <a:buFont typeface="Wingdings" pitchFamily="2" charset="2"/>
              <a:buChar char="v"/>
            </a:pPr>
            <a:r>
              <a:rPr lang="en-US" sz="2200" dirty="0" smtClean="0">
                <a:solidFill>
                  <a:schemeClr val="tx1"/>
                </a:solidFill>
              </a:rPr>
              <a:t>Meth </a:t>
            </a:r>
            <a:r>
              <a:rPr lang="en-US" sz="2200" dirty="0" smtClean="0">
                <a:solidFill>
                  <a:schemeClr val="tx1"/>
                </a:solidFill>
              </a:rPr>
              <a:t>Used For It’s Euphoric Effects</a:t>
            </a:r>
            <a:endParaRPr lang="en-US" sz="2200" dirty="0" smtClean="0">
              <a:solidFill>
                <a:schemeClr val="tx1"/>
              </a:solidFill>
            </a:endParaRPr>
          </a:p>
          <a:p>
            <a:pPr marL="342900" indent="-342900">
              <a:lnSpc>
                <a:spcPct val="200000"/>
              </a:lnSpc>
              <a:buFont typeface="Wingdings" pitchFamily="2" charset="2"/>
              <a:buChar char="v"/>
            </a:pPr>
            <a:r>
              <a:rPr lang="en-US" sz="2200" dirty="0" smtClean="0">
                <a:solidFill>
                  <a:schemeClr val="tx1"/>
                </a:solidFill>
              </a:rPr>
              <a:t>Users Are Not Aware Of The Internal Brain Damage</a:t>
            </a:r>
            <a:endParaRPr lang="en-US" sz="2200" dirty="0" smtClean="0">
              <a:solidFill>
                <a:schemeClr val="tx1"/>
              </a:solidFill>
            </a:endParaRPr>
          </a:p>
        </p:txBody>
      </p:sp>
      <p:pic>
        <p:nvPicPr>
          <p:cNvPr id="1027" name="Picture 3" descr="C:\Users\Mom\AppData\Local\Microsoft\Windows\Temporary Internet Files\Content.IE5\5JGMVHH1\MP90043874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49240" y="1524000"/>
            <a:ext cx="3409950" cy="45466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47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About The Law</a:t>
            </a:r>
            <a:endParaRPr lang="en-US" sz="4000" dirty="0">
              <a:solidFill>
                <a:schemeClr val="tx1"/>
              </a:solidFill>
            </a:endParaRPr>
          </a:p>
        </p:txBody>
      </p:sp>
      <p:sp>
        <p:nvSpPr>
          <p:cNvPr id="3" name="Text Placeholder 2"/>
          <p:cNvSpPr>
            <a:spLocks noGrp="1"/>
          </p:cNvSpPr>
          <p:nvPr>
            <p:ph type="body" idx="1"/>
          </p:nvPr>
        </p:nvSpPr>
        <p:spPr>
          <a:xfrm>
            <a:off x="152400" y="1720214"/>
            <a:ext cx="6248400" cy="5137785"/>
          </a:xfrm>
        </p:spPr>
        <p:txBody>
          <a:bodyPr>
            <a:normAutofit/>
          </a:bodyPr>
          <a:lstStyle/>
          <a:p>
            <a:pPr marL="285750" indent="-285750">
              <a:lnSpc>
                <a:spcPct val="150000"/>
              </a:lnSpc>
              <a:buClr>
                <a:schemeClr val="tx1"/>
              </a:buClr>
              <a:buFont typeface="Wingdings" pitchFamily="2" charset="2"/>
              <a:buChar char="v"/>
            </a:pPr>
            <a:r>
              <a:rPr lang="en-US" b="1" dirty="0" smtClean="0">
                <a:solidFill>
                  <a:schemeClr val="tx1"/>
                </a:solidFill>
              </a:rPr>
              <a:t>Meth Is A Schedule II Class Of Drugs</a:t>
            </a:r>
          </a:p>
          <a:p>
            <a:pPr marL="953262" lvl="1">
              <a:lnSpc>
                <a:spcPct val="150000"/>
              </a:lnSpc>
              <a:buClr>
                <a:schemeClr val="tx1"/>
              </a:buClr>
              <a:buFont typeface="Wingdings" pitchFamily="2" charset="2"/>
              <a:buChar char="v"/>
            </a:pPr>
            <a:r>
              <a:rPr lang="en-US" dirty="0" smtClean="0"/>
              <a:t>Addictive Physically &amp; Physiologically</a:t>
            </a:r>
          </a:p>
          <a:p>
            <a:pPr marL="285750" indent="-285750">
              <a:lnSpc>
                <a:spcPct val="150000"/>
              </a:lnSpc>
              <a:buClr>
                <a:schemeClr val="tx1"/>
              </a:buClr>
              <a:buFont typeface="Wingdings" pitchFamily="2" charset="2"/>
              <a:buChar char="v"/>
            </a:pPr>
            <a:r>
              <a:rPr lang="en-US" b="1" dirty="0" smtClean="0">
                <a:solidFill>
                  <a:schemeClr val="tx1"/>
                </a:solidFill>
              </a:rPr>
              <a:t>Low Cost – High Reward</a:t>
            </a:r>
          </a:p>
          <a:p>
            <a:pPr marL="953262" lvl="1">
              <a:lnSpc>
                <a:spcPct val="150000"/>
              </a:lnSpc>
              <a:buClr>
                <a:schemeClr val="tx1"/>
              </a:buClr>
              <a:buFont typeface="Wingdings" pitchFamily="2" charset="2"/>
              <a:buChar char="v"/>
            </a:pPr>
            <a:r>
              <a:rPr lang="en-US" dirty="0" smtClean="0"/>
              <a:t>Easy To Obtain</a:t>
            </a:r>
            <a:endParaRPr lang="en-US" b="1" dirty="0" smtClean="0">
              <a:solidFill>
                <a:schemeClr val="tx1"/>
              </a:solidFill>
            </a:endParaRPr>
          </a:p>
          <a:p>
            <a:pPr marL="285750" indent="-285750">
              <a:lnSpc>
                <a:spcPct val="150000"/>
              </a:lnSpc>
              <a:buClr>
                <a:schemeClr val="tx1"/>
              </a:buClr>
              <a:buFont typeface="Wingdings" pitchFamily="2" charset="2"/>
              <a:buChar char="v"/>
            </a:pPr>
            <a:r>
              <a:rPr lang="en-US" dirty="0" smtClean="0">
                <a:solidFill>
                  <a:schemeClr val="tx1"/>
                </a:solidFill>
              </a:rPr>
              <a:t>Current State &amp; Federal Laws</a:t>
            </a:r>
          </a:p>
          <a:p>
            <a:pPr marL="953262" lvl="1">
              <a:lnSpc>
                <a:spcPct val="150000"/>
              </a:lnSpc>
              <a:buClr>
                <a:schemeClr val="tx1"/>
              </a:buClr>
              <a:buFont typeface="Wingdings" pitchFamily="2" charset="2"/>
              <a:buChar char="v"/>
            </a:pPr>
            <a:r>
              <a:rPr lang="en-US" b="1" dirty="0" smtClean="0"/>
              <a:t>Sufficient Laws</a:t>
            </a:r>
          </a:p>
          <a:p>
            <a:pPr marL="953262" lvl="1">
              <a:lnSpc>
                <a:spcPct val="150000"/>
              </a:lnSpc>
              <a:buClr>
                <a:schemeClr val="tx1"/>
              </a:buClr>
              <a:buFont typeface="Wingdings" pitchFamily="2" charset="2"/>
              <a:buChar char="v"/>
            </a:pPr>
            <a:r>
              <a:rPr lang="en-US" dirty="0" smtClean="0">
                <a:solidFill>
                  <a:schemeClr val="tx1"/>
                </a:solidFill>
              </a:rPr>
              <a:t>Difficulty Enforcing</a:t>
            </a:r>
            <a:endParaRPr lang="en-US" b="1" dirty="0" smtClean="0">
              <a:solidFill>
                <a:schemeClr val="tx1"/>
              </a:solidFill>
            </a:endParaRPr>
          </a:p>
          <a:p>
            <a:pPr marL="285750" indent="-285750">
              <a:lnSpc>
                <a:spcPct val="150000"/>
              </a:lnSpc>
              <a:buClr>
                <a:schemeClr val="tx1"/>
              </a:buClr>
              <a:buFont typeface="Wingdings" pitchFamily="2" charset="2"/>
              <a:buChar char="v"/>
            </a:pPr>
            <a:endParaRPr lang="en-US" b="1" dirty="0" smtClean="0">
              <a:solidFill>
                <a:schemeClr val="tx1"/>
              </a:solidFill>
            </a:endParaRPr>
          </a:p>
          <a:p>
            <a:r>
              <a:rPr lang="en-US" sz="2200" b="1" dirty="0"/>
              <a:t>	</a:t>
            </a:r>
            <a:endParaRPr lang="en-US" sz="2200" b="1" dirty="0" smtClean="0"/>
          </a:p>
          <a:p>
            <a:endParaRPr lang="en-US" dirty="0"/>
          </a:p>
        </p:txBody>
      </p:sp>
      <p:pic>
        <p:nvPicPr>
          <p:cNvPr id="2053" name="Picture 5" descr="C:\Users\Mom\AppData\Local\Microsoft\Windows\Temporary Internet Files\Content.IE5\K72W7YE6\MP90039044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438400"/>
            <a:ext cx="3657600" cy="33070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72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tx1"/>
                </a:solidFill>
              </a:rPr>
              <a:t>Alteration Of Dopamine</a:t>
            </a:r>
            <a:endParaRPr lang="en-US" sz="4000" dirty="0">
              <a:solidFill>
                <a:schemeClr val="tx1"/>
              </a:solidFill>
            </a:endParaRPr>
          </a:p>
        </p:txBody>
      </p:sp>
      <p:sp>
        <p:nvSpPr>
          <p:cNvPr id="3" name="Subtitle 2"/>
          <p:cNvSpPr>
            <a:spLocks noGrp="1"/>
          </p:cNvSpPr>
          <p:nvPr>
            <p:ph type="body" idx="1"/>
          </p:nvPr>
        </p:nvSpPr>
        <p:spPr>
          <a:xfrm>
            <a:off x="152400" y="1752600"/>
            <a:ext cx="4724400" cy="4419600"/>
          </a:xfrm>
        </p:spPr>
        <p:txBody>
          <a:bodyPr>
            <a:normAutofit fontScale="62500" lnSpcReduction="20000"/>
          </a:bodyPr>
          <a:lstStyle/>
          <a:p>
            <a:pPr marL="342900" indent="-342900">
              <a:lnSpc>
                <a:spcPct val="150000"/>
              </a:lnSpc>
              <a:buClr>
                <a:schemeClr val="tx1"/>
              </a:buClr>
              <a:buFont typeface="Wingdings" pitchFamily="2" charset="2"/>
              <a:buChar char="v"/>
            </a:pPr>
            <a:r>
              <a:rPr lang="en-US" sz="3100" dirty="0" smtClean="0">
                <a:solidFill>
                  <a:schemeClr val="tx1"/>
                </a:solidFill>
              </a:rPr>
              <a:t>Stimulates Release Of Neurotransmitter</a:t>
            </a:r>
          </a:p>
          <a:p>
            <a:pPr marL="800100" lvl="1" indent="-342900" algn="l">
              <a:lnSpc>
                <a:spcPct val="150000"/>
              </a:lnSpc>
              <a:spcBef>
                <a:spcPts val="0"/>
              </a:spcBef>
              <a:buClr>
                <a:schemeClr val="tx1"/>
              </a:buClr>
              <a:buFont typeface="Wingdings" pitchFamily="2" charset="2"/>
              <a:buChar char="v"/>
            </a:pPr>
            <a:r>
              <a:rPr lang="en-US" sz="3100" dirty="0" smtClean="0"/>
              <a:t>Enters  Axon</a:t>
            </a:r>
          </a:p>
          <a:p>
            <a:pPr marL="800100" lvl="1" indent="-342900" algn="l">
              <a:lnSpc>
                <a:spcPct val="150000"/>
              </a:lnSpc>
              <a:spcBef>
                <a:spcPts val="0"/>
              </a:spcBef>
              <a:buClr>
                <a:schemeClr val="tx1"/>
              </a:buClr>
              <a:buFont typeface="Wingdings" pitchFamily="2" charset="2"/>
              <a:buChar char="v"/>
            </a:pPr>
            <a:r>
              <a:rPr lang="en-US" sz="3100" dirty="0" smtClean="0"/>
              <a:t>Interferes With Dopamine Vesicles</a:t>
            </a:r>
          </a:p>
          <a:p>
            <a:pPr marL="342900" indent="-342900">
              <a:lnSpc>
                <a:spcPct val="150000"/>
              </a:lnSpc>
              <a:buClr>
                <a:schemeClr val="tx1"/>
              </a:buClr>
              <a:buFont typeface="Wingdings" pitchFamily="2" charset="2"/>
              <a:buChar char="v"/>
            </a:pPr>
            <a:r>
              <a:rPr lang="en-US" sz="3100" dirty="0" smtClean="0">
                <a:solidFill>
                  <a:schemeClr val="tx1"/>
                </a:solidFill>
              </a:rPr>
              <a:t>Blocks Pumping Back To Neuron</a:t>
            </a:r>
          </a:p>
          <a:p>
            <a:pPr marL="800100" lvl="1" indent="-342900" algn="l">
              <a:lnSpc>
                <a:spcPct val="150000"/>
              </a:lnSpc>
              <a:spcBef>
                <a:spcPts val="0"/>
              </a:spcBef>
              <a:buClr>
                <a:schemeClr val="tx1"/>
              </a:buClr>
              <a:buFont typeface="Wingdings" pitchFamily="2" charset="2"/>
              <a:buChar char="v"/>
            </a:pPr>
            <a:r>
              <a:rPr lang="en-US" sz="3100" dirty="0" smtClean="0"/>
              <a:t>Dopamine Transporters Are Blocked</a:t>
            </a:r>
          </a:p>
          <a:p>
            <a:pPr marL="800100" lvl="1" indent="-342900" algn="l">
              <a:lnSpc>
                <a:spcPct val="150000"/>
              </a:lnSpc>
              <a:spcBef>
                <a:spcPts val="0"/>
              </a:spcBef>
              <a:buClr>
                <a:schemeClr val="tx1"/>
              </a:buClr>
              <a:buFont typeface="Wingdings" pitchFamily="2" charset="2"/>
              <a:buChar char="v"/>
            </a:pPr>
            <a:r>
              <a:rPr lang="en-US" sz="3100" dirty="0" smtClean="0"/>
              <a:t>Unable To Remove Dopamine From Synapse</a:t>
            </a:r>
          </a:p>
          <a:p>
            <a:pPr lvl="1"/>
            <a:endParaRPr lang="en-US" dirty="0" smtClean="0"/>
          </a:p>
          <a:p>
            <a:pPr marL="342900" indent="-342900">
              <a:buFont typeface="Wingdings" pitchFamily="2" charset="2"/>
              <a:buChar char="v"/>
            </a:pP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1905000"/>
            <a:ext cx="3657061" cy="27448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86703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chemeClr val="tx1"/>
                </a:solidFill>
              </a:rPr>
              <a:t>Critical Findings</a:t>
            </a:r>
            <a:endParaRPr lang="en-US" sz="4000" dirty="0">
              <a:solidFill>
                <a:schemeClr val="tx1"/>
              </a:solidFill>
            </a:endParaRPr>
          </a:p>
        </p:txBody>
      </p:sp>
      <p:sp>
        <p:nvSpPr>
          <p:cNvPr id="3" name="Text Placeholder 2"/>
          <p:cNvSpPr>
            <a:spLocks noGrp="1"/>
          </p:cNvSpPr>
          <p:nvPr>
            <p:ph type="body" idx="1"/>
          </p:nvPr>
        </p:nvSpPr>
        <p:spPr>
          <a:xfrm>
            <a:off x="0" y="2057400"/>
            <a:ext cx="6705600" cy="4191000"/>
          </a:xfrm>
        </p:spPr>
        <p:txBody>
          <a:bodyPr>
            <a:normAutofit/>
          </a:bodyPr>
          <a:lstStyle/>
          <a:p>
            <a:pPr marL="342900" indent="-342900">
              <a:lnSpc>
                <a:spcPct val="200000"/>
              </a:lnSpc>
              <a:spcBef>
                <a:spcPts val="0"/>
              </a:spcBef>
              <a:buFont typeface="Wingdings" pitchFamily="2" charset="2"/>
              <a:buChar char="v"/>
            </a:pPr>
            <a:r>
              <a:rPr lang="en-US" sz="2000" dirty="0" smtClean="0">
                <a:solidFill>
                  <a:schemeClr val="tx1"/>
                </a:solidFill>
              </a:rPr>
              <a:t>Meth Has </a:t>
            </a:r>
            <a:r>
              <a:rPr lang="en-US" sz="2000" dirty="0" smtClean="0">
                <a:solidFill>
                  <a:schemeClr val="tx1"/>
                </a:solidFill>
              </a:rPr>
              <a:t>Similar Properties To Dopamine</a:t>
            </a:r>
          </a:p>
          <a:p>
            <a:pPr marL="342900" indent="-342900">
              <a:lnSpc>
                <a:spcPct val="200000"/>
              </a:lnSpc>
              <a:spcBef>
                <a:spcPts val="0"/>
              </a:spcBef>
              <a:buFont typeface="Wingdings" pitchFamily="2" charset="2"/>
              <a:buChar char="v"/>
            </a:pPr>
            <a:r>
              <a:rPr lang="en-US" sz="2000" dirty="0" smtClean="0">
                <a:solidFill>
                  <a:schemeClr val="tx1"/>
                </a:solidFill>
              </a:rPr>
              <a:t>Increases The Levels </a:t>
            </a:r>
            <a:r>
              <a:rPr lang="en-US" sz="2000" dirty="0" smtClean="0">
                <a:solidFill>
                  <a:schemeClr val="tx1"/>
                </a:solidFill>
              </a:rPr>
              <a:t>Of Dopamine Produced</a:t>
            </a:r>
            <a:endParaRPr lang="en-US" sz="2000" dirty="0" smtClean="0">
              <a:solidFill>
                <a:schemeClr val="tx1"/>
              </a:solidFill>
            </a:endParaRPr>
          </a:p>
          <a:p>
            <a:pPr marL="342900" indent="-342900">
              <a:lnSpc>
                <a:spcPct val="200000"/>
              </a:lnSpc>
              <a:spcBef>
                <a:spcPts val="0"/>
              </a:spcBef>
              <a:buFont typeface="Wingdings" pitchFamily="2" charset="2"/>
              <a:buChar char="v"/>
            </a:pPr>
            <a:r>
              <a:rPr lang="en-US" sz="2000" dirty="0" smtClean="0">
                <a:solidFill>
                  <a:schemeClr val="tx1"/>
                </a:solidFill>
              </a:rPr>
              <a:t>Changes Brain Structure &amp; Pathways </a:t>
            </a:r>
          </a:p>
          <a:p>
            <a:pPr marL="342900" indent="-342900">
              <a:lnSpc>
                <a:spcPct val="200000"/>
              </a:lnSpc>
              <a:spcBef>
                <a:spcPts val="0"/>
              </a:spcBef>
              <a:buFont typeface="Wingdings" pitchFamily="2" charset="2"/>
              <a:buChar char="v"/>
            </a:pPr>
            <a:r>
              <a:rPr lang="en-US" sz="2000" dirty="0" smtClean="0">
                <a:solidFill>
                  <a:schemeClr val="tx1"/>
                </a:solidFill>
              </a:rPr>
              <a:t>Changes </a:t>
            </a:r>
            <a:r>
              <a:rPr lang="en-US" sz="2000" dirty="0" smtClean="0">
                <a:solidFill>
                  <a:schemeClr val="tx1"/>
                </a:solidFill>
              </a:rPr>
              <a:t>In  The Chemical Makeup </a:t>
            </a:r>
            <a:r>
              <a:rPr lang="en-US" sz="2000" dirty="0" smtClean="0">
                <a:solidFill>
                  <a:schemeClr val="tx1"/>
                </a:solidFill>
              </a:rPr>
              <a:t>Of The Brain</a:t>
            </a:r>
          </a:p>
          <a:p>
            <a:pPr marL="342900" indent="-342900">
              <a:lnSpc>
                <a:spcPct val="200000"/>
              </a:lnSpc>
              <a:spcBef>
                <a:spcPts val="0"/>
              </a:spcBef>
              <a:buFont typeface="Wingdings" pitchFamily="2" charset="2"/>
              <a:buChar char="v"/>
            </a:pPr>
            <a:r>
              <a:rPr lang="en-US" sz="2000" dirty="0" smtClean="0">
                <a:solidFill>
                  <a:schemeClr val="tx1"/>
                </a:solidFill>
              </a:rPr>
              <a:t>Serious Health Concerns &amp; Death Are Prevalent</a:t>
            </a:r>
            <a:endParaRPr lang="en-US" sz="2000" dirty="0" smtClean="0">
              <a:solidFill>
                <a:schemeClr val="tx1"/>
              </a:solidFill>
            </a:endParaRPr>
          </a:p>
          <a:p>
            <a:pPr marL="342900" indent="-342900">
              <a:buFont typeface="Wingdings" pitchFamily="2" charset="2"/>
              <a:buChar char="v"/>
            </a:pPr>
            <a:endParaRPr lang="en-US" sz="2200" dirty="0" smtClean="0"/>
          </a:p>
          <a:p>
            <a:endParaRPr lang="en-US" dirty="0"/>
          </a:p>
        </p:txBody>
      </p:sp>
      <p:pic>
        <p:nvPicPr>
          <p:cNvPr id="7170" name="Picture 2" descr="C:\Users\Mom\AppData\Local\Microsoft\Windows\Temporary Internet Files\Content.IE5\7PVE7E8A\MP90032116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752600"/>
            <a:ext cx="3657600" cy="260908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3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000" dirty="0" smtClean="0">
                <a:solidFill>
                  <a:schemeClr val="tx1"/>
                </a:solidFill>
              </a:rPr>
              <a:t>Conclusion</a:t>
            </a:r>
            <a:endParaRPr lang="en-US" sz="4000" dirty="0">
              <a:solidFill>
                <a:schemeClr val="tx1"/>
              </a:solidFill>
            </a:endParaRPr>
          </a:p>
        </p:txBody>
      </p:sp>
      <p:sp>
        <p:nvSpPr>
          <p:cNvPr id="2" name="Subtitle 1"/>
          <p:cNvSpPr>
            <a:spLocks noGrp="1"/>
          </p:cNvSpPr>
          <p:nvPr>
            <p:ph type="body" idx="1"/>
          </p:nvPr>
        </p:nvSpPr>
        <p:spPr>
          <a:xfrm>
            <a:off x="228600" y="1905000"/>
            <a:ext cx="8915400" cy="4667250"/>
          </a:xfrm>
        </p:spPr>
        <p:txBody>
          <a:bodyPr>
            <a:normAutofit/>
          </a:bodyPr>
          <a:lstStyle/>
          <a:p>
            <a:pPr marL="285750" indent="-285750">
              <a:lnSpc>
                <a:spcPct val="200000"/>
              </a:lnSpc>
              <a:buFont typeface="Wingdings" pitchFamily="2" charset="2"/>
              <a:buChar char="v"/>
            </a:pPr>
            <a:r>
              <a:rPr lang="en-US" sz="2200" dirty="0" smtClean="0">
                <a:solidFill>
                  <a:schemeClr val="tx1"/>
                </a:solidFill>
              </a:rPr>
              <a:t>Meth Destroys </a:t>
            </a:r>
            <a:r>
              <a:rPr lang="en-US" sz="2200" dirty="0">
                <a:solidFill>
                  <a:schemeClr val="tx1"/>
                </a:solidFill>
              </a:rPr>
              <a:t>50% Of Dopamine</a:t>
            </a:r>
          </a:p>
          <a:p>
            <a:pPr marL="285750" indent="-285750">
              <a:lnSpc>
                <a:spcPct val="200000"/>
              </a:lnSpc>
              <a:buFont typeface="Wingdings" pitchFamily="2" charset="2"/>
              <a:buChar char="v"/>
            </a:pPr>
            <a:r>
              <a:rPr lang="en-US" sz="2200" dirty="0">
                <a:solidFill>
                  <a:schemeClr val="tx1"/>
                </a:solidFill>
              </a:rPr>
              <a:t>Damages </a:t>
            </a:r>
            <a:r>
              <a:rPr lang="en-US" sz="2200" dirty="0" smtClean="0">
                <a:solidFill>
                  <a:schemeClr val="tx1"/>
                </a:solidFill>
              </a:rPr>
              <a:t>Neuron</a:t>
            </a:r>
          </a:p>
          <a:p>
            <a:pPr marL="285750" indent="-285750">
              <a:lnSpc>
                <a:spcPct val="200000"/>
              </a:lnSpc>
              <a:buFont typeface="Wingdings" pitchFamily="2" charset="2"/>
              <a:buChar char="v"/>
            </a:pPr>
            <a:r>
              <a:rPr lang="en-US" sz="2200" dirty="0" smtClean="0">
                <a:solidFill>
                  <a:schemeClr val="tx1"/>
                </a:solidFill>
              </a:rPr>
              <a:t>Permanently Changes Brain  Pathways</a:t>
            </a:r>
            <a:endParaRPr lang="en-US" sz="2200" dirty="0">
              <a:solidFill>
                <a:schemeClr val="tx1"/>
              </a:solidFill>
            </a:endParaRPr>
          </a:p>
          <a:p>
            <a:pPr marL="342900" indent="-342900">
              <a:lnSpc>
                <a:spcPct val="200000"/>
              </a:lnSpc>
              <a:buClr>
                <a:schemeClr val="tx1"/>
              </a:buClr>
              <a:buFont typeface="Wingdings" pitchFamily="2" charset="2"/>
              <a:buChar char="v"/>
            </a:pPr>
            <a:r>
              <a:rPr lang="en-US" sz="2100" dirty="0" smtClean="0">
                <a:solidFill>
                  <a:schemeClr val="tx1"/>
                </a:solidFill>
              </a:rPr>
              <a:t>Research Suggest Brain </a:t>
            </a:r>
            <a:r>
              <a:rPr lang="en-US" sz="2100" dirty="0" smtClean="0">
                <a:solidFill>
                  <a:schemeClr val="tx1"/>
                </a:solidFill>
              </a:rPr>
              <a:t>Changes Occur </a:t>
            </a:r>
            <a:r>
              <a:rPr lang="en-US" sz="2100" dirty="0" smtClean="0">
                <a:solidFill>
                  <a:schemeClr val="tx1"/>
                </a:solidFill>
              </a:rPr>
              <a:t>That Are </a:t>
            </a:r>
            <a:r>
              <a:rPr lang="en-US" sz="2100" dirty="0" smtClean="0">
                <a:solidFill>
                  <a:schemeClr val="tx1"/>
                </a:solidFill>
              </a:rPr>
              <a:t>Not Likely Repairable</a:t>
            </a:r>
          </a:p>
          <a:p>
            <a:pPr marL="342900" indent="-342900">
              <a:lnSpc>
                <a:spcPct val="200000"/>
              </a:lnSpc>
              <a:buClr>
                <a:schemeClr val="tx1"/>
              </a:buClr>
              <a:buFont typeface="Wingdings" pitchFamily="2" charset="2"/>
              <a:buChar char="v"/>
            </a:pPr>
            <a:r>
              <a:rPr lang="en-US" sz="2100" dirty="0" smtClean="0">
                <a:solidFill>
                  <a:schemeClr val="tx1"/>
                </a:solidFill>
              </a:rPr>
              <a:t>I Conclude That Long Term Meth Use Decreases Health, Deteriorates Brain Functions, Structure &amp; Depletes  The Ability To Properly Operate. </a:t>
            </a:r>
            <a:endParaRPr lang="en-US" sz="2100" dirty="0">
              <a:solidFill>
                <a:schemeClr val="tx1"/>
              </a:solidFill>
            </a:endParaRPr>
          </a:p>
          <a:p>
            <a:endParaRPr lang="en-US" dirty="0"/>
          </a:p>
        </p:txBody>
      </p:sp>
      <p:pic>
        <p:nvPicPr>
          <p:cNvPr id="3075" name="Picture 3" descr="C:\Users\Mom\AppData\Local\Microsoft\Windows\Temporary Internet Files\Content.IE5\GIOHAUKZ\MC90043874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1371600"/>
            <a:ext cx="3556000" cy="2667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59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solidFill>
                  <a:schemeClr val="tx1"/>
                </a:solidFill>
              </a:rPr>
              <a:t>Recommendations</a:t>
            </a:r>
            <a:endParaRPr lang="en-US" sz="4000" dirty="0">
              <a:solidFill>
                <a:schemeClr val="tx1"/>
              </a:solidFill>
            </a:endParaRPr>
          </a:p>
        </p:txBody>
      </p:sp>
      <p:sp>
        <p:nvSpPr>
          <p:cNvPr id="3" name="Text Placeholder 2"/>
          <p:cNvSpPr>
            <a:spLocks noGrp="1"/>
          </p:cNvSpPr>
          <p:nvPr>
            <p:ph type="body" idx="1"/>
          </p:nvPr>
        </p:nvSpPr>
        <p:spPr>
          <a:xfrm>
            <a:off x="152400" y="1371600"/>
            <a:ext cx="5486400" cy="4819650"/>
          </a:xfrm>
        </p:spPr>
        <p:txBody>
          <a:bodyPr>
            <a:normAutofit/>
          </a:bodyPr>
          <a:lstStyle/>
          <a:p>
            <a:pPr marL="285750" indent="-285750">
              <a:lnSpc>
                <a:spcPct val="200000"/>
              </a:lnSpc>
              <a:buFont typeface="Wingdings" pitchFamily="2" charset="2"/>
              <a:buChar char="v"/>
            </a:pPr>
            <a:r>
              <a:rPr lang="en-US" sz="2200" b="1" dirty="0" smtClean="0">
                <a:solidFill>
                  <a:schemeClr val="tx1"/>
                </a:solidFill>
              </a:rPr>
              <a:t>Increased Public Awareness</a:t>
            </a:r>
            <a:endParaRPr lang="en-US" sz="2200" b="1" dirty="0" smtClean="0">
              <a:solidFill>
                <a:schemeClr val="tx1"/>
              </a:solidFill>
            </a:endParaRPr>
          </a:p>
          <a:p>
            <a:pPr marL="285750" indent="-285750">
              <a:lnSpc>
                <a:spcPct val="200000"/>
              </a:lnSpc>
              <a:buFont typeface="Wingdings" pitchFamily="2" charset="2"/>
              <a:buChar char="v"/>
            </a:pPr>
            <a:r>
              <a:rPr lang="en-US" sz="2200" b="1" dirty="0" smtClean="0">
                <a:solidFill>
                  <a:schemeClr val="tx1"/>
                </a:solidFill>
              </a:rPr>
              <a:t>Imposed Harsh Sentences</a:t>
            </a:r>
            <a:endParaRPr lang="en-US" sz="2200" b="1" dirty="0" smtClean="0">
              <a:solidFill>
                <a:schemeClr val="tx1"/>
              </a:solidFill>
            </a:endParaRPr>
          </a:p>
          <a:p>
            <a:pPr marL="285750" indent="-285750">
              <a:lnSpc>
                <a:spcPct val="200000"/>
              </a:lnSpc>
              <a:buFont typeface="Wingdings" pitchFamily="2" charset="2"/>
              <a:buChar char="v"/>
            </a:pPr>
            <a:r>
              <a:rPr lang="en-US" sz="2200" b="1" dirty="0" smtClean="0">
                <a:solidFill>
                  <a:schemeClr val="tx1"/>
                </a:solidFill>
              </a:rPr>
              <a:t>Mandatory Treatment For Convictions</a:t>
            </a:r>
            <a:endParaRPr lang="en-US" sz="2200" b="1" dirty="0" smtClean="0">
              <a:solidFill>
                <a:schemeClr val="tx1"/>
              </a:solidFill>
            </a:endParaRPr>
          </a:p>
          <a:p>
            <a:pPr marL="285750" indent="-285750">
              <a:lnSpc>
                <a:spcPct val="200000"/>
              </a:lnSpc>
              <a:buFont typeface="Wingdings" pitchFamily="2" charset="2"/>
              <a:buChar char="v"/>
            </a:pPr>
            <a:r>
              <a:rPr lang="en-US" sz="2200" b="1" dirty="0" smtClean="0">
                <a:solidFill>
                  <a:schemeClr val="tx1"/>
                </a:solidFill>
              </a:rPr>
              <a:t>Prevention Through Increased Media Attention</a:t>
            </a:r>
            <a:endParaRPr lang="en-US" sz="2200" b="1" dirty="0">
              <a:solidFill>
                <a:schemeClr val="tx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2864" y="2514600"/>
            <a:ext cx="3759200" cy="2819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6096000" y="5562600"/>
            <a:ext cx="2032929" cy="369332"/>
          </a:xfrm>
          <a:prstGeom prst="rect">
            <a:avLst/>
          </a:prstGeom>
          <a:noFill/>
        </p:spPr>
        <p:txBody>
          <a:bodyPr wrap="none" rtlCol="0">
            <a:spAutoFit/>
          </a:bodyPr>
          <a:lstStyle/>
          <a:p>
            <a:r>
              <a:rPr lang="en-US" dirty="0" smtClean="0"/>
              <a:t>Methamphetamine</a:t>
            </a:r>
            <a:endParaRPr lang="en-US" dirty="0"/>
          </a:p>
        </p:txBody>
      </p:sp>
    </p:spTree>
    <p:extLst>
      <p:ext uri="{BB962C8B-B14F-4D97-AF65-F5344CB8AC3E}">
        <p14:creationId xmlns:p14="http://schemas.microsoft.com/office/powerpoint/2010/main" val="6421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chemeClr val="tx1"/>
                </a:solidFill>
              </a:rPr>
              <a:t>Recommendations</a:t>
            </a:r>
            <a:endParaRPr lang="en-US" sz="4000" dirty="0">
              <a:solidFill>
                <a:schemeClr val="tx1"/>
              </a:solidFill>
            </a:endParaRPr>
          </a:p>
        </p:txBody>
      </p:sp>
      <p:sp>
        <p:nvSpPr>
          <p:cNvPr id="3" name="Text Placeholder 2"/>
          <p:cNvSpPr>
            <a:spLocks noGrp="1"/>
          </p:cNvSpPr>
          <p:nvPr>
            <p:ph type="body" idx="1"/>
          </p:nvPr>
        </p:nvSpPr>
        <p:spPr>
          <a:xfrm>
            <a:off x="152400" y="1524000"/>
            <a:ext cx="5715000" cy="4267200"/>
          </a:xfrm>
        </p:spPr>
        <p:txBody>
          <a:bodyPr>
            <a:normAutofit/>
          </a:bodyPr>
          <a:lstStyle/>
          <a:p>
            <a:pPr marL="342900" indent="-342900">
              <a:lnSpc>
                <a:spcPct val="200000"/>
              </a:lnSpc>
              <a:spcBef>
                <a:spcPts val="0"/>
              </a:spcBef>
              <a:buFont typeface="Wingdings" pitchFamily="2" charset="2"/>
              <a:buChar char="v"/>
            </a:pPr>
            <a:r>
              <a:rPr lang="en-US" sz="2200" dirty="0" smtClean="0">
                <a:solidFill>
                  <a:schemeClr val="tx1"/>
                </a:solidFill>
              </a:rPr>
              <a:t>Increased Public Funding For Research</a:t>
            </a:r>
            <a:endParaRPr lang="en-US" sz="2200" dirty="0" smtClean="0">
              <a:solidFill>
                <a:schemeClr val="tx1"/>
              </a:solidFill>
            </a:endParaRPr>
          </a:p>
          <a:p>
            <a:pPr marL="342900" indent="-342900">
              <a:lnSpc>
                <a:spcPct val="200000"/>
              </a:lnSpc>
              <a:spcBef>
                <a:spcPts val="0"/>
              </a:spcBef>
              <a:buFont typeface="Wingdings" pitchFamily="2" charset="2"/>
              <a:buChar char="v"/>
            </a:pPr>
            <a:r>
              <a:rPr lang="en-US" sz="2200" dirty="0" smtClean="0">
                <a:solidFill>
                  <a:schemeClr val="tx1"/>
                </a:solidFill>
              </a:rPr>
              <a:t>Easier Admission To Treatment Facilities</a:t>
            </a:r>
            <a:endParaRPr lang="en-US" sz="2200" dirty="0" smtClean="0">
              <a:solidFill>
                <a:schemeClr val="tx1"/>
              </a:solidFill>
            </a:endParaRPr>
          </a:p>
          <a:p>
            <a:pPr marL="342900" indent="-342900">
              <a:lnSpc>
                <a:spcPct val="200000"/>
              </a:lnSpc>
              <a:spcBef>
                <a:spcPts val="0"/>
              </a:spcBef>
              <a:buFont typeface="Wingdings" pitchFamily="2" charset="2"/>
              <a:buChar char="v"/>
            </a:pPr>
            <a:r>
              <a:rPr lang="en-US" sz="2200" dirty="0" smtClean="0">
                <a:solidFill>
                  <a:schemeClr val="tx1"/>
                </a:solidFill>
              </a:rPr>
              <a:t>Educate Against Common “Addict” Stigma</a:t>
            </a:r>
            <a:endParaRPr lang="en-US" sz="2200" dirty="0">
              <a:solidFill>
                <a:schemeClr val="tx1"/>
              </a:solidFill>
            </a:endParaRPr>
          </a:p>
        </p:txBody>
      </p:sp>
      <p:pic>
        <p:nvPicPr>
          <p:cNvPr id="4098" name="Picture 2" descr="C:\Users\Mom\AppData\Local\Microsoft\Windows\Temporary Internet Files\Content.IE5\GIOHAUKZ\MC9001975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1828800"/>
            <a:ext cx="3057788" cy="300876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679591" y="5105400"/>
            <a:ext cx="1433406" cy="369332"/>
          </a:xfrm>
          <a:prstGeom prst="rect">
            <a:avLst/>
          </a:prstGeom>
          <a:noFill/>
        </p:spPr>
        <p:txBody>
          <a:bodyPr wrap="none" rtlCol="0">
            <a:spAutoFit/>
          </a:bodyPr>
          <a:lstStyle/>
          <a:p>
            <a:r>
              <a:rPr lang="en-US" dirty="0" smtClean="0"/>
              <a:t>Human Brain</a:t>
            </a:r>
            <a:endParaRPr lang="en-US" dirty="0"/>
          </a:p>
        </p:txBody>
      </p:sp>
    </p:spTree>
    <p:extLst>
      <p:ext uri="{BB962C8B-B14F-4D97-AF65-F5344CB8AC3E}">
        <p14:creationId xmlns:p14="http://schemas.microsoft.com/office/powerpoint/2010/main" val="19346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478</TotalTime>
  <Words>890</Words>
  <Application>Microsoft Office PowerPoint</Application>
  <PresentationFormat>On-screen Show (4:3)</PresentationFormat>
  <Paragraphs>142</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Metro</vt:lpstr>
      <vt:lpstr>Methamphetamine Effects On Dopamine</vt:lpstr>
      <vt:lpstr>The Epidemic Of Meth</vt:lpstr>
      <vt:lpstr>Long Term Effects</vt:lpstr>
      <vt:lpstr>About The Law</vt:lpstr>
      <vt:lpstr>Alteration Of Dopamine</vt:lpstr>
      <vt:lpstr>Critical Findings</vt:lpstr>
      <vt:lpstr>Conclusion</vt:lpstr>
      <vt:lpstr>Recommendations</vt:lpstr>
      <vt:lpstr>Recommendations</vt:lpstr>
      <vt:lpstr>Research</vt:lpstr>
      <vt:lpstr>Treatment</vt:lpstr>
      <vt:lpstr>                                                                                                         Cheng, J., &amp; Feenstra, M. P. (2006). Individual Differences in Dopamine Efflux in Nucleus Accumbens Shell and   Core during Instrumental Learning. Learning &amp; Memory, 13(2), 168-177. "Dopamine." Biochemistry. (2008). Web. 29 Apr. 2012.   &lt;http://www.macalester.edu/psychology/whathap/UBNRP/meth08/biochemistry/dopamine.  htm&gt;. Fleckenstein, A.E., Metzger, R.R., Wilkins, D.G., Gibb, J.W., Hanson, G.R. (1997). Rapid and Reversible   Effects of Methamphetamine on Dopamine Transporters. Journal of Pharmacology and   Experimental Therapeutics, 282(2). 834-838. Goldman-Rakic, P.S,. Castner, S.A., Svensson, T.H., Siever, L.J., Williams, G.V., (2004). Targeting the   dopamine D1 receptor in schizophrenia: insights for cognitive dysfunction.   Psychopharmacology,174: 3–16 "Methamphetamines:." Montana State University. Winter 2008. Web. 29 Apr. 2012.   &lt;http://www.montana.edu/wwwai/imsd/rezmeth/transmit.htm&gt;. Moszczynska, A., Fitzmaurice, P., Ang, L., Kalasinsky, K. S., Schmunk, G. A., Peretti, F. J., &amp; ... Kish, S. J.   (2004). Why Is Parkinsonism Not a Feature of Human Methamphetamine Users?. Brain,   127(2), 363-370.   Newbury, J., &amp; Hoskins, M. L. (2008). A Meaningful Method: Research with Adolescent Girls Who Use   Crystal Methamphetamine. Child &amp; Youth Care Forum, 37(5-6), 227-240.  Qi, Z., &amp; Gold, P. E. (2009). Intrahippocampal Infusions of Anisomycin Produce Amnesia: Contribution of   Increased Release of Norepinephrine, Dopamine, and Acetylcholine. Learning &amp; Memory,   16(5), 308-314.  Sarkar, C; Basu, B; Chakroborty, D; Dasgupta, PS; Basu, S (2010). "The immunoregulatory role of   dopamine: an update". Brain, behavior, and immunity 24 (4): 525–8.  Schmidt, C.J., Ritter, J.K., Sonsalla, P.K., Hanson, G.R. &amp; Gibb, J.W. (June 1985). Journal of   Pharmacology and Experimental Therapeutics. 233(3). 539-544.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Mom</dc:creator>
  <cp:lastModifiedBy>Mom</cp:lastModifiedBy>
  <cp:revision>52</cp:revision>
  <dcterms:created xsi:type="dcterms:W3CDTF">2012-04-29T22:34:07Z</dcterms:created>
  <dcterms:modified xsi:type="dcterms:W3CDTF">2012-05-03T21:27:52Z</dcterms:modified>
</cp:coreProperties>
</file>