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
  </p:notesMasterIdLst>
  <p:sldIdLst>
    <p:sldId id="256"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D5AA4-DD74-4A8C-9710-7A65097E8F4C}" type="datetimeFigureOut">
              <a:rPr lang="en-CA" smtClean="0"/>
              <a:t>15/06/2012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8578F-DC6E-4DA6-A932-58007CD91FBE}" type="slidenum">
              <a:rPr lang="en-CA" smtClean="0"/>
              <a:t>‹#›</a:t>
            </a:fld>
            <a:endParaRPr lang="en-CA" dirty="0"/>
          </a:p>
        </p:txBody>
      </p:sp>
    </p:spTree>
    <p:extLst>
      <p:ext uri="{BB962C8B-B14F-4D97-AF65-F5344CB8AC3E}">
        <p14:creationId xmlns:p14="http://schemas.microsoft.com/office/powerpoint/2010/main" val="43212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title page.</a:t>
            </a:r>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1</a:t>
            </a:fld>
            <a:endParaRPr lang="en-CA" dirty="0"/>
          </a:p>
        </p:txBody>
      </p:sp>
    </p:spTree>
    <p:extLst>
      <p:ext uri="{BB962C8B-B14F-4D97-AF65-F5344CB8AC3E}">
        <p14:creationId xmlns:p14="http://schemas.microsoft.com/office/powerpoint/2010/main" val="140576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dirty="0" smtClean="0"/>
              <a:t>Lupus is classified as an autoimmune disease where the bodies immune system becomes hyperactive and starts to attack the normal healthy tissue. This can result is swelling, damage to the joints, blood and the vital organs such as the  kidneys, heart and lungs.  It is estimated that between 1.5 to 2 million Americans suffer from the disease and women are considered to be 9X more vulnerable than men.  Research continues to examine genetic considerations and particularly in African / American women where there is a higher mortality rate.  The disease has no distinction between social status and class i.e. Celebrities are just as likely to be impacted and Michael Jackson suffered from the disease.  There still remains a mystery as to what precisely causes this disease and to date there is no known cure. The disease is placed into a managed environment by means of effective drug control.  Genetic disposition is considered a real possibility by means of inherited predisposition and this may be triggered by certain environmental conditions.</a:t>
            </a:r>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2</a:t>
            </a:fld>
            <a:endParaRPr lang="en-CA" dirty="0"/>
          </a:p>
        </p:txBody>
      </p:sp>
    </p:spTree>
    <p:extLst>
      <p:ext uri="{BB962C8B-B14F-4D97-AF65-F5344CB8AC3E}">
        <p14:creationId xmlns:p14="http://schemas.microsoft.com/office/powerpoint/2010/main" val="153060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dirty="0" smtClean="0"/>
              <a:t>There are several distinct types of the Lupus disease and these have many variations to the theme.  The wide range of symptoms may attack varying parts of the body and symptoms may appear suddenly or over time.  Such conditions may be mild or severe and temporary or permanent.  Symptoms that may be experienced include: </a:t>
            </a:r>
          </a:p>
          <a:p>
            <a:pPr marL="171450" indent="-171450">
              <a:lnSpc>
                <a:spcPct val="150000"/>
              </a:lnSpc>
              <a:buFont typeface="Wingdings" pitchFamily="2" charset="2"/>
              <a:buChar char="Ø"/>
            </a:pPr>
            <a:r>
              <a:rPr lang="en-CA" dirty="0" smtClean="0"/>
              <a:t>Aching joints</a:t>
            </a:r>
          </a:p>
          <a:p>
            <a:pPr marL="171450" indent="-171450">
              <a:lnSpc>
                <a:spcPct val="150000"/>
              </a:lnSpc>
              <a:buFont typeface="Wingdings" pitchFamily="2" charset="2"/>
              <a:buChar char="Ø"/>
            </a:pPr>
            <a:r>
              <a:rPr lang="en-CA" dirty="0" smtClean="0"/>
              <a:t>Swelling of hands (Kidney problems)</a:t>
            </a:r>
          </a:p>
          <a:p>
            <a:pPr marL="171450" indent="-171450">
              <a:lnSpc>
                <a:spcPct val="150000"/>
              </a:lnSpc>
              <a:buFont typeface="Wingdings" pitchFamily="2" charset="2"/>
              <a:buChar char="Ø"/>
            </a:pPr>
            <a:r>
              <a:rPr lang="en-CA" dirty="0" smtClean="0"/>
              <a:t>Fever, more than 100 degrees F</a:t>
            </a:r>
          </a:p>
          <a:p>
            <a:pPr marL="171450" indent="-171450">
              <a:lnSpc>
                <a:spcPct val="150000"/>
              </a:lnSpc>
              <a:buFont typeface="Wingdings" pitchFamily="2" charset="2"/>
              <a:buChar char="Ø"/>
            </a:pPr>
            <a:r>
              <a:rPr lang="en-CA" dirty="0" smtClean="0"/>
              <a:t>Prolonged extreme fatigue</a:t>
            </a:r>
          </a:p>
          <a:p>
            <a:pPr marL="171450" indent="-171450">
              <a:lnSpc>
                <a:spcPct val="150000"/>
              </a:lnSpc>
              <a:buFont typeface="Wingdings" pitchFamily="2" charset="2"/>
              <a:buChar char="Ø"/>
            </a:pPr>
            <a:r>
              <a:rPr lang="en-CA" dirty="0" smtClean="0"/>
              <a:t>Skin lesions or rashes</a:t>
            </a:r>
          </a:p>
          <a:p>
            <a:pPr>
              <a:lnSpc>
                <a:spcPct val="150000"/>
              </a:lnSpc>
            </a:pPr>
            <a:r>
              <a:rPr lang="en-CA" dirty="0" smtClean="0"/>
              <a:t>The disease can lead to complications in many other areas of the body and in particular the main organs.  As such this can become a degenerative disease with high risk of morbidity.  Lupus increases the risk of several types of cancer and bone tissue disease.  (http://www.medicalnewstoday.com/info/lupus)</a:t>
            </a:r>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3</a:t>
            </a:fld>
            <a:endParaRPr lang="en-CA" dirty="0"/>
          </a:p>
        </p:txBody>
      </p:sp>
    </p:spTree>
    <p:extLst>
      <p:ext uri="{BB962C8B-B14F-4D97-AF65-F5344CB8AC3E}">
        <p14:creationId xmlns:p14="http://schemas.microsoft.com/office/powerpoint/2010/main" val="259646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dirty="0" smtClean="0"/>
              <a:t>In order to be diagnosed with Lupus you need to have 4 out of 11 typical signs of the disease.  Doctors will arrange for a number of different types of tests to be carried out and these will include:-</a:t>
            </a:r>
          </a:p>
          <a:p>
            <a:pPr marL="171450" indent="-171450">
              <a:lnSpc>
                <a:spcPct val="150000"/>
              </a:lnSpc>
              <a:buFont typeface="Wingdings" pitchFamily="2" charset="2"/>
              <a:buChar char="Ø"/>
            </a:pPr>
            <a:r>
              <a:rPr lang="en-CA" dirty="0"/>
              <a:t> </a:t>
            </a:r>
            <a:r>
              <a:rPr lang="en-CA" dirty="0" smtClean="0"/>
              <a:t>Antibody tests</a:t>
            </a:r>
          </a:p>
          <a:p>
            <a:pPr marL="171450" indent="-171450">
              <a:lnSpc>
                <a:spcPct val="150000"/>
              </a:lnSpc>
              <a:buFont typeface="Wingdings" pitchFamily="2" charset="2"/>
              <a:buChar char="Ø"/>
            </a:pPr>
            <a:r>
              <a:rPr lang="en-CA" dirty="0" smtClean="0"/>
              <a:t>CBC</a:t>
            </a:r>
          </a:p>
          <a:p>
            <a:pPr marL="171450" indent="-171450">
              <a:lnSpc>
                <a:spcPct val="150000"/>
              </a:lnSpc>
              <a:buFont typeface="Wingdings" pitchFamily="2" charset="2"/>
              <a:buChar char="Ø"/>
            </a:pPr>
            <a:r>
              <a:rPr lang="en-CA" dirty="0" smtClean="0"/>
              <a:t>Chest Xray</a:t>
            </a:r>
          </a:p>
          <a:p>
            <a:pPr marL="171450" indent="-171450">
              <a:lnSpc>
                <a:spcPct val="150000"/>
              </a:lnSpc>
              <a:buFont typeface="Wingdings" pitchFamily="2" charset="2"/>
              <a:buChar char="Ø"/>
            </a:pPr>
            <a:r>
              <a:rPr lang="en-CA" dirty="0" smtClean="0"/>
              <a:t>Kidney biopsy</a:t>
            </a:r>
          </a:p>
          <a:p>
            <a:pPr marL="171450" indent="-171450">
              <a:lnSpc>
                <a:spcPct val="150000"/>
              </a:lnSpc>
              <a:buFont typeface="Wingdings" pitchFamily="2" charset="2"/>
              <a:buChar char="Ø"/>
            </a:pPr>
            <a:r>
              <a:rPr lang="en-CA" dirty="0" smtClean="0"/>
              <a:t>Urinalysis</a:t>
            </a:r>
          </a:p>
          <a:p>
            <a:pPr>
              <a:lnSpc>
                <a:spcPct val="150000"/>
              </a:lnSpc>
            </a:pPr>
            <a:r>
              <a:rPr lang="en-CA" dirty="0" smtClean="0"/>
              <a:t>The disease may also result in a wide range of additional tests in order to determine the range or extent of the disease. </a:t>
            </a:r>
          </a:p>
          <a:p>
            <a:pPr>
              <a:lnSpc>
                <a:spcPct val="150000"/>
              </a:lnSpc>
            </a:pPr>
            <a:r>
              <a:rPr lang="en-CA" dirty="0" smtClean="0"/>
              <a:t>There is no cure for Lupus and treatment will depend upon the severity of the individual case in question. Most treatment is via drugs regime in order to manage the disease in a controlled environment. </a:t>
            </a:r>
          </a:p>
          <a:p>
            <a:pPr>
              <a:lnSpc>
                <a:spcPct val="150000"/>
              </a:lnSpc>
            </a:pPr>
            <a:r>
              <a:rPr lang="en-CA" dirty="0" smtClean="0"/>
              <a:t>(http://www.ncbi.nlm.nih.gov/pubmedhealth/PMH0001471/</a:t>
            </a:r>
            <a:endParaRPr lang="en-CA" dirty="0"/>
          </a:p>
          <a:p>
            <a:pPr>
              <a:lnSpc>
                <a:spcPct val="150000"/>
              </a:lnSpc>
            </a:pPr>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4</a:t>
            </a:fld>
            <a:endParaRPr lang="en-CA" dirty="0"/>
          </a:p>
        </p:txBody>
      </p:sp>
    </p:spTree>
    <p:extLst>
      <p:ext uri="{BB962C8B-B14F-4D97-AF65-F5344CB8AC3E}">
        <p14:creationId xmlns:p14="http://schemas.microsoft.com/office/powerpoint/2010/main" val="147942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CA" dirty="0" smtClean="0"/>
              <a:t>Michael Jackson is an example of a celebrity that suffered many years from Lupus. Many believe that his famous glove was to disguise the swelling of his hand. In addition to genetic triggers it is also accepted that childhood abuse and trauma is one of the factors that may lead to Lupus later in life.  Jackson was know to have had a troubled childhood.  He was most troubled by the skin disorder that created many white blotches to appear on his skin.  Jackson had a troubled mental state and this was compounded by the relentless persecution from the media; much of which portrayed inaccurate information about the rock star. Media reported that he bleached his skin because he wanted to be white without understanding the implications of his condition. http://www.people.com/people/package/article/0,,20287787_20288162,00.html</a:t>
            </a:r>
          </a:p>
          <a:p>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5</a:t>
            </a:fld>
            <a:endParaRPr lang="en-CA" dirty="0"/>
          </a:p>
        </p:txBody>
      </p:sp>
    </p:spTree>
    <p:extLst>
      <p:ext uri="{BB962C8B-B14F-4D97-AF65-F5344CB8AC3E}">
        <p14:creationId xmlns:p14="http://schemas.microsoft.com/office/powerpoint/2010/main" val="174988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(Messer, L 2012)</a:t>
            </a:r>
          </a:p>
          <a:p>
            <a:r>
              <a:rPr lang="en-CA" dirty="0" smtClean="0"/>
              <a:t>(Fuller, B 2012)</a:t>
            </a:r>
          </a:p>
          <a:p>
            <a:r>
              <a:rPr lang="en-CA" dirty="0" smtClean="0"/>
              <a:t>(PubMed Health, 2012)</a:t>
            </a:r>
          </a:p>
          <a:p>
            <a:r>
              <a:rPr lang="en-CA" dirty="0" smtClean="0"/>
              <a:t>(Medical News Today, 2012)</a:t>
            </a:r>
          </a:p>
          <a:p>
            <a:r>
              <a:rPr lang="en-CA" dirty="0" smtClean="0"/>
              <a:t>(Hughes, 2000)</a:t>
            </a:r>
          </a:p>
          <a:p>
            <a:endParaRPr lang="en-CA" dirty="0" smtClean="0"/>
          </a:p>
          <a:p>
            <a:r>
              <a:rPr lang="en-CA" b="1" dirty="0" smtClean="0"/>
              <a:t>References</a:t>
            </a:r>
          </a:p>
          <a:p>
            <a:r>
              <a:rPr lang="en-CA" dirty="0" smtClean="0"/>
              <a:t>Fuller, B. (2012, 6 15). The Real Reason for Michael Jackson's Death? His Secret Fatal Illness. Retrieved from Huffington Post: http://www.huffingtonpost.com/bonnie-fuller/the-real-reason-for-micha_b_221825.html</a:t>
            </a:r>
          </a:p>
          <a:p>
            <a:r>
              <a:rPr lang="en-CA" dirty="0" smtClean="0"/>
              <a:t>Hughes, G. R. (2000). Lupus the facts. Oxford: Oxford University Press.</a:t>
            </a:r>
          </a:p>
          <a:p>
            <a:r>
              <a:rPr lang="en-CA" dirty="0" smtClean="0"/>
              <a:t>Medical News Today. (2012, 6 15). What is lupus. Retrieved from Medical News Today: http://www.medicalnewstoday.com/info/lupus</a:t>
            </a:r>
          </a:p>
          <a:p>
            <a:r>
              <a:rPr lang="en-CA" dirty="0" smtClean="0"/>
              <a:t>Messer, L. (2012, 6 15). Deepak Chopra: Michael Jackson Had Lupus. Retrieved from People: http://www.people.com/people/package/article/0,,20287787_20288162,00.html</a:t>
            </a:r>
          </a:p>
          <a:p>
            <a:r>
              <a:rPr lang="en-CA" dirty="0" smtClean="0"/>
              <a:t>PubMed Health. (2012, 6 15). Systematic Lups Erythematosus. Retrieved from Pub Med Health: http://www.ncbi.nlm.nih.gov/pubmedhealth/PMH0001471/</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A118578F-DC6E-4DA6-A932-58007CD91FBE}" type="slidenum">
              <a:rPr lang="en-CA" smtClean="0"/>
              <a:t>6</a:t>
            </a:fld>
            <a:endParaRPr lang="en-CA" dirty="0"/>
          </a:p>
        </p:txBody>
      </p:sp>
    </p:spTree>
    <p:extLst>
      <p:ext uri="{BB962C8B-B14F-4D97-AF65-F5344CB8AC3E}">
        <p14:creationId xmlns:p14="http://schemas.microsoft.com/office/powerpoint/2010/main" val="157017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Documents and Settings\Admin\Desktop\PNGS\PPP_XBUSI_TLE_Doctor_Beaker_Pour.pn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2438400"/>
            <a:ext cx="49530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28600" y="4114800"/>
            <a:ext cx="4953000" cy="1066800"/>
          </a:xfrm>
        </p:spPr>
        <p:txBody>
          <a:bodyPr anchor="ctr" anchorCtr="0"/>
          <a:lstStyle>
            <a:lvl1pPr marL="0" indent="0" algn="ctr">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C:\Documents and Settings\Admin\Desktop\PNGS\PPP_XBUSI_PRT_Doctor_Beaker_Pour.png"/>
          <p:cNvPicPr>
            <a:picLocks noChangeAspect="1" noChangeArrowheads="1"/>
          </p:cNvPicPr>
          <p:nvPr userDrawn="1"/>
        </p:nvPicPr>
        <p:blipFill>
          <a:blip r:embed="rId2"/>
          <a:srcRect/>
          <a:stretch>
            <a:fillRect/>
          </a:stretch>
        </p:blipFill>
        <p:spPr bwMode="auto">
          <a:xfrm>
            <a:off x="0" y="0"/>
            <a:ext cx="9144000" cy="6858001"/>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9ED3B5FC-C1CE-442C-8FAE-C3FE07AA2F5F}" type="datetimeFigureOut">
              <a:rPr lang="en-US" smtClean="0"/>
              <a:pPr/>
              <a:t>6/15/2012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0A18EB9-CC44-4E78-B1FC-95E07CEEE5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3B5FC-C1CE-442C-8FAE-C3FE07AA2F5F}" type="datetimeFigureOut">
              <a:rPr lang="en-US" smtClean="0"/>
              <a:t>6/15/2012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A18EB9-CC44-4E78-B1FC-95E07CEEE55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051" name="Picture 3" descr="C:\Documents and Settings\Admin\Desktop\PNGS\PPP_XBUSI_TXT1_Doctor_Beaker_Pour.png"/>
          <p:cNvPicPr>
            <a:picLocks noChangeAspect="1" noChangeArrowheads="1"/>
          </p:cNvPicPr>
          <p:nvPr/>
        </p:nvPicPr>
        <p:blipFill>
          <a:blip r:embed="rId14"/>
          <a:srcRect/>
          <a:stretch>
            <a:fillRect/>
          </a:stretch>
        </p:blipFill>
        <p:spPr bwMode="auto">
          <a:xfrm>
            <a:off x="1" y="1"/>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fld id="{9ED3B5FC-C1CE-442C-8FAE-C3FE07AA2F5F}" type="datetimeFigureOut">
              <a:rPr lang="en-US" smtClean="0"/>
              <a:pPr/>
              <a:t>6/15/2012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80A18EB9-CC44-4E78-B1FC-95E07CEEE5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Lupus Disease</a:t>
            </a:r>
            <a:endParaRPr lang="en-US" dirty="0"/>
          </a:p>
        </p:txBody>
      </p:sp>
      <p:sp>
        <p:nvSpPr>
          <p:cNvPr id="3" name="Subtitle 2"/>
          <p:cNvSpPr>
            <a:spLocks noGrp="1"/>
          </p:cNvSpPr>
          <p:nvPr>
            <p:ph type="subTitle" idx="1"/>
          </p:nvPr>
        </p:nvSpPr>
        <p:spPr/>
        <p:txBody>
          <a:bodyPr/>
          <a:lstStyle/>
          <a:p>
            <a:r>
              <a:rPr lang="en-US" dirty="0" smtClean="0"/>
              <a:t>Biological Research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Lupus is an autoimmune disease</a:t>
            </a:r>
          </a:p>
          <a:p>
            <a:r>
              <a:rPr lang="en-US" dirty="0" smtClean="0"/>
              <a:t>There are several different types</a:t>
            </a:r>
          </a:p>
          <a:p>
            <a:r>
              <a:rPr lang="en-US" dirty="0" smtClean="0"/>
              <a:t>1.5 to 2 million Americans have some form of Lupus</a:t>
            </a:r>
          </a:p>
          <a:p>
            <a:r>
              <a:rPr lang="en-US" dirty="0" smtClean="0"/>
              <a:t>Women are more vulnerable than men</a:t>
            </a:r>
          </a:p>
          <a:p>
            <a:r>
              <a:rPr lang="en-US" dirty="0" smtClean="0"/>
              <a:t>African/American women have a higher mortality rate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Symptoms of Lupus</a:t>
            </a:r>
            <a:endParaRPr lang="en-US" dirty="0"/>
          </a:p>
        </p:txBody>
      </p:sp>
      <p:sp>
        <p:nvSpPr>
          <p:cNvPr id="5" name="Content Placeholder 4"/>
          <p:cNvSpPr>
            <a:spLocks noGrp="1"/>
          </p:cNvSpPr>
          <p:nvPr>
            <p:ph idx="1"/>
          </p:nvPr>
        </p:nvSpPr>
        <p:spPr/>
        <p:txBody>
          <a:bodyPr/>
          <a:lstStyle/>
          <a:p>
            <a:r>
              <a:rPr lang="en-US" dirty="0" smtClean="0"/>
              <a:t>No two cases are exactly alike</a:t>
            </a:r>
          </a:p>
          <a:p>
            <a:r>
              <a:rPr lang="en-US" dirty="0" smtClean="0"/>
              <a:t>Symptoms may be slow or rapid and include such items as:-</a:t>
            </a:r>
          </a:p>
          <a:p>
            <a:pPr lvl="1"/>
            <a:r>
              <a:rPr lang="en-US" dirty="0" smtClean="0"/>
              <a:t>Aching joints</a:t>
            </a:r>
          </a:p>
          <a:p>
            <a:pPr lvl="1"/>
            <a:r>
              <a:rPr lang="en-US" dirty="0" smtClean="0"/>
              <a:t>Swelling of hands (Kidney problems)</a:t>
            </a:r>
          </a:p>
          <a:p>
            <a:pPr lvl="1"/>
            <a:r>
              <a:rPr lang="en-US" dirty="0" smtClean="0"/>
              <a:t>Fever, more than 100 degrees F</a:t>
            </a:r>
          </a:p>
          <a:p>
            <a:pPr lvl="1"/>
            <a:r>
              <a:rPr lang="en-US" dirty="0" smtClean="0"/>
              <a:t>Prolonged extreme fatigue</a:t>
            </a:r>
          </a:p>
          <a:p>
            <a:pPr lvl="1"/>
            <a:r>
              <a:rPr lang="en-US" dirty="0" smtClean="0"/>
              <a:t>Skin lesions or rashes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Entire body picture</a:t>
            </a:r>
            <a:endParaRPr lang="en-CA" dirty="0"/>
          </a:p>
        </p:txBody>
      </p:sp>
      <p:sp>
        <p:nvSpPr>
          <p:cNvPr id="3" name="Content Placeholder 2"/>
          <p:cNvSpPr>
            <a:spLocks noGrp="1"/>
          </p:cNvSpPr>
          <p:nvPr>
            <p:ph idx="1"/>
          </p:nvPr>
        </p:nvSpPr>
        <p:spPr/>
        <p:txBody>
          <a:bodyPr/>
          <a:lstStyle/>
          <a:p>
            <a:r>
              <a:rPr lang="en-CA" dirty="0" smtClean="0"/>
              <a:t>Lupus may attack several sites on the body</a:t>
            </a:r>
          </a:p>
          <a:p>
            <a:r>
              <a:rPr lang="en-CA" dirty="0" smtClean="0"/>
              <a:t>There is currently no cure for Lupus</a:t>
            </a:r>
          </a:p>
          <a:p>
            <a:r>
              <a:rPr lang="en-CA" dirty="0" smtClean="0"/>
              <a:t>Use of drugs helps to control the disease</a:t>
            </a:r>
          </a:p>
          <a:p>
            <a:r>
              <a:rPr lang="en-CA" dirty="0" smtClean="0"/>
              <a:t>Treatments differ per individuals and dosage will vary according to severity</a:t>
            </a:r>
            <a:endParaRPr lang="en-CA" dirty="0"/>
          </a:p>
        </p:txBody>
      </p:sp>
    </p:spTree>
    <p:extLst>
      <p:ext uri="{BB962C8B-B14F-4D97-AF65-F5344CB8AC3E}">
        <p14:creationId xmlns:p14="http://schemas.microsoft.com/office/powerpoint/2010/main" val="256974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Michael Jackson</a:t>
            </a:r>
            <a:endParaRPr lang="en-CA" dirty="0"/>
          </a:p>
        </p:txBody>
      </p:sp>
      <p:sp>
        <p:nvSpPr>
          <p:cNvPr id="3" name="Content Placeholder 2"/>
          <p:cNvSpPr>
            <a:spLocks noGrp="1"/>
          </p:cNvSpPr>
          <p:nvPr>
            <p:ph idx="1"/>
          </p:nvPr>
        </p:nvSpPr>
        <p:spPr/>
        <p:txBody>
          <a:bodyPr/>
          <a:lstStyle/>
          <a:p>
            <a:r>
              <a:rPr lang="en-CA" dirty="0" smtClean="0"/>
              <a:t>Michael Jackson suffered for many years</a:t>
            </a:r>
          </a:p>
          <a:p>
            <a:r>
              <a:rPr lang="en-CA" dirty="0" smtClean="0"/>
              <a:t>The disease can manifest itself as a result of childhood abuse and trauma</a:t>
            </a:r>
          </a:p>
          <a:p>
            <a:r>
              <a:rPr lang="en-CA" dirty="0" smtClean="0"/>
              <a:t>It was the skin disorder that bothered him the most</a:t>
            </a:r>
          </a:p>
          <a:p>
            <a:pPr lvl="1"/>
            <a:r>
              <a:rPr lang="en-CA" dirty="0" smtClean="0"/>
              <a:t>This caused white blotches of skin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170" y="188640"/>
            <a:ext cx="1014830" cy="15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05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Rectangle 2"/>
          <p:cNvSpPr/>
          <p:nvPr/>
        </p:nvSpPr>
        <p:spPr>
          <a:xfrm>
            <a:off x="323528" y="2060848"/>
            <a:ext cx="7326560" cy="4031873"/>
          </a:xfrm>
          <a:prstGeom prst="rect">
            <a:avLst/>
          </a:prstGeom>
        </p:spPr>
        <p:txBody>
          <a:bodyPr wrap="square">
            <a:spAutoFit/>
          </a:bodyPr>
          <a:lstStyle/>
          <a:p>
            <a:r>
              <a:rPr lang="en-CA" sz="1400" dirty="0"/>
              <a:t>(Messer, L 2012)</a:t>
            </a:r>
          </a:p>
          <a:p>
            <a:r>
              <a:rPr lang="en-CA" sz="1400" dirty="0"/>
              <a:t>(Fuller, B 2012)</a:t>
            </a:r>
          </a:p>
          <a:p>
            <a:r>
              <a:rPr lang="en-CA" sz="1400" dirty="0"/>
              <a:t>(PubMed Health, 2012)</a:t>
            </a:r>
          </a:p>
          <a:p>
            <a:r>
              <a:rPr lang="en-CA" sz="1400" dirty="0"/>
              <a:t>(Medical News Today, 2012)</a:t>
            </a:r>
          </a:p>
          <a:p>
            <a:r>
              <a:rPr lang="en-CA" sz="1400" dirty="0"/>
              <a:t>(Hughes, 2000</a:t>
            </a:r>
            <a:r>
              <a:rPr lang="en-CA" sz="1400" dirty="0" smtClean="0"/>
              <a:t>)</a:t>
            </a:r>
          </a:p>
          <a:p>
            <a:endParaRPr lang="en-CA" sz="1400" dirty="0"/>
          </a:p>
          <a:p>
            <a:r>
              <a:rPr lang="en-CA" sz="1400" b="1" dirty="0"/>
              <a:t>References</a:t>
            </a:r>
          </a:p>
          <a:p>
            <a:r>
              <a:rPr lang="en-CA" sz="1400" dirty="0"/>
              <a:t>Fuller, B. (2012, 6 15). The Real Reason for Michael Jackson's Death? His Secret Fatal Illness. Retrieved from Huffington Post: http://www.huffingtonpost.com/bonnie-fuller/the-real-reason-for-micha_b_221825.html</a:t>
            </a:r>
          </a:p>
          <a:p>
            <a:r>
              <a:rPr lang="en-CA" sz="1400" dirty="0"/>
              <a:t>Hughes, G. R. (2000). Lupus the facts. Oxford: Oxford University Press.</a:t>
            </a:r>
          </a:p>
          <a:p>
            <a:r>
              <a:rPr lang="en-CA" sz="1400" dirty="0"/>
              <a:t>Medical News Today. (2012, 6 15). What is lupus. Retrieved from Medical News Today: http://www.medicalnewstoday.com/info/lupus</a:t>
            </a:r>
          </a:p>
          <a:p>
            <a:r>
              <a:rPr lang="en-CA" sz="1400" dirty="0"/>
              <a:t>Messer, L. (2012, 6 15). Deepak Chopra: Michael Jackson Had Lupus. Retrieved from People: http://www.people.com/people/package/article/0,,20287787_20288162,00.html</a:t>
            </a:r>
          </a:p>
          <a:p>
            <a:r>
              <a:rPr lang="en-CA" sz="1400" dirty="0"/>
              <a:t>PubMed Health. (2012, 6 15). Systematic Lups Erythematosus. Retrieved from Pub Med Health: http://www.ncbi.nlm.nih.gov/pubmedhealth/PMH0001471/</a:t>
            </a:r>
          </a:p>
          <a:p>
            <a:endParaRPr lang="en-CA" dirty="0"/>
          </a:p>
        </p:txBody>
      </p:sp>
    </p:spTree>
    <p:extLst>
      <p:ext uri="{BB962C8B-B14F-4D97-AF65-F5344CB8AC3E}">
        <p14:creationId xmlns:p14="http://schemas.microsoft.com/office/powerpoint/2010/main" val="2845309729"/>
      </p:ext>
    </p:extLst>
  </p:cSld>
  <p:clrMapOvr>
    <a:masterClrMapping/>
  </p:clrMapOvr>
</p:sld>
</file>

<file path=ppt/theme/theme1.xml><?xml version="1.0" encoding="utf-8"?>
<a:theme xmlns:a="http://schemas.openxmlformats.org/drawingml/2006/main" name="PresentationPro_DrWithBeaker">
  <a:themeElements>
    <a:clrScheme name="Custom 3">
      <a:dk1>
        <a:sysClr val="windowText" lastClr="000000"/>
      </a:dk1>
      <a:lt1>
        <a:sysClr val="window" lastClr="FFFFFF"/>
      </a:lt1>
      <a:dk2>
        <a:srgbClr val="464646"/>
      </a:dk2>
      <a:lt2>
        <a:srgbClr val="DEF5FA"/>
      </a:lt2>
      <a:accent1>
        <a:srgbClr val="A19F9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2070E-7C6B-49BD-AE82-D150B4E4D2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PresentationPro_DrWithBeaker</Template>
  <TotalTime>62</TotalTime>
  <Words>1050</Words>
  <Application>Microsoft Office PowerPoint</Application>
  <PresentationFormat>On-screen Show (4:3)</PresentationFormat>
  <Paragraphs>76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PresentationPro_DrWithBeaker</vt:lpstr>
      <vt:lpstr>Lupus Disease</vt:lpstr>
      <vt:lpstr>Introduction</vt:lpstr>
      <vt:lpstr>Symptoms of Lupus</vt:lpstr>
      <vt:lpstr>Entire body picture</vt:lpstr>
      <vt:lpstr>Michael Jackson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Lupus Disease</dc:title>
  <dc:creator>gstrange</dc:creator>
  <dc:description>2010 medical powerpoint template from presentationpro.com</dc:description>
  <cp:lastModifiedBy>gstrange</cp:lastModifiedBy>
  <cp:revision>7</cp:revision>
  <dcterms:created xsi:type="dcterms:W3CDTF">2012-06-16T05:05:41Z</dcterms:created>
  <dcterms:modified xsi:type="dcterms:W3CDTF">2012-06-16T06:07:58Z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TC018813539991</vt:lpwstr>
  </property>
</Properties>
</file>