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2939" autoAdjust="0"/>
  </p:normalViewPr>
  <p:slideViewPr>
    <p:cSldViewPr>
      <p:cViewPr varScale="1">
        <p:scale>
          <a:sx n="48" d="100"/>
          <a:sy n="48" d="100"/>
        </p:scale>
        <p:origin x="-142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PH"/>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F397BE-D1A7-4B22-91DE-D0A2C278BBA1}" type="datetimeFigureOut">
              <a:rPr lang="en-US" smtClean="0"/>
              <a:t>1/27/2012</a:t>
            </a:fld>
            <a:endParaRPr lang="en-PH"/>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PH"/>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PH"/>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38FF3E-A9FA-4B78-A146-6EF162D54842}" type="slidenum">
              <a:rPr lang="en-PH" smtClean="0"/>
              <a:t>‹#›</a:t>
            </a:fld>
            <a:endParaRPr lang="en-PH"/>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 outline : </a:t>
            </a:r>
          </a:p>
          <a:p>
            <a:pPr>
              <a:buFont typeface="Wingdings" pitchFamily="2" charset="2"/>
              <a:buChar char="Ø"/>
            </a:pPr>
            <a:r>
              <a:rPr lang="en-PH" b="1" dirty="0" smtClean="0"/>
              <a:t>Definition of Management Fraud</a:t>
            </a:r>
            <a:r>
              <a:rPr lang="en-PH" dirty="0" smtClean="0"/>
              <a:t>: This section shall provide the listeners</a:t>
            </a:r>
            <a:r>
              <a:rPr lang="en-PH" baseline="0" dirty="0" smtClean="0"/>
              <a:t> of the presentation a chance to know what management fraud is all about. </a:t>
            </a:r>
            <a:endParaRPr lang="en-PH" dirty="0" smtClean="0"/>
          </a:p>
          <a:p>
            <a:pPr>
              <a:buFont typeface="Wingdings" pitchFamily="2" charset="2"/>
              <a:buChar char="Ø"/>
            </a:pPr>
            <a:r>
              <a:rPr lang="en-PH" b="1" dirty="0" smtClean="0"/>
              <a:t>The Uses of Management Fraud</a:t>
            </a:r>
            <a:r>
              <a:rPr lang="en-PH" dirty="0" smtClean="0"/>
              <a:t>: what makes management</a:t>
            </a:r>
            <a:r>
              <a:rPr lang="en-PH" baseline="0" dirty="0" smtClean="0"/>
              <a:t> fraud a useful tool for some business members? This section shall define the said aspect of the issue concerned. </a:t>
            </a:r>
            <a:endParaRPr lang="en-PH" dirty="0" smtClean="0"/>
          </a:p>
          <a:p>
            <a:pPr>
              <a:buFont typeface="Wingdings" pitchFamily="2" charset="2"/>
              <a:buChar char="Ø"/>
            </a:pPr>
            <a:r>
              <a:rPr lang="en-PH" b="1" dirty="0" smtClean="0"/>
              <a:t>How Widespread is Management Fraud in the Business Society at Present : </a:t>
            </a:r>
            <a:r>
              <a:rPr lang="en-PH" b="0" dirty="0" smtClean="0"/>
              <a:t>This</a:t>
            </a:r>
            <a:r>
              <a:rPr lang="en-PH" b="0" baseline="0" dirty="0" smtClean="0"/>
              <a:t> section shall give the viewers a reality check on why management fraud is considered today as the business trend among many managers in the society. </a:t>
            </a:r>
            <a:endParaRPr lang="en-PH" b="1" dirty="0" smtClean="0"/>
          </a:p>
          <a:p>
            <a:pPr>
              <a:buFont typeface="Wingdings" pitchFamily="2" charset="2"/>
              <a:buChar char="Ø"/>
            </a:pPr>
            <a:r>
              <a:rPr lang="en-PH" b="1" dirty="0" smtClean="0"/>
              <a:t>What Management Fraud Does to the Business: </a:t>
            </a:r>
            <a:r>
              <a:rPr lang="en-PH" b="0" dirty="0" smtClean="0"/>
              <a:t>This aspect of the discussion instils</a:t>
            </a:r>
            <a:r>
              <a:rPr lang="en-PH" b="0" baseline="0" dirty="0" smtClean="0"/>
              <a:t> an inner consideration on how management fraud provides more disadvantages than advantages to the business. </a:t>
            </a:r>
            <a:endParaRPr lang="en-PH" b="1" dirty="0" smtClean="0"/>
          </a:p>
          <a:p>
            <a:pPr>
              <a:buFont typeface="Wingdings" pitchFamily="2" charset="2"/>
              <a:buChar char="Ø"/>
            </a:pPr>
            <a:r>
              <a:rPr lang="en-PH" b="1" dirty="0" smtClean="0"/>
              <a:t>What Management Fraud Does to the Business Man :</a:t>
            </a:r>
            <a:r>
              <a:rPr lang="en-PH" b="0" dirty="0" smtClean="0"/>
              <a:t> Here, the audience</a:t>
            </a:r>
            <a:r>
              <a:rPr lang="en-PH" b="0" baseline="0" dirty="0" smtClean="0"/>
              <a:t> shall gain a closer knowledge on what management fraud does to the individual considering the said process of business. </a:t>
            </a:r>
            <a:endParaRPr lang="en-PH" b="1" dirty="0" smtClean="0"/>
          </a:p>
          <a:p>
            <a:pPr>
              <a:buFont typeface="Wingdings" pitchFamily="2" charset="2"/>
              <a:buChar char="Ø"/>
            </a:pPr>
            <a:r>
              <a:rPr lang="en-PH" b="1" dirty="0" smtClean="0"/>
              <a:t>Why and How Could Management Fraud be Avoided </a:t>
            </a:r>
            <a:r>
              <a:rPr lang="en-PH" b="0" dirty="0" smtClean="0"/>
              <a:t>:</a:t>
            </a:r>
            <a:r>
              <a:rPr lang="en-PH" b="0" baseline="0" dirty="0" smtClean="0"/>
              <a:t> In this section, probable solutions to the avoiding the desire of undergoing the impacts of management fraud shall be discussed hence protecting the listeners from spurring the desire of undergoing the said process of unethical handling of business. </a:t>
            </a:r>
            <a:endParaRPr lang="en-PH" b="0" dirty="0" smtClean="0"/>
          </a:p>
        </p:txBody>
      </p:sp>
      <p:sp>
        <p:nvSpPr>
          <p:cNvPr id="4" name="Slide Number Placeholder 3"/>
          <p:cNvSpPr>
            <a:spLocks noGrp="1"/>
          </p:cNvSpPr>
          <p:nvPr>
            <p:ph type="sldNum" sz="quarter" idx="10"/>
          </p:nvPr>
        </p:nvSpPr>
        <p:spPr/>
        <p:txBody>
          <a:bodyPr/>
          <a:lstStyle/>
          <a:p>
            <a:fld id="{EB38FF3E-A9FA-4B78-A146-6EF162D54842}" type="slidenum">
              <a:rPr lang="en-PH" smtClean="0"/>
              <a:t>2</a:t>
            </a:fld>
            <a:endParaRPr lang="en-PH"/>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 focus</a:t>
            </a:r>
            <a:r>
              <a:rPr lang="en-PH" baseline="0" dirty="0" smtClean="0"/>
              <a:t> on reasons the process of avoidance and the solutions towards handling points of management fraud in both the organizational and personal scope hopes to provide the listeners a proper chance to decide for themselves whether or not management fraud is a practice they shall embrace. The aim of this section is to make sure that the listeners do not do as they are told, but for them to decide on the matter based on their personal ethical considerations of proper and ethical management applications. </a:t>
            </a:r>
            <a:endParaRPr lang="en-PH" dirty="0"/>
          </a:p>
        </p:txBody>
      </p:sp>
      <p:sp>
        <p:nvSpPr>
          <p:cNvPr id="4" name="Slide Number Placeholder 3"/>
          <p:cNvSpPr>
            <a:spLocks noGrp="1"/>
          </p:cNvSpPr>
          <p:nvPr>
            <p:ph type="sldNum" sz="quarter" idx="10"/>
          </p:nvPr>
        </p:nvSpPr>
        <p:spPr/>
        <p:txBody>
          <a:bodyPr/>
          <a:lstStyle/>
          <a:p>
            <a:fld id="{EB38FF3E-A9FA-4B78-A146-6EF162D54842}" type="slidenum">
              <a:rPr lang="en-PH" smtClean="0"/>
              <a:t>3</a:t>
            </a:fld>
            <a:endParaRPr lang="en-PH"/>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PH" dirty="0" smtClean="0"/>
              <a:t>The additional information</a:t>
            </a:r>
            <a:r>
              <a:rPr lang="en-PH" baseline="0" dirty="0" smtClean="0"/>
              <a:t> from figures, graphs and images intend to make it clearer for the listeners to understand the impact of the issue being discussed. These factors shall increase the competence of the presentation in convincing the audience that management fraud is not a proper business practice, thus must be avoided at all cost. </a:t>
            </a:r>
            <a:endParaRPr lang="en-PH" dirty="0"/>
          </a:p>
        </p:txBody>
      </p:sp>
      <p:sp>
        <p:nvSpPr>
          <p:cNvPr id="4" name="Slide Number Placeholder 3"/>
          <p:cNvSpPr>
            <a:spLocks noGrp="1"/>
          </p:cNvSpPr>
          <p:nvPr>
            <p:ph type="sldNum" sz="quarter" idx="10"/>
          </p:nvPr>
        </p:nvSpPr>
        <p:spPr/>
        <p:txBody>
          <a:bodyPr/>
          <a:lstStyle/>
          <a:p>
            <a:fld id="{EB38FF3E-A9FA-4B78-A146-6EF162D54842}" type="slidenum">
              <a:rPr lang="en-PH" smtClean="0"/>
              <a:t>4</a:t>
            </a:fld>
            <a:endParaRPr lang="en-PH"/>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PH" dirty="0"/>
          </a:p>
        </p:txBody>
      </p:sp>
      <p:sp>
        <p:nvSpPr>
          <p:cNvPr id="4" name="Slide Number Placeholder 3"/>
          <p:cNvSpPr>
            <a:spLocks noGrp="1"/>
          </p:cNvSpPr>
          <p:nvPr>
            <p:ph type="sldNum" sz="quarter" idx="10"/>
          </p:nvPr>
        </p:nvSpPr>
        <p:spPr/>
        <p:txBody>
          <a:bodyPr/>
          <a:lstStyle/>
          <a:p>
            <a:fld id="{EB38FF3E-A9FA-4B78-A146-6EF162D54842}" type="slidenum">
              <a:rPr lang="en-PH" smtClean="0"/>
              <a:t>5</a:t>
            </a:fld>
            <a:endParaRPr lang="en-PH"/>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4F2D4AA-4D39-49F6-AE8B-51BC23F94D84}" type="datetimeFigureOut">
              <a:rPr lang="en-US" smtClean="0"/>
              <a:t>1/27/2012</a:t>
            </a:fld>
            <a:endParaRPr lang="en-PH"/>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PH"/>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EDF0308B-86E9-4D91-B087-4BFCC9A722AB}" type="slidenum">
              <a:rPr lang="en-PH" smtClean="0"/>
              <a:t>‹#›</a:t>
            </a:fld>
            <a:endParaRPr lang="en-PH"/>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2D4AA-4D39-49F6-AE8B-51BC23F94D84}" type="datetimeFigureOut">
              <a:rPr lang="en-US" smtClean="0"/>
              <a:t>1/27/2012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EDF0308B-86E9-4D91-B087-4BFCC9A722AB}" type="slidenum">
              <a:rPr lang="en-PH" smtClean="0"/>
              <a:t>‹#›</a:t>
            </a:fld>
            <a:endParaRPr lang="en-P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F2D4AA-4D39-49F6-AE8B-51BC23F94D84}" type="datetimeFigureOut">
              <a:rPr lang="en-US" smtClean="0"/>
              <a:t>1/27/2012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EDF0308B-86E9-4D91-B087-4BFCC9A722AB}" type="slidenum">
              <a:rPr lang="en-PH" smtClean="0"/>
              <a:t>‹#›</a:t>
            </a:fld>
            <a:endParaRPr lang="en-P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4F2D4AA-4D39-49F6-AE8B-51BC23F94D84}" type="datetimeFigureOut">
              <a:rPr lang="en-US" smtClean="0"/>
              <a:t>1/27/2012</a:t>
            </a:fld>
            <a:endParaRPr lang="en-PH"/>
          </a:p>
        </p:txBody>
      </p:sp>
      <p:sp>
        <p:nvSpPr>
          <p:cNvPr id="5" name="Footer Placeholder 4"/>
          <p:cNvSpPr>
            <a:spLocks noGrp="1"/>
          </p:cNvSpPr>
          <p:nvPr>
            <p:ph type="ftr" sz="quarter" idx="11"/>
          </p:nvPr>
        </p:nvSpPr>
        <p:spPr>
          <a:xfrm>
            <a:off x="457200" y="6480969"/>
            <a:ext cx="4260056" cy="300831"/>
          </a:xfrm>
        </p:spPr>
        <p:txBody>
          <a:bodyPr/>
          <a:lstStyle/>
          <a:p>
            <a:endParaRPr lang="en-PH"/>
          </a:p>
        </p:txBody>
      </p:sp>
      <p:sp>
        <p:nvSpPr>
          <p:cNvPr id="6" name="Slide Number Placeholder 5"/>
          <p:cNvSpPr>
            <a:spLocks noGrp="1"/>
          </p:cNvSpPr>
          <p:nvPr>
            <p:ph type="sldNum" sz="quarter" idx="12"/>
          </p:nvPr>
        </p:nvSpPr>
        <p:spPr/>
        <p:txBody>
          <a:bodyPr/>
          <a:lstStyle/>
          <a:p>
            <a:fld id="{EDF0308B-86E9-4D91-B087-4BFCC9A722AB}" type="slidenum">
              <a:rPr lang="en-PH" smtClean="0"/>
              <a:t>‹#›</a:t>
            </a:fld>
            <a:endParaRPr lang="en-P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4F2D4AA-4D39-49F6-AE8B-51BC23F94D84}" type="datetimeFigureOut">
              <a:rPr lang="en-US" smtClean="0"/>
              <a:t>1/27/2012</a:t>
            </a:fld>
            <a:endParaRPr lang="en-PH"/>
          </a:p>
        </p:txBody>
      </p:sp>
      <p:sp>
        <p:nvSpPr>
          <p:cNvPr id="5" name="Footer Placeholder 4"/>
          <p:cNvSpPr>
            <a:spLocks noGrp="1"/>
          </p:cNvSpPr>
          <p:nvPr>
            <p:ph type="ftr" sz="quarter" idx="11"/>
          </p:nvPr>
        </p:nvSpPr>
        <p:spPr>
          <a:xfrm>
            <a:off x="2619376" y="6480969"/>
            <a:ext cx="4260056" cy="300831"/>
          </a:xfrm>
        </p:spPr>
        <p:txBody>
          <a:bodyPr/>
          <a:lstStyle/>
          <a:p>
            <a:endParaRPr lang="en-PH"/>
          </a:p>
        </p:txBody>
      </p:sp>
      <p:sp>
        <p:nvSpPr>
          <p:cNvPr id="6" name="Slide Number Placeholder 5"/>
          <p:cNvSpPr>
            <a:spLocks noGrp="1"/>
          </p:cNvSpPr>
          <p:nvPr>
            <p:ph type="sldNum" sz="quarter" idx="12"/>
          </p:nvPr>
        </p:nvSpPr>
        <p:spPr>
          <a:xfrm>
            <a:off x="8451056" y="809624"/>
            <a:ext cx="502920" cy="300831"/>
          </a:xfrm>
        </p:spPr>
        <p:txBody>
          <a:bodyPr/>
          <a:lstStyle/>
          <a:p>
            <a:fld id="{EDF0308B-86E9-4D91-B087-4BFCC9A722AB}" type="slidenum">
              <a:rPr lang="en-PH" smtClean="0"/>
              <a:t>‹#›</a:t>
            </a:fld>
            <a:endParaRPr lang="en-PH"/>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4F2D4AA-4D39-49F6-AE8B-51BC23F94D84}" type="datetimeFigureOut">
              <a:rPr lang="en-US" smtClean="0"/>
              <a:t>1/27/2012</a:t>
            </a:fld>
            <a:endParaRPr lang="en-PH"/>
          </a:p>
        </p:txBody>
      </p:sp>
      <p:sp>
        <p:nvSpPr>
          <p:cNvPr id="6" name="Footer Placeholder 5"/>
          <p:cNvSpPr>
            <a:spLocks noGrp="1"/>
          </p:cNvSpPr>
          <p:nvPr>
            <p:ph type="ftr" sz="quarter" idx="11"/>
          </p:nvPr>
        </p:nvSpPr>
        <p:spPr>
          <a:xfrm>
            <a:off x="457200" y="6480969"/>
            <a:ext cx="4260056" cy="301752"/>
          </a:xfrm>
        </p:spPr>
        <p:txBody>
          <a:bodyPr/>
          <a:lstStyle/>
          <a:p>
            <a:endParaRPr lang="en-PH"/>
          </a:p>
        </p:txBody>
      </p:sp>
      <p:sp>
        <p:nvSpPr>
          <p:cNvPr id="7" name="Slide Number Placeholder 6"/>
          <p:cNvSpPr>
            <a:spLocks noGrp="1"/>
          </p:cNvSpPr>
          <p:nvPr>
            <p:ph type="sldNum" sz="quarter" idx="12"/>
          </p:nvPr>
        </p:nvSpPr>
        <p:spPr>
          <a:xfrm>
            <a:off x="7589520" y="6480969"/>
            <a:ext cx="502920" cy="301752"/>
          </a:xfrm>
        </p:spPr>
        <p:txBody>
          <a:bodyPr/>
          <a:lstStyle/>
          <a:p>
            <a:fld id="{EDF0308B-86E9-4D91-B087-4BFCC9A722AB}" type="slidenum">
              <a:rPr lang="en-PH" smtClean="0"/>
              <a:t>‹#›</a:t>
            </a:fld>
            <a:endParaRPr lang="en-PH"/>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4F2D4AA-4D39-49F6-AE8B-51BC23F94D84}" type="datetimeFigureOut">
              <a:rPr lang="en-US" smtClean="0"/>
              <a:t>1/27/2012</a:t>
            </a:fld>
            <a:endParaRPr lang="en-PH"/>
          </a:p>
        </p:txBody>
      </p:sp>
      <p:sp>
        <p:nvSpPr>
          <p:cNvPr id="8" name="Footer Placeholder 7"/>
          <p:cNvSpPr>
            <a:spLocks noGrp="1"/>
          </p:cNvSpPr>
          <p:nvPr>
            <p:ph type="ftr" sz="quarter" idx="11"/>
          </p:nvPr>
        </p:nvSpPr>
        <p:spPr>
          <a:xfrm>
            <a:off x="457200" y="6480969"/>
            <a:ext cx="4261104" cy="301752"/>
          </a:xfrm>
        </p:spPr>
        <p:txBody>
          <a:bodyPr/>
          <a:lstStyle/>
          <a:p>
            <a:endParaRPr lang="en-PH"/>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EDF0308B-86E9-4D91-B087-4BFCC9A722AB}"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4F2D4AA-4D39-49F6-AE8B-51BC23F94D84}" type="datetimeFigureOut">
              <a:rPr lang="en-US" smtClean="0"/>
              <a:t>1/27/2012</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EDF0308B-86E9-4D91-B087-4BFCC9A722AB}" type="slidenum">
              <a:rPr lang="en-PH" smtClean="0"/>
              <a:t>‹#›</a:t>
            </a:fld>
            <a:endParaRPr lang="en-P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4F2D4AA-4D39-49F6-AE8B-51BC23F94D84}" type="datetimeFigureOut">
              <a:rPr lang="en-US" smtClean="0"/>
              <a:t>1/27/2012</a:t>
            </a:fld>
            <a:endParaRPr lang="en-PH"/>
          </a:p>
        </p:txBody>
      </p:sp>
      <p:sp>
        <p:nvSpPr>
          <p:cNvPr id="3" name="Footer Placeholder 2"/>
          <p:cNvSpPr>
            <a:spLocks noGrp="1"/>
          </p:cNvSpPr>
          <p:nvPr>
            <p:ph type="ftr" sz="quarter" idx="11"/>
          </p:nvPr>
        </p:nvSpPr>
        <p:spPr>
          <a:xfrm>
            <a:off x="457200" y="6481890"/>
            <a:ext cx="4260056" cy="300831"/>
          </a:xfrm>
        </p:spPr>
        <p:txBody>
          <a:bodyPr/>
          <a:lstStyle/>
          <a:p>
            <a:endParaRPr lang="en-PH"/>
          </a:p>
        </p:txBody>
      </p:sp>
      <p:sp>
        <p:nvSpPr>
          <p:cNvPr id="4" name="Slide Number Placeholder 3"/>
          <p:cNvSpPr>
            <a:spLocks noGrp="1"/>
          </p:cNvSpPr>
          <p:nvPr>
            <p:ph type="sldNum" sz="quarter" idx="12"/>
          </p:nvPr>
        </p:nvSpPr>
        <p:spPr>
          <a:xfrm>
            <a:off x="7589520" y="6480969"/>
            <a:ext cx="502920" cy="301752"/>
          </a:xfrm>
        </p:spPr>
        <p:txBody>
          <a:bodyPr/>
          <a:lstStyle/>
          <a:p>
            <a:fld id="{EDF0308B-86E9-4D91-B087-4BFCC9A722AB}" type="slidenum">
              <a:rPr lang="en-PH" smtClean="0"/>
              <a:t>‹#›</a:t>
            </a:fld>
            <a:endParaRPr lang="en-P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4F2D4AA-4D39-49F6-AE8B-51BC23F94D84}" type="datetimeFigureOut">
              <a:rPr lang="en-US" smtClean="0"/>
              <a:t>1/27/2012</a:t>
            </a:fld>
            <a:endParaRPr lang="en-PH"/>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PH"/>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EDF0308B-86E9-4D91-B087-4BFCC9A722AB}"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4F2D4AA-4D39-49F6-AE8B-51BC23F94D84}" type="datetimeFigureOut">
              <a:rPr lang="en-US" smtClean="0"/>
              <a:t>1/27/2012</a:t>
            </a:fld>
            <a:endParaRPr lang="en-PH"/>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PH"/>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EDF0308B-86E9-4D91-B087-4BFCC9A722AB}" type="slidenum">
              <a:rPr lang="en-PH" smtClean="0"/>
              <a:t>‹#›</a:t>
            </a:fld>
            <a:endParaRPr lang="en-PH"/>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4F2D4AA-4D39-49F6-AE8B-51BC23F94D84}" type="datetimeFigureOut">
              <a:rPr lang="en-US" smtClean="0"/>
              <a:t>1/27/2012</a:t>
            </a:fld>
            <a:endParaRPr lang="en-PH"/>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PH"/>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EDF0308B-86E9-4D91-B087-4BFCC9A722AB}" type="slidenum">
              <a:rPr lang="en-PH" smtClean="0"/>
              <a:t>‹#›</a:t>
            </a:fld>
            <a:endParaRPr lang="en-PH"/>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905000"/>
            <a:ext cx="9144000" cy="158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76200" y="5408612"/>
            <a:ext cx="9144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371600" y="1219200"/>
            <a:ext cx="7391400" cy="1470025"/>
          </a:xfrm>
        </p:spPr>
        <p:txBody>
          <a:bodyPr>
            <a:noAutofit/>
          </a:bodyPr>
          <a:lstStyle/>
          <a:p>
            <a:r>
              <a:rPr lang="en-PH" sz="8000" b="1" dirty="0" smtClean="0"/>
              <a:t>Management Fraud:</a:t>
            </a:r>
            <a:endParaRPr lang="en-PH" sz="8000" dirty="0"/>
          </a:p>
        </p:txBody>
      </p:sp>
      <p:sp>
        <p:nvSpPr>
          <p:cNvPr id="3" name="Subtitle 2"/>
          <p:cNvSpPr>
            <a:spLocks noGrp="1"/>
          </p:cNvSpPr>
          <p:nvPr>
            <p:ph type="subTitle" idx="1"/>
          </p:nvPr>
        </p:nvSpPr>
        <p:spPr>
          <a:xfrm>
            <a:off x="3810000" y="2971800"/>
            <a:ext cx="4495800" cy="1752600"/>
          </a:xfrm>
        </p:spPr>
        <p:txBody>
          <a:bodyPr>
            <a:noAutofit/>
          </a:bodyPr>
          <a:lstStyle/>
          <a:p>
            <a:r>
              <a:rPr lang="en-PH" sz="4000" b="1" dirty="0" smtClean="0">
                <a:effectLst>
                  <a:outerShdw blurRad="38100" dist="38100" dir="2700000" algn="tl">
                    <a:srgbClr val="000000">
                      <a:alpha val="43137"/>
                    </a:srgbClr>
                  </a:outerShdw>
                </a:effectLst>
                <a:latin typeface="Aharoni" pitchFamily="2" charset="-79"/>
                <a:cs typeface="Aharoni" pitchFamily="2" charset="-79"/>
              </a:rPr>
              <a:t>A trend </a:t>
            </a:r>
          </a:p>
          <a:p>
            <a:r>
              <a:rPr lang="en-PH" sz="4000" b="1" dirty="0" smtClean="0">
                <a:effectLst>
                  <a:outerShdw blurRad="38100" dist="38100" dir="2700000" algn="tl">
                    <a:srgbClr val="000000">
                      <a:alpha val="43137"/>
                    </a:srgbClr>
                  </a:outerShdw>
                </a:effectLst>
                <a:latin typeface="Aharoni" pitchFamily="2" charset="-79"/>
                <a:cs typeface="Aharoni" pitchFamily="2" charset="-79"/>
              </a:rPr>
              <a:t>YOU must and </a:t>
            </a:r>
          </a:p>
          <a:p>
            <a:r>
              <a:rPr lang="en-PH" sz="4000" b="1" dirty="0" smtClean="0">
                <a:effectLst>
                  <a:outerShdw blurRad="38100" dist="38100" dir="2700000" algn="tl">
                    <a:srgbClr val="000000">
                      <a:alpha val="43137"/>
                    </a:srgbClr>
                  </a:outerShdw>
                </a:effectLst>
                <a:latin typeface="Aharoni" pitchFamily="2" charset="-79"/>
                <a:cs typeface="Aharoni" pitchFamily="2" charset="-79"/>
              </a:rPr>
              <a:t>YOU can AVOID</a:t>
            </a:r>
            <a:endParaRPr lang="en-PH" sz="4000" b="1" dirty="0">
              <a:effectLst>
                <a:outerShdw blurRad="38100" dist="38100" dir="2700000" algn="tl">
                  <a:srgbClr val="000000">
                    <a:alpha val="43137"/>
                  </a:srgbClr>
                </a:outerShdw>
              </a:effectLst>
              <a:latin typeface="Aharoni" pitchFamily="2" charset="-79"/>
              <a:cs typeface="Aharoni" pitchFamily="2" charset="-79"/>
            </a:endParaRPr>
          </a:p>
        </p:txBody>
      </p:sp>
      <p:pic>
        <p:nvPicPr>
          <p:cNvPr id="1026" name="Picture 2" descr="employee theft"/>
          <p:cNvPicPr>
            <a:picLocks noChangeAspect="1" noChangeArrowheads="1"/>
          </p:cNvPicPr>
          <p:nvPr/>
        </p:nvPicPr>
        <p:blipFill>
          <a:blip r:embed="rId2"/>
          <a:srcRect/>
          <a:stretch>
            <a:fillRect/>
          </a:stretch>
        </p:blipFill>
        <p:spPr bwMode="auto">
          <a:xfrm>
            <a:off x="457200" y="1600200"/>
            <a:ext cx="3228975" cy="4810125"/>
          </a:xfrm>
          <a:prstGeom prst="rect">
            <a:avLst/>
          </a:prstGeom>
          <a:noFill/>
          <a:effectLst>
            <a:softEdge rad="317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b="1" dirty="0" smtClean="0"/>
              <a:t>Outline of Presentation </a:t>
            </a:r>
            <a:endParaRPr lang="en-PH" b="1" dirty="0"/>
          </a:p>
        </p:txBody>
      </p:sp>
      <p:sp>
        <p:nvSpPr>
          <p:cNvPr id="3" name="Content Placeholder 2"/>
          <p:cNvSpPr>
            <a:spLocks noGrp="1"/>
          </p:cNvSpPr>
          <p:nvPr>
            <p:ph idx="1"/>
          </p:nvPr>
        </p:nvSpPr>
        <p:spPr/>
        <p:txBody>
          <a:bodyPr>
            <a:normAutofit fontScale="92500" lnSpcReduction="10000"/>
          </a:bodyPr>
          <a:lstStyle/>
          <a:p>
            <a:pPr>
              <a:buFont typeface="Wingdings" pitchFamily="2" charset="2"/>
              <a:buChar char="Ø"/>
            </a:pPr>
            <a:r>
              <a:rPr lang="en-PH" dirty="0" smtClean="0"/>
              <a:t>Definition of Management Fraud</a:t>
            </a:r>
          </a:p>
          <a:p>
            <a:pPr>
              <a:buFont typeface="Wingdings" pitchFamily="2" charset="2"/>
              <a:buChar char="Ø"/>
            </a:pPr>
            <a:r>
              <a:rPr lang="en-PH" dirty="0" smtClean="0"/>
              <a:t>The Uses of Management Fraud</a:t>
            </a:r>
          </a:p>
          <a:p>
            <a:pPr>
              <a:buFont typeface="Wingdings" pitchFamily="2" charset="2"/>
              <a:buChar char="Ø"/>
            </a:pPr>
            <a:r>
              <a:rPr lang="en-PH" dirty="0" smtClean="0"/>
              <a:t>How Widespread is Management Fraud in the Business Society at Present </a:t>
            </a:r>
          </a:p>
          <a:p>
            <a:pPr>
              <a:buFont typeface="Wingdings" pitchFamily="2" charset="2"/>
              <a:buChar char="Ø"/>
            </a:pPr>
            <a:r>
              <a:rPr lang="en-PH" dirty="0" smtClean="0"/>
              <a:t>What Management Fraud Does to the Business</a:t>
            </a:r>
          </a:p>
          <a:p>
            <a:pPr>
              <a:buFont typeface="Wingdings" pitchFamily="2" charset="2"/>
              <a:buChar char="Ø"/>
            </a:pPr>
            <a:r>
              <a:rPr lang="en-PH" dirty="0" smtClean="0"/>
              <a:t>What Management Fraud Does to the Business Man </a:t>
            </a:r>
          </a:p>
          <a:p>
            <a:pPr>
              <a:buFont typeface="Wingdings" pitchFamily="2" charset="2"/>
              <a:buChar char="Ø"/>
            </a:pPr>
            <a:r>
              <a:rPr lang="en-PH" dirty="0" smtClean="0"/>
              <a:t>Why and How Could Management Fraud be Avoided </a:t>
            </a:r>
          </a:p>
        </p:txBody>
      </p:sp>
      <p:cxnSp>
        <p:nvCxnSpPr>
          <p:cNvPr id="5" name="Straight Connector 4"/>
          <p:cNvCxnSpPr/>
          <p:nvPr/>
        </p:nvCxnSpPr>
        <p:spPr>
          <a:xfrm>
            <a:off x="0" y="457200"/>
            <a:ext cx="9144000" cy="158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293812"/>
            <a:ext cx="9144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PH" b="1" dirty="0" smtClean="0">
                <a:effectLst>
                  <a:outerShdw blurRad="38100" dist="38100" dir="2700000" algn="tl">
                    <a:srgbClr val="000000">
                      <a:alpha val="43137"/>
                    </a:srgbClr>
                  </a:outerShdw>
                </a:effectLst>
              </a:rPr>
              <a:t>Points of Consideration in the Presentation</a:t>
            </a:r>
            <a:endParaRPr lang="en-PH"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05000"/>
            <a:ext cx="8229600" cy="4525963"/>
          </a:xfrm>
        </p:spPr>
        <p:txBody>
          <a:bodyPr>
            <a:normAutofit/>
          </a:bodyPr>
          <a:lstStyle/>
          <a:p>
            <a:pPr>
              <a:buFont typeface="Wingdings" pitchFamily="2" charset="2"/>
              <a:buChar char="Ø"/>
            </a:pPr>
            <a:r>
              <a:rPr lang="en-PH" dirty="0" smtClean="0"/>
              <a:t>Focus on the reasons behind why some financial managers consider management fraud as their “best friend” in the industry and why it is not true. </a:t>
            </a:r>
          </a:p>
          <a:p>
            <a:pPr>
              <a:buFont typeface="Wingdings" pitchFamily="2" charset="2"/>
              <a:buChar char="Ø"/>
            </a:pPr>
            <a:r>
              <a:rPr lang="en-PH" dirty="0" smtClean="0"/>
              <a:t>Focus on how and why should one avoid such selfish desires to retain integrity both for the company and for one’s own self. </a:t>
            </a:r>
          </a:p>
          <a:p>
            <a:pPr>
              <a:buFont typeface="Wingdings" pitchFamily="2" charset="2"/>
              <a:buChar char="Ø"/>
            </a:pPr>
            <a:r>
              <a:rPr lang="en-PH" dirty="0" smtClean="0"/>
              <a:t>Give ample solutions to controlling personal desires of greed. </a:t>
            </a:r>
          </a:p>
        </p:txBody>
      </p:sp>
      <p:cxnSp>
        <p:nvCxnSpPr>
          <p:cNvPr id="5" name="Straight Connector 4"/>
          <p:cNvCxnSpPr/>
          <p:nvPr/>
        </p:nvCxnSpPr>
        <p:spPr>
          <a:xfrm>
            <a:off x="0" y="457200"/>
            <a:ext cx="9144000" cy="158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76400"/>
            <a:ext cx="9144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fontScale="90000"/>
          </a:bodyPr>
          <a:lstStyle/>
          <a:p>
            <a:r>
              <a:rPr lang="en-PH" b="1" dirty="0" smtClean="0">
                <a:effectLst>
                  <a:outerShdw blurRad="38100" dist="38100" dir="2700000" algn="tl">
                    <a:srgbClr val="000000">
                      <a:alpha val="43137"/>
                    </a:srgbClr>
                  </a:outerShdw>
                </a:effectLst>
              </a:rPr>
              <a:t>Additional Factors to Consider</a:t>
            </a:r>
            <a:endParaRPr lang="en-PH"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05000"/>
            <a:ext cx="8229600" cy="4525963"/>
          </a:xfrm>
        </p:spPr>
        <p:txBody>
          <a:bodyPr>
            <a:normAutofit fontScale="92500" lnSpcReduction="20000"/>
          </a:bodyPr>
          <a:lstStyle/>
          <a:p>
            <a:pPr>
              <a:buFont typeface="Wingdings" pitchFamily="2" charset="2"/>
              <a:buChar char="q"/>
            </a:pPr>
            <a:r>
              <a:rPr lang="en-PH" dirty="0" smtClean="0"/>
              <a:t>Adding up of graphs that show trust failure on company’s loyal customers due to management fraud (Could be based on an actual case study-summary)</a:t>
            </a:r>
          </a:p>
          <a:p>
            <a:pPr>
              <a:buFont typeface="Wingdings" pitchFamily="2" charset="2"/>
              <a:buChar char="q"/>
            </a:pPr>
            <a:r>
              <a:rPr lang="en-PH" dirty="0" smtClean="0"/>
              <a:t>Add up compelling images that show how employees or higher ranking members of the organization loose sight of what is more important than earning more money for themselves</a:t>
            </a:r>
          </a:p>
          <a:p>
            <a:pPr>
              <a:buFont typeface="Wingdings" pitchFamily="2" charset="2"/>
              <a:buChar char="q"/>
            </a:pPr>
            <a:r>
              <a:rPr lang="en-PH" dirty="0" smtClean="0"/>
              <a:t>Provide clear definition of the benefits of avoiding management fraud in an organizational and personal aspect. </a:t>
            </a:r>
          </a:p>
        </p:txBody>
      </p:sp>
      <p:cxnSp>
        <p:nvCxnSpPr>
          <p:cNvPr id="5" name="Straight Connector 4"/>
          <p:cNvCxnSpPr/>
          <p:nvPr/>
        </p:nvCxnSpPr>
        <p:spPr>
          <a:xfrm>
            <a:off x="0" y="457200"/>
            <a:ext cx="9144000" cy="158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76400"/>
            <a:ext cx="9144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rmAutofit/>
          </a:bodyPr>
          <a:lstStyle/>
          <a:p>
            <a:r>
              <a:rPr lang="en-PH" b="1" dirty="0" smtClean="0">
                <a:effectLst>
                  <a:outerShdw blurRad="38100" dist="38100" dir="2700000" algn="tl">
                    <a:srgbClr val="000000">
                      <a:alpha val="43137"/>
                    </a:srgbClr>
                  </a:outerShdw>
                </a:effectLst>
              </a:rPr>
              <a:t>Reference List: </a:t>
            </a:r>
            <a:endParaRPr lang="en-PH" b="1" dirty="0">
              <a:effectLst>
                <a:outerShdw blurRad="38100" dist="38100" dir="2700000" algn="tl">
                  <a:srgbClr val="000000">
                    <a:alpha val="43137"/>
                  </a:srgbClr>
                </a:outerShdw>
              </a:effectLst>
            </a:endParaRPr>
          </a:p>
        </p:txBody>
      </p:sp>
      <p:sp>
        <p:nvSpPr>
          <p:cNvPr id="8" name="Content Placeholder 7"/>
          <p:cNvSpPr>
            <a:spLocks noGrp="1"/>
          </p:cNvSpPr>
          <p:nvPr>
            <p:ph idx="1"/>
          </p:nvPr>
        </p:nvSpPr>
        <p:spPr>
          <a:xfrm>
            <a:off x="457200" y="1600200"/>
            <a:ext cx="8229600" cy="5257800"/>
          </a:xfrm>
        </p:spPr>
        <p:txBody>
          <a:bodyPr>
            <a:normAutofit fontScale="25000" lnSpcReduction="20000"/>
          </a:bodyPr>
          <a:lstStyle/>
          <a:p>
            <a:pPr marL="1889125" indent="-1889125">
              <a:buNone/>
            </a:pPr>
            <a:endParaRPr lang="en-US" sz="5100" dirty="0" smtClean="0"/>
          </a:p>
          <a:p>
            <a:pPr marL="1889125" indent="-1889125">
              <a:buNone/>
            </a:pPr>
            <a:r>
              <a:rPr lang="en-US" sz="8000" b="1" dirty="0" err="1" smtClean="0"/>
              <a:t>Srivastava</a:t>
            </a:r>
            <a:r>
              <a:rPr lang="en-US" sz="8000" b="1" dirty="0"/>
              <a:t>, R. P., T. J. Mock and J. L. Turner. 2003. The Effects of Integrity, Opportunity, Incentives, Mitigating Factors and Forensic Audit Procedures on Fraud Risk. </a:t>
            </a:r>
            <a:r>
              <a:rPr lang="en-US" sz="8000" b="1" i="1" dirty="0"/>
              <a:t>Working </a:t>
            </a:r>
            <a:r>
              <a:rPr lang="en-US" sz="8000" b="1" i="1" dirty="0" smtClean="0"/>
              <a:t>Paper</a:t>
            </a:r>
            <a:r>
              <a:rPr lang="en-US" sz="8000" b="1" dirty="0" smtClean="0"/>
              <a:t>.</a:t>
            </a:r>
            <a:endParaRPr lang="en-PH" sz="8000" b="1" dirty="0" smtClean="0"/>
          </a:p>
          <a:p>
            <a:pPr marL="1889125" indent="-1889125">
              <a:buNone/>
            </a:pPr>
            <a:r>
              <a:rPr lang="en-US" sz="8000" b="1" dirty="0" smtClean="0"/>
              <a:t>Turner</a:t>
            </a:r>
            <a:r>
              <a:rPr lang="en-US" sz="8000" b="1" dirty="0"/>
              <a:t>, J. L., T. J. Mock, and R. P. </a:t>
            </a:r>
            <a:r>
              <a:rPr lang="en-US" sz="8000" b="1" dirty="0" err="1"/>
              <a:t>Srivastava</a:t>
            </a:r>
            <a:r>
              <a:rPr lang="en-US" sz="8000" b="1" dirty="0"/>
              <a:t>. 2002. A Conceptual Framework and Case Studies for Audit Planning and Evaluation Given the Potential for Fraud. </a:t>
            </a:r>
            <a:r>
              <a:rPr lang="en-US" sz="8000" b="1" i="1" dirty="0"/>
              <a:t>Proceedings of the 2002 Deloitte &amp; </a:t>
            </a:r>
            <a:r>
              <a:rPr lang="en-US" sz="8000" b="1" i="1" dirty="0" err="1"/>
              <a:t>Touche</a:t>
            </a:r>
            <a:r>
              <a:rPr lang="en-US" sz="8000" b="1" i="1" dirty="0"/>
              <a:t>/University of Kansas Symposium on Auditing </a:t>
            </a:r>
            <a:r>
              <a:rPr lang="en-US" sz="8000" b="1" i="1" dirty="0" smtClean="0"/>
              <a:t>Procedures</a:t>
            </a:r>
            <a:r>
              <a:rPr lang="en-US" sz="8000" b="1" dirty="0" smtClean="0"/>
              <a:t>.</a:t>
            </a:r>
            <a:endParaRPr lang="en-PH" sz="8000" b="1" dirty="0" smtClean="0"/>
          </a:p>
          <a:p>
            <a:pPr marL="1889125" indent="-1889125">
              <a:buNone/>
            </a:pPr>
            <a:r>
              <a:rPr lang="en-US" sz="8000" b="1" dirty="0" err="1" smtClean="0"/>
              <a:t>Wilks</a:t>
            </a:r>
            <a:r>
              <a:rPr lang="en-US" sz="8000" b="1" dirty="0"/>
              <a:t>, T. J., and M. F. </a:t>
            </a:r>
            <a:r>
              <a:rPr lang="en-US" sz="8000" b="1" dirty="0" err="1"/>
              <a:t>Zimbelman</a:t>
            </a:r>
            <a:r>
              <a:rPr lang="en-US" sz="8000" b="1" dirty="0"/>
              <a:t>. 2002. Academic Research and Auditors’ Detection of Fraudulent Financial Reporting: Audit Policy Implications. </a:t>
            </a:r>
            <a:r>
              <a:rPr lang="en-US" sz="8000" b="1" i="1" dirty="0"/>
              <a:t>Proceedings of the 2002 Deloitte &amp; </a:t>
            </a:r>
            <a:r>
              <a:rPr lang="en-US" sz="8000" b="1" i="1" dirty="0" err="1"/>
              <a:t>Touche</a:t>
            </a:r>
            <a:r>
              <a:rPr lang="en-US" sz="8000" b="1" i="1" dirty="0"/>
              <a:t>/University of Kansas Symposium on Auditing </a:t>
            </a:r>
            <a:r>
              <a:rPr lang="en-US" sz="8000" b="1" i="1" dirty="0" smtClean="0"/>
              <a:t>Procedures</a:t>
            </a:r>
            <a:r>
              <a:rPr lang="en-US" sz="8000" b="1" dirty="0" smtClean="0"/>
              <a:t>.</a:t>
            </a:r>
            <a:endParaRPr lang="en-PH" sz="8000" b="1" dirty="0" smtClean="0"/>
          </a:p>
          <a:p>
            <a:pPr marL="1889125" indent="-1889125">
              <a:buNone/>
            </a:pPr>
            <a:r>
              <a:rPr lang="en-US" sz="8000" b="1" dirty="0" err="1" smtClean="0"/>
              <a:t>Zimbelman</a:t>
            </a:r>
            <a:r>
              <a:rPr lang="en-US" sz="8000" b="1" dirty="0"/>
              <a:t>, M. F.. 1997. The Effects of SAS No. 82 on Auditors’ Attention to Fraud Risk Factors and Audit Planning Decisions. </a:t>
            </a:r>
            <a:r>
              <a:rPr lang="en-US" sz="8000" b="1" i="1" dirty="0"/>
              <a:t>Journal of Accounting Research</a:t>
            </a:r>
            <a:r>
              <a:rPr lang="en-US" sz="8000" b="1" dirty="0"/>
              <a:t> (Supplement): 75-97.</a:t>
            </a:r>
            <a:endParaRPr lang="en-PH" sz="8000" b="1" dirty="0"/>
          </a:p>
          <a:p>
            <a:r>
              <a:rPr lang="en-US" dirty="0"/>
              <a:t/>
            </a:r>
            <a:br>
              <a:rPr lang="en-US" dirty="0"/>
            </a:br>
            <a:endParaRPr lang="en-PH" dirty="0"/>
          </a:p>
        </p:txBody>
      </p:sp>
      <p:cxnSp>
        <p:nvCxnSpPr>
          <p:cNvPr id="5" name="Straight Connector 4"/>
          <p:cNvCxnSpPr/>
          <p:nvPr/>
        </p:nvCxnSpPr>
        <p:spPr>
          <a:xfrm>
            <a:off x="0" y="457200"/>
            <a:ext cx="9144000" cy="1588"/>
          </a:xfrm>
          <a:prstGeom prst="line">
            <a:avLst/>
          </a:prstGeom>
          <a:ln w="762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0" y="1676400"/>
            <a:ext cx="9144000" cy="1588"/>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TotalTime>
  <Words>738</Words>
  <Application>Microsoft Office PowerPoint</Application>
  <PresentationFormat>On-screen Show (4:3)</PresentationFormat>
  <Paragraphs>39</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Verve</vt:lpstr>
      <vt:lpstr>Management Fraud:</vt:lpstr>
      <vt:lpstr>Outline of Presentation </vt:lpstr>
      <vt:lpstr>Points of Consideration in the Presentation</vt:lpstr>
      <vt:lpstr>Additional Factors to Consider</vt:lpstr>
      <vt:lpstr>Reference List: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Fraud:</dc:title>
  <dc:creator>Editor</dc:creator>
  <cp:lastModifiedBy>Editor</cp:lastModifiedBy>
  <cp:revision>5</cp:revision>
  <dcterms:created xsi:type="dcterms:W3CDTF">2012-01-27T00:36:03Z</dcterms:created>
  <dcterms:modified xsi:type="dcterms:W3CDTF">2012-01-27T01:03:04Z</dcterms:modified>
</cp:coreProperties>
</file>